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78" r:id="rId3"/>
    <p:sldId id="281" r:id="rId4"/>
    <p:sldId id="282" r:id="rId5"/>
    <p:sldId id="284" r:id="rId6"/>
    <p:sldId id="280" r:id="rId7"/>
    <p:sldId id="279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257" r:id="rId16"/>
    <p:sldId id="259" r:id="rId17"/>
    <p:sldId id="260" r:id="rId18"/>
    <p:sldId id="258" r:id="rId19"/>
    <p:sldId id="303" r:id="rId20"/>
    <p:sldId id="261" r:id="rId21"/>
    <p:sldId id="262" r:id="rId22"/>
    <p:sldId id="270" r:id="rId23"/>
    <p:sldId id="277" r:id="rId24"/>
    <p:sldId id="304" r:id="rId25"/>
    <p:sldId id="305" r:id="rId26"/>
    <p:sldId id="283" r:id="rId27"/>
    <p:sldId id="263" r:id="rId28"/>
    <p:sldId id="264" r:id="rId29"/>
    <p:sldId id="265" r:id="rId30"/>
    <p:sldId id="266" r:id="rId31"/>
    <p:sldId id="267" r:id="rId32"/>
    <p:sldId id="269" r:id="rId33"/>
    <p:sldId id="306" r:id="rId34"/>
    <p:sldId id="307" r:id="rId3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127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09EB8-31C9-4115-8986-9DA93BDCDD3D}" type="datetimeFigureOut">
              <a:rPr lang="pt-BR" smtClean="0"/>
              <a:pPr/>
              <a:t>07/04/2014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0D0C2-229B-4591-AA8A-D4130B4CCB4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41810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40D7-2ECD-4275-9CF7-6C945A19243E}" type="datetimeFigureOut">
              <a:rPr lang="pt-BR" smtClean="0"/>
              <a:pPr/>
              <a:t>07/04/2014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25EF-F79D-4595-B39E-F236F93457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445756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40D7-2ECD-4275-9CF7-6C945A19243E}" type="datetimeFigureOut">
              <a:rPr lang="pt-BR" smtClean="0"/>
              <a:pPr/>
              <a:t>07/04/2014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25EF-F79D-4595-B39E-F236F93457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018207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40D7-2ECD-4275-9CF7-6C945A19243E}" type="datetimeFigureOut">
              <a:rPr lang="pt-BR" smtClean="0"/>
              <a:pPr/>
              <a:t>07/04/2014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25EF-F79D-4595-B39E-F236F93457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82692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40D7-2ECD-4275-9CF7-6C945A19243E}" type="datetimeFigureOut">
              <a:rPr lang="pt-BR" smtClean="0"/>
              <a:pPr/>
              <a:t>07/04/2014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25EF-F79D-4595-B39E-F236F93457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28409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40D7-2ECD-4275-9CF7-6C945A19243E}" type="datetimeFigureOut">
              <a:rPr lang="pt-BR" smtClean="0"/>
              <a:pPr/>
              <a:t>07/04/2014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25EF-F79D-4595-B39E-F236F93457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264678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40D7-2ECD-4275-9CF7-6C945A19243E}" type="datetimeFigureOut">
              <a:rPr lang="pt-BR" smtClean="0"/>
              <a:pPr/>
              <a:t>07/04/2014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25EF-F79D-4595-B39E-F236F93457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664115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40D7-2ECD-4275-9CF7-6C945A19243E}" type="datetimeFigureOut">
              <a:rPr lang="pt-BR" smtClean="0"/>
              <a:pPr/>
              <a:t>07/04/2014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25EF-F79D-4595-B39E-F236F93457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75404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40D7-2ECD-4275-9CF7-6C945A19243E}" type="datetimeFigureOut">
              <a:rPr lang="pt-BR" smtClean="0"/>
              <a:pPr/>
              <a:t>07/04/2014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25EF-F79D-4595-B39E-F236F93457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836747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40D7-2ECD-4275-9CF7-6C945A19243E}" type="datetimeFigureOut">
              <a:rPr lang="pt-BR" smtClean="0"/>
              <a:pPr/>
              <a:t>07/04/2014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25EF-F79D-4595-B39E-F236F93457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87978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40D7-2ECD-4275-9CF7-6C945A19243E}" type="datetimeFigureOut">
              <a:rPr lang="pt-BR" smtClean="0"/>
              <a:pPr/>
              <a:t>07/04/2014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25EF-F79D-4595-B39E-F236F93457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4709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40D7-2ECD-4275-9CF7-6C945A19243E}" type="datetimeFigureOut">
              <a:rPr lang="pt-BR" smtClean="0"/>
              <a:pPr/>
              <a:t>07/04/2014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25EF-F79D-4595-B39E-F236F93457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90419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A40D7-2ECD-4275-9CF7-6C945A19243E}" type="datetimeFigureOut">
              <a:rPr lang="pt-BR" smtClean="0"/>
              <a:pPr/>
              <a:t>07/04/2014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225EF-F79D-4595-B39E-F236F93457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950714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5" Type="http://schemas.openxmlformats.org/officeDocument/2006/relationships/image" Target="../media/image34.png"/><Relationship Id="rId4" Type="http://schemas.microsoft.com/office/2007/relationships/media" Target="../media/media1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2" y="692696"/>
            <a:ext cx="41044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chemeClr val="bg1"/>
                </a:solidFill>
                <a:latin typeface="BankGothic Md BT" pitchFamily="34" charset="0"/>
              </a:rPr>
              <a:t>História da observação de Marte</a:t>
            </a:r>
            <a:endParaRPr lang="pt-BR" sz="4400" b="1" dirty="0">
              <a:solidFill>
                <a:schemeClr val="bg1"/>
              </a:solidFill>
              <a:latin typeface="BankGothic Md BT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4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339752" y="692696"/>
            <a:ext cx="47525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História da observação de Marte</a:t>
            </a:r>
            <a:endParaRPr lang="pt-BR" sz="6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767"/>
            <a:ext cx="1470185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586" y="10941"/>
            <a:ext cx="837908" cy="713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290586" y="729080"/>
            <a:ext cx="853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dirty="0">
                <a:latin typeface="+mj-lt"/>
              </a:rPr>
              <a:t>Centro de Divulgação da Astronomia</a:t>
            </a:r>
          </a:p>
          <a:p>
            <a:pPr algn="ctr"/>
            <a:r>
              <a:rPr lang="pt-BR" sz="800" dirty="0">
                <a:latin typeface="+mj-lt"/>
              </a:rPr>
              <a:t>Observatório Dietrich </a:t>
            </a:r>
            <a:r>
              <a:rPr lang="pt-BR" sz="800" dirty="0" err="1">
                <a:latin typeface="+mj-lt"/>
              </a:rPr>
              <a:t>Schiel</a:t>
            </a:r>
            <a:endParaRPr lang="pt-BR" sz="800" dirty="0">
              <a:latin typeface="+mj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6504933"/>
            <a:ext cx="161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</a:t>
            </a:r>
            <a:r>
              <a:rPr lang="pt-BR" dirty="0" err="1" smtClean="0"/>
              <a:t>obson</a:t>
            </a:r>
            <a:r>
              <a:rPr lang="pt-BR" dirty="0" smtClean="0"/>
              <a:t> R. E.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83441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08720"/>
            <a:ext cx="4010630" cy="550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67544" y="260648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     </a:t>
            </a:r>
            <a:r>
              <a:rPr lang="pt-BR" sz="2400" dirty="0" err="1" smtClean="0">
                <a:latin typeface="BankGothic Lt BT" pitchFamily="34" charset="0"/>
              </a:rPr>
              <a:t>Johannes</a:t>
            </a:r>
            <a:r>
              <a:rPr lang="pt-BR" sz="2400" dirty="0" smtClean="0">
                <a:latin typeface="BankGothic Lt BT" pitchFamily="34" charset="0"/>
              </a:rPr>
              <a:t> Kepler – </a:t>
            </a:r>
            <a:r>
              <a:rPr lang="pt-BR" sz="2400" dirty="0">
                <a:latin typeface="BankGothic Lt BT" pitchFamily="34" charset="0"/>
              </a:rPr>
              <a:t>Alemanha -</a:t>
            </a:r>
            <a:r>
              <a:rPr lang="pt-BR" sz="2400" dirty="0" smtClean="0">
                <a:latin typeface="BankGothic Lt BT" pitchFamily="34" charset="0"/>
              </a:rPr>
              <a:t>1571 - 1630  </a:t>
            </a:r>
            <a:endParaRPr lang="pt-BR" sz="24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451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84784"/>
            <a:ext cx="446449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699792" y="908720"/>
            <a:ext cx="3539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BankGothic Lt BT" pitchFamily="34" charset="0"/>
              </a:rPr>
              <a:t>Órbita elíptica</a:t>
            </a:r>
            <a:endParaRPr lang="pt-BR" sz="24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755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124744"/>
            <a:ext cx="4309423" cy="528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0" y="4766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BankGothic Lt BT" pitchFamily="34" charset="0"/>
              </a:rPr>
              <a:t>                               </a:t>
            </a:r>
            <a:r>
              <a:rPr lang="pt-BR" dirty="0" smtClean="0">
                <a:latin typeface="BankGothic Lt BT" pitchFamily="34" charset="0"/>
              </a:rPr>
              <a:t> </a:t>
            </a:r>
            <a:r>
              <a:rPr lang="pt-BR" sz="2400" dirty="0" smtClean="0">
                <a:latin typeface="BankGothic Lt BT" pitchFamily="34" charset="0"/>
              </a:rPr>
              <a:t>Galileu Galilei – </a:t>
            </a:r>
            <a:r>
              <a:rPr lang="pt-BR" sz="2400" dirty="0">
                <a:latin typeface="BankGothic Lt BT" pitchFamily="34" charset="0"/>
              </a:rPr>
              <a:t>Itália -1564 </a:t>
            </a:r>
            <a:r>
              <a:rPr lang="pt-BR" sz="2400" dirty="0" smtClean="0">
                <a:latin typeface="BankGothic Lt BT" pitchFamily="34" charset="0"/>
              </a:rPr>
              <a:t>- 1642  </a:t>
            </a:r>
            <a:endParaRPr lang="pt-BR" sz="24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72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86922"/>
            <a:ext cx="2947967" cy="4191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73016"/>
            <a:ext cx="387529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820" y="1174261"/>
            <a:ext cx="20955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355976" y="630932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    </a:t>
            </a:r>
            <a:r>
              <a:rPr lang="pt-BR" dirty="0" smtClean="0">
                <a:latin typeface="BankGothic Lt BT" pitchFamily="34" charset="0"/>
              </a:rPr>
              <a:t>Planície </a:t>
            </a:r>
            <a:r>
              <a:rPr lang="pt-BR" dirty="0" err="1" smtClean="0">
                <a:latin typeface="BankGothic Lt BT" pitchFamily="34" charset="0"/>
              </a:rPr>
              <a:t>Syrtis</a:t>
            </a:r>
            <a:r>
              <a:rPr lang="pt-BR" dirty="0" smtClean="0">
                <a:latin typeface="BankGothic Lt BT" pitchFamily="34" charset="0"/>
              </a:rPr>
              <a:t> </a:t>
            </a:r>
            <a:r>
              <a:rPr lang="pt-BR" dirty="0">
                <a:latin typeface="BankGothic Lt BT" pitchFamily="34" charset="0"/>
              </a:rPr>
              <a:t>Major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847559" y="3060211"/>
            <a:ext cx="5296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BankGothic Lt BT" pitchFamily="34" charset="0"/>
              </a:rPr>
              <a:t>     Formações </a:t>
            </a:r>
            <a:r>
              <a:rPr lang="pt-BR" dirty="0" smtClean="0">
                <a:latin typeface="BankGothic Lt BT" pitchFamily="34" charset="0"/>
              </a:rPr>
              <a:t>de Albedo e Calotas Polares </a:t>
            </a:r>
            <a:endParaRPr lang="pt-BR" dirty="0">
              <a:latin typeface="BankGothic Lt BT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83568" y="5805264"/>
            <a:ext cx="2947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BankGothic Lt BT" pitchFamily="34" charset="0"/>
              </a:rPr>
              <a:t>Luneta de Galileu</a:t>
            </a:r>
            <a:endParaRPr lang="pt-BR" dirty="0">
              <a:latin typeface="BankGothic Lt BT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835696" y="620688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BankGothic Lt BT" pitchFamily="34" charset="0"/>
              </a:rPr>
              <a:t>Observações com telescópio</a:t>
            </a:r>
            <a:endParaRPr lang="pt-BR" sz="24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055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40005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916" y="781263"/>
            <a:ext cx="28575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819722" y="411931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BankGothic Lt BT" pitchFamily="34" charset="0"/>
              </a:rPr>
              <a:t>Observações com telescópio</a:t>
            </a:r>
            <a:endParaRPr lang="pt-BR" sz="2400" dirty="0">
              <a:latin typeface="BankGothic Lt BT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531690" y="326672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BankGothic Lt BT" pitchFamily="34" charset="0"/>
              </a:rPr>
              <a:t>Rotação de Marte</a:t>
            </a:r>
            <a:endParaRPr lang="pt-BR" dirty="0">
              <a:latin typeface="BankGothic Lt BT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580112" y="327440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BankGothic Lt BT" pitchFamily="34" charset="0"/>
              </a:rPr>
              <a:t>Eixo inclinado</a:t>
            </a:r>
            <a:endParaRPr lang="pt-BR" dirty="0">
              <a:latin typeface="BankGothic Lt BT" pitchFamily="34" charset="0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895" y="3638479"/>
            <a:ext cx="23844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851895" y="5877272"/>
            <a:ext cx="2736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BankGothic Lt BT" pitchFamily="34" charset="0"/>
              </a:rPr>
              <a:t>Marte em fase</a:t>
            </a:r>
          </a:p>
        </p:txBody>
      </p:sp>
    </p:spTree>
    <p:extLst>
      <p:ext uri="{BB962C8B-B14F-4D97-AF65-F5344CB8AC3E}">
        <p14:creationId xmlns="" xmlns:p14="http://schemas.microsoft.com/office/powerpoint/2010/main" val="179993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56792"/>
            <a:ext cx="3528392" cy="446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99592" y="69269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BankGothic Lt BT" pitchFamily="34" charset="0"/>
              </a:rPr>
              <a:t>Giovanni </a:t>
            </a:r>
            <a:r>
              <a:rPr lang="pt-BR" sz="2400" dirty="0" err="1" smtClean="0">
                <a:latin typeface="BankGothic Lt BT" pitchFamily="34" charset="0"/>
              </a:rPr>
              <a:t>Schiaparelli</a:t>
            </a:r>
            <a:r>
              <a:rPr lang="pt-BR" sz="2400" dirty="0" smtClean="0">
                <a:latin typeface="BankGothic Lt BT" pitchFamily="34" charset="0"/>
              </a:rPr>
              <a:t> – 1835 - 1910</a:t>
            </a:r>
            <a:endParaRPr lang="pt-BR" sz="24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038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56084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159732" y="548680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BankGothic Lt BT" pitchFamily="34" charset="0"/>
              </a:rPr>
              <a:t>Observações</a:t>
            </a:r>
            <a:endParaRPr lang="pt-BR" sz="24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609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63652"/>
            <a:ext cx="4032448" cy="536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07704" y="332656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BankGothic Lt BT" pitchFamily="34" charset="0"/>
              </a:rPr>
              <a:t>Mares, continentes e canais de Marte</a:t>
            </a:r>
            <a:endParaRPr lang="pt-BR" sz="24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977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1"/>
            <a:ext cx="9144000" cy="511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447764" y="347307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BankGothic Lt BT" pitchFamily="34" charset="0"/>
              </a:rPr>
              <a:t>Mapa de Marte</a:t>
            </a:r>
            <a:endParaRPr lang="pt-BR" sz="24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430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41721"/>
            <a:ext cx="2952328" cy="31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110" y="1141721"/>
            <a:ext cx="3994415" cy="299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51712"/>
            <a:ext cx="4903440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0" y="620688"/>
            <a:ext cx="8316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         </a:t>
            </a:r>
            <a:r>
              <a:rPr lang="pt-BR" sz="2400" dirty="0" err="1" smtClean="0">
                <a:latin typeface="BankGothic Lt BT" pitchFamily="34" charset="0"/>
              </a:rPr>
              <a:t>Eugène</a:t>
            </a:r>
            <a:r>
              <a:rPr lang="pt-BR" sz="2400" dirty="0" smtClean="0">
                <a:latin typeface="BankGothic Lt BT" pitchFamily="34" charset="0"/>
              </a:rPr>
              <a:t> M. </a:t>
            </a:r>
            <a:r>
              <a:rPr lang="pt-BR" sz="2400" dirty="0" err="1" smtClean="0">
                <a:latin typeface="BankGothic Lt BT" pitchFamily="34" charset="0"/>
              </a:rPr>
              <a:t>Antoniadi</a:t>
            </a:r>
            <a:r>
              <a:rPr lang="pt-BR" sz="2400" dirty="0" smtClean="0">
                <a:latin typeface="BankGothic Lt BT" pitchFamily="34" charset="0"/>
              </a:rPr>
              <a:t> – Grécia/França - 1870 – 1944 </a:t>
            </a:r>
            <a:endParaRPr lang="pt-BR" sz="2400" dirty="0">
              <a:latin typeface="BankGothic Lt BT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012160" y="5013176"/>
            <a:ext cx="2193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BankGothic Lt BT" pitchFamily="34" charset="0"/>
              </a:rPr>
              <a:t>Tempestades de areia em Marte </a:t>
            </a:r>
            <a:endParaRPr lang="pt-BR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326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81642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385464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331640" y="436658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Arial" pitchFamily="34" charset="0"/>
                <a:cs typeface="Arial" pitchFamily="34" charset="0"/>
              </a:rPr>
              <a:t>Astronomia antiga 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74068" y="5091989"/>
            <a:ext cx="2747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BankGothic Lt BT" pitchFamily="34" charset="0"/>
              </a:rPr>
              <a:t>Egito ~2000 a.C. primeiros relatos de observações</a:t>
            </a:r>
            <a:endParaRPr lang="pt-BR" dirty="0">
              <a:latin typeface="BankGothic Lt BT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240282" y="5091989"/>
            <a:ext cx="3094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BankGothic Lt BT" pitchFamily="34" charset="0"/>
              </a:rPr>
              <a:t>China ~1045 </a:t>
            </a:r>
            <a:r>
              <a:rPr lang="pt-BR" dirty="0">
                <a:latin typeface="BankGothic Lt BT" pitchFamily="34" charset="0"/>
              </a:rPr>
              <a:t>a.C</a:t>
            </a:r>
            <a:r>
              <a:rPr lang="pt-BR" dirty="0" smtClean="0">
                <a:latin typeface="BankGothic Lt BT" pitchFamily="34" charset="0"/>
              </a:rPr>
              <a:t>. relato de posições de Marte antes </a:t>
            </a:r>
            <a:r>
              <a:rPr lang="pt-BR" dirty="0">
                <a:latin typeface="BankGothic Lt BT" pitchFamily="34" charset="0"/>
              </a:rPr>
              <a:t>da dinastia </a:t>
            </a:r>
            <a:r>
              <a:rPr lang="pt-BR" dirty="0" smtClean="0">
                <a:latin typeface="BankGothic Lt BT" pitchFamily="34" charset="0"/>
              </a:rPr>
              <a:t>de </a:t>
            </a:r>
            <a:r>
              <a:rPr lang="pt-BR" dirty="0" err="1" smtClean="0">
                <a:latin typeface="BankGothic Lt BT" pitchFamily="34" charset="0"/>
              </a:rPr>
              <a:t>Zhou</a:t>
            </a:r>
            <a:endParaRPr lang="pt-BR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365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968" y="1100221"/>
            <a:ext cx="468052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259632" y="389855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BankGothic Lt BT" pitchFamily="34" charset="0"/>
              </a:rPr>
              <a:t>Percival Lowell – 1855 - 1916</a:t>
            </a:r>
            <a:endParaRPr lang="pt-BR" sz="24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239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81138"/>
            <a:ext cx="7620000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07704" y="908720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BankGothic Lt BT" pitchFamily="34" charset="0"/>
              </a:rPr>
              <a:t>Canais de Marte</a:t>
            </a:r>
            <a:endParaRPr lang="pt-BR" sz="24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46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6912768" cy="461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55776" y="754203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BankGothic Lt BT" pitchFamily="34" charset="0"/>
              </a:rPr>
              <a:t>Vida em Marte?</a:t>
            </a:r>
            <a:endParaRPr lang="pt-BR" sz="2400" dirty="0">
              <a:latin typeface="BankGothic Lt BT" pitchFamily="34" charset="0"/>
            </a:endParaRPr>
          </a:p>
        </p:txBody>
      </p:sp>
      <p:pic>
        <p:nvPicPr>
          <p:cNvPr id="3" name="Arquivo X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195192" y="52730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834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22" y="836712"/>
            <a:ext cx="2176829" cy="283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819959"/>
            <a:ext cx="1857182" cy="283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16301"/>
            <a:ext cx="1944216" cy="283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22" y="4005064"/>
            <a:ext cx="2176829" cy="26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05064"/>
            <a:ext cx="4464496" cy="266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411760" y="353042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BankGothic Lt BT" pitchFamily="34" charset="0"/>
              </a:rPr>
              <a:t>Cultura popular</a:t>
            </a:r>
            <a:endParaRPr lang="pt-BR" sz="24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374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3407072" cy="494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07730"/>
            <a:ext cx="3518272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076056" y="5445224"/>
            <a:ext cx="351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BankGothic Lt BT" pitchFamily="34" charset="0"/>
              </a:rPr>
              <a:t>Fina camada de CO2 na atmosfera</a:t>
            </a:r>
            <a:endParaRPr lang="pt-BR" dirty="0">
              <a:latin typeface="BankGothic Lt BT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123728" y="692696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BankGothic Lt BT" pitchFamily="34" charset="0"/>
              </a:rPr>
              <a:t>Gerard P. </a:t>
            </a:r>
            <a:r>
              <a:rPr lang="pt-BR" sz="2400" dirty="0" err="1" smtClean="0">
                <a:latin typeface="BankGothic Lt BT" pitchFamily="34" charset="0"/>
              </a:rPr>
              <a:t>Kuiper</a:t>
            </a:r>
            <a:r>
              <a:rPr lang="pt-BR" sz="2400" dirty="0" smtClean="0">
                <a:latin typeface="BankGothic Lt BT" pitchFamily="34" charset="0"/>
              </a:rPr>
              <a:t> –Holanda/México 1905 - 1973</a:t>
            </a:r>
            <a:endParaRPr lang="pt-BR" sz="24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905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63284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03648" y="373016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BankGothic Lt BT" pitchFamily="34" charset="0"/>
              </a:rPr>
              <a:t>Divisão das Formações de Albedo segundo a União Internacional de Astronomia em 1960</a:t>
            </a:r>
            <a:endParaRPr lang="pt-BR" sz="24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533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9724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95736" y="620688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nkGothic Lt BT" pitchFamily="34" charset="0"/>
              </a:rPr>
              <a:t>U.S. Mariner, Mars (NASA) </a:t>
            </a:r>
            <a:r>
              <a:rPr lang="en-US" sz="2400" dirty="0" err="1" smtClean="0">
                <a:latin typeface="BankGothic Lt BT" pitchFamily="34" charset="0"/>
              </a:rPr>
              <a:t>décadas</a:t>
            </a:r>
            <a:r>
              <a:rPr lang="en-US" sz="2400" dirty="0" smtClean="0">
                <a:latin typeface="BankGothic Lt BT" pitchFamily="34" charset="0"/>
              </a:rPr>
              <a:t> de 60 e 70</a:t>
            </a:r>
            <a:endParaRPr lang="pt-BR" sz="2400" dirty="0">
              <a:latin typeface="BankGothic Lt BT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2816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6936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145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11560" y="836712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BankGothic Lt BT" pitchFamily="34" charset="0"/>
              </a:rPr>
              <a:t>        Primeiras </a:t>
            </a:r>
            <a:r>
              <a:rPr lang="pt-BR" sz="2400" dirty="0" smtClean="0">
                <a:latin typeface="BankGothic Lt BT" pitchFamily="34" charset="0"/>
              </a:rPr>
              <a:t>imagens de Marte obtidas do Espaço</a:t>
            </a:r>
            <a:endParaRPr lang="pt-BR" sz="24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711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841" y="1340768"/>
            <a:ext cx="2381250" cy="23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19" y="1340768"/>
            <a:ext cx="2592288" cy="23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77072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691680" y="349205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BankGothic Lt BT" pitchFamily="34" charset="0"/>
              </a:rPr>
              <a:t>Primeiros detalhes da superfície </a:t>
            </a:r>
            <a:endParaRPr lang="pt-BR" sz="24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223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66910"/>
            <a:ext cx="633670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07704" y="485964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BankGothic Lt BT" pitchFamily="34" charset="0"/>
              </a:rPr>
              <a:t>Movimento de planetas</a:t>
            </a:r>
            <a:endParaRPr lang="pt-BR" sz="24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647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66084"/>
            <a:ext cx="4752528" cy="416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343888" y="620688"/>
            <a:ext cx="4046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BankGothic Lt BT" pitchFamily="34" charset="0"/>
              </a:rPr>
              <a:t>Viking 1 e 2- Década de 70</a:t>
            </a:r>
            <a:endParaRPr lang="pt-BR" sz="24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741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056784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411760" y="54868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BankGothic Lt BT" pitchFamily="34" charset="0"/>
              </a:rPr>
              <a:t>Superfície de Marte</a:t>
            </a:r>
            <a:endParaRPr lang="pt-BR" sz="24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585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56895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15816" y="47667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BankGothic Lt BT" pitchFamily="34" charset="0"/>
              </a:rPr>
              <a:t>Superfície de Marte</a:t>
            </a:r>
            <a:endParaRPr lang="pt-BR" sz="24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018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7664" y="1556792"/>
            <a:ext cx="56886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dirty="0" smtClean="0">
                <a:latin typeface="BankGothic Lt BT" pitchFamily="34" charset="0"/>
              </a:rPr>
              <a:t>Dúvidas?</a:t>
            </a:r>
            <a:endParaRPr lang="pt-BR" sz="9600" dirty="0">
              <a:latin typeface="BankGothic Lt BT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43608" y="558124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BankGothic Lt BT" pitchFamily="34" charset="0"/>
              </a:rPr>
              <a:t>Contato: robson.egea@gmail.com</a:t>
            </a:r>
            <a:endParaRPr lang="pt-BR" sz="28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230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11760" y="2010335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dirty="0" smtClean="0">
                <a:latin typeface="BankGothic Lt BT" pitchFamily="34" charset="0"/>
              </a:rPr>
              <a:t>Fim!</a:t>
            </a:r>
            <a:endParaRPr lang="pt-BR" sz="96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793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556792"/>
            <a:ext cx="374441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3" y="1556792"/>
            <a:ext cx="405473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115616" y="410761"/>
            <a:ext cx="7272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BankGothic Lt BT" pitchFamily="34" charset="0"/>
              </a:rPr>
              <a:t>Astronomia antiga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39553" y="5404629"/>
            <a:ext cx="3888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BankGothic Lt BT" pitchFamily="34" charset="0"/>
              </a:rPr>
              <a:t>Astrônomos babilônicos  detalharam   posições de Marte com desenvolvimento da aritmética  </a:t>
            </a:r>
            <a:endParaRPr lang="pt-BR" dirty="0">
              <a:latin typeface="BankGothic Lt BT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621722" y="5350840"/>
            <a:ext cx="40547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BankGothic Lt BT" pitchFamily="34" charset="0"/>
              </a:rPr>
              <a:t>Pensadores e astrônomos gregos/helênicos desenvolveram modelo geocêntrico para explicar movimento de planetas</a:t>
            </a:r>
            <a:endParaRPr lang="pt-BR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507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16833"/>
            <a:ext cx="353753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74" y="1916832"/>
            <a:ext cx="4750773" cy="381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47664" y="764704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BankGothic Lt BT" pitchFamily="34" charset="0"/>
              </a:rPr>
              <a:t>Astronomia antiga </a:t>
            </a:r>
            <a:endParaRPr lang="pt-BR" sz="2400" dirty="0">
              <a:latin typeface="BankGothic Lt BT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95536" y="5733256"/>
            <a:ext cx="8362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BankGothic Lt BT" pitchFamily="34" charset="0"/>
              </a:rPr>
              <a:t>Indianos e islâmicos antigos estimaram o tamanho de Marte e sua distância da Terra</a:t>
            </a:r>
            <a:endParaRPr lang="pt-BR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565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524" y="1763412"/>
            <a:ext cx="396044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123728" y="908720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err="1" smtClean="0">
                <a:latin typeface="BankGothic Lt BT" pitchFamily="34" charset="0"/>
              </a:rPr>
              <a:t>Ptolemeu</a:t>
            </a:r>
            <a:r>
              <a:rPr lang="pt-BR" sz="2400" dirty="0" smtClean="0">
                <a:latin typeface="BankGothic Lt BT" pitchFamily="34" charset="0"/>
              </a:rPr>
              <a:t> – Alexandria, Egito ~70 d.C.</a:t>
            </a:r>
            <a:endParaRPr lang="pt-BR" sz="24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815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31740" y="580038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BankGothic Lt BT" pitchFamily="34" charset="0"/>
              </a:rPr>
              <a:t>Modelo geocêntrico</a:t>
            </a:r>
            <a:endParaRPr lang="pt-BR" sz="2400" dirty="0">
              <a:latin typeface="BankGothic Lt BT" pitchFamily="34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1170468"/>
            <a:ext cx="6696744" cy="539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5085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18811"/>
            <a:ext cx="4752528" cy="527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971600" y="476672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BankGothic Lt BT" pitchFamily="34" charset="0"/>
              </a:rPr>
              <a:t>Nicolau Copérnico </a:t>
            </a:r>
            <a:r>
              <a:rPr lang="pt-BR" sz="2400" dirty="0">
                <a:latin typeface="BankGothic Lt BT" pitchFamily="34" charset="0"/>
              </a:rPr>
              <a:t>– Polônia-1473-1543</a:t>
            </a:r>
          </a:p>
        </p:txBody>
      </p:sp>
    </p:spTree>
    <p:extLst>
      <p:ext uri="{BB962C8B-B14F-4D97-AF65-F5344CB8AC3E}">
        <p14:creationId xmlns="" xmlns:p14="http://schemas.microsoft.com/office/powerpoint/2010/main" val="411147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484784"/>
            <a:ext cx="542925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857375" y="692696"/>
            <a:ext cx="542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BankGothic Lt BT" pitchFamily="34" charset="0"/>
              </a:rPr>
              <a:t>Modelo Heliocêntrico</a:t>
            </a:r>
            <a:endParaRPr lang="pt-BR" sz="2400" dirty="0">
              <a:latin typeface="BankGothic Lt B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675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279</Words>
  <Application>Microsoft Office PowerPoint</Application>
  <PresentationFormat>Apresentação na tela (4:3)</PresentationFormat>
  <Paragraphs>51</Paragraphs>
  <Slides>34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5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Robson</dc:creator>
  <cp:lastModifiedBy>Observatório</cp:lastModifiedBy>
  <cp:revision>48</cp:revision>
  <dcterms:created xsi:type="dcterms:W3CDTF">2014-02-06T12:32:38Z</dcterms:created>
  <dcterms:modified xsi:type="dcterms:W3CDTF">2014-04-07T23:59:43Z</dcterms:modified>
</cp:coreProperties>
</file>