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2" r:id="rId2"/>
    <p:sldId id="256" r:id="rId3"/>
    <p:sldId id="260" r:id="rId4"/>
    <p:sldId id="262" r:id="rId5"/>
    <p:sldId id="257" r:id="rId6"/>
    <p:sldId id="258" r:id="rId7"/>
    <p:sldId id="259" r:id="rId8"/>
    <p:sldId id="265" r:id="rId9"/>
    <p:sldId id="266" r:id="rId10"/>
    <p:sldId id="263" r:id="rId11"/>
    <p:sldId id="264" r:id="rId12"/>
    <p:sldId id="268" r:id="rId13"/>
    <p:sldId id="269" r:id="rId14"/>
    <p:sldId id="270" r:id="rId15"/>
    <p:sldId id="271" r:id="rId16"/>
    <p:sldId id="261" r:id="rId17"/>
    <p:sldId id="267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75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1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C85D4-EE1E-48FD-999B-18FF804D7505}" type="datetimeFigureOut">
              <a:rPr lang="pt-BR" smtClean="0"/>
              <a:pPr/>
              <a:t>11/04/2014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97EE9-0A26-4775-A2AA-0E345FE978C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http://nupesc.wordpress.com/2013/02/10/o-que-e-a-astrobiologia/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97EE9-0A26-4775-A2AA-0E345FE978C3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http://www2.uol.com.br/sciam/noticias/extremofilos_sobrevivem_as_condicoes_adversas_do_espaco.html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97EE9-0A26-4775-A2AA-0E345FE978C3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http://www.inovacaotecnologica.com.br/noticias/noticia.php?artigo=bacteria-extraterrestre-nasa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97EE9-0A26-4775-A2AA-0E345FE978C3}" type="slidenum">
              <a:rPr lang="pt-BR" smtClean="0"/>
              <a:pPr/>
              <a:t>16</a:t>
            </a:fld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http://en.wikipedia.org/wiki/Mariner_4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97EE9-0A26-4775-A2AA-0E345FE978C3}" type="slidenum">
              <a:rPr lang="pt-BR" smtClean="0"/>
              <a:pPr/>
              <a:t>17</a:t>
            </a:fld>
            <a:endParaRPr 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97EE9-0A26-4775-A2AA-0E345FE978C3}" type="slidenum">
              <a:rPr lang="pt-BR" smtClean="0"/>
              <a:pPr/>
              <a:t>18</a:t>
            </a:fld>
            <a:endParaRPr 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97EE9-0A26-4775-A2AA-0E345FE978C3}" type="slidenum">
              <a:rPr lang="pt-BR" smtClean="0"/>
              <a:pPr/>
              <a:t>19</a:t>
            </a:fld>
            <a:endParaRPr lang="pt-B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97EE9-0A26-4775-A2AA-0E345FE978C3}" type="slidenum">
              <a:rPr lang="pt-BR" smtClean="0"/>
              <a:pPr/>
              <a:t>20</a:t>
            </a:fld>
            <a:endParaRPr 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97EE9-0A26-4775-A2AA-0E345FE978C3}" type="slidenum">
              <a:rPr lang="pt-BR" smtClean="0"/>
              <a:pPr/>
              <a:t>21</a:t>
            </a:fld>
            <a:endParaRPr lang="pt-B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97EE9-0A26-4775-A2AA-0E345FE978C3}" type="slidenum">
              <a:rPr lang="pt-BR" smtClean="0"/>
              <a:pPr/>
              <a:t>22</a:t>
            </a:fld>
            <a:endParaRPr lang="pt-B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http://www.megacurioso.com.br/marte/36920-confira-6-imagens-de-marte-capazes-de-enganar-seus-olhos.htm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97EE9-0A26-4775-A2AA-0E345FE978C3}" type="slidenum">
              <a:rPr lang="pt-BR" smtClean="0"/>
              <a:pPr/>
              <a:t>23</a:t>
            </a:fld>
            <a:endParaRPr lang="pt-B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http://www.megacurioso.com.br/marte/36920-confira-6-imagens-de-marte-capazes-de-enganar-seus-olhos.htm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97EE9-0A26-4775-A2AA-0E345FE978C3}" type="slidenum">
              <a:rPr lang="pt-BR" smtClean="0"/>
              <a:pPr/>
              <a:t>24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http://pt.wikipedia.org/wiki/Composi%C3%A7%C3%A3o_qu%C3%ADmica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97EE9-0A26-4775-A2AA-0E345FE978C3}" type="slidenum">
              <a:rPr lang="pt-BR" smtClean="0"/>
              <a:pPr/>
              <a:t>4</a:t>
            </a:fld>
            <a:endParaRPr lang="pt-B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http://www.megacurioso.com.br/marte/36920-confira-6-imagens-de-marte-capazes-de-enganar-seus-olhos.htm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97EE9-0A26-4775-A2AA-0E345FE978C3}" type="slidenum">
              <a:rPr lang="pt-BR" smtClean="0"/>
              <a:pPr/>
              <a:t>25</a:t>
            </a:fld>
            <a:endParaRPr lang="pt-B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http://www.megacurioso.com.br/marte/36920-confira-6-imagens-de-marte-capazes-de-enganar-seus-olhos.htm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97EE9-0A26-4775-A2AA-0E345FE978C3}" type="slidenum">
              <a:rPr lang="pt-BR" smtClean="0"/>
              <a:pPr/>
              <a:t>26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http://en.wikipedia.org/wiki/Life_on_Mars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97EE9-0A26-4775-A2AA-0E345FE978C3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http://en.wikipedia.org/wiki/Mariner_4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97EE9-0A26-4775-A2AA-0E345FE978C3}" type="slidenum">
              <a:rPr lang="pt-BR" smtClean="0"/>
              <a:pPr/>
              <a:t>9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97EE9-0A26-4775-A2AA-0E345FE978C3}" type="slidenum">
              <a:rPr lang="pt-BR" smtClean="0"/>
              <a:pPr/>
              <a:t>10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97EE9-0A26-4775-A2AA-0E345FE978C3}" type="slidenum">
              <a:rPr lang="pt-BR" smtClean="0"/>
              <a:pPr/>
              <a:t>11</a:t>
            </a:fld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97EE9-0A26-4775-A2AA-0E345FE978C3}" type="slidenum">
              <a:rPr lang="pt-BR" smtClean="0"/>
              <a:pPr/>
              <a:t>12</a:t>
            </a:fld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http://hypescience.com/extremofilos-8-formas-de-vida-bizarras/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97EE9-0A26-4775-A2AA-0E345FE978C3}" type="slidenum">
              <a:rPr lang="pt-BR" smtClean="0"/>
              <a:pPr/>
              <a:t>13</a:t>
            </a:fld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http://hypescience.com/extremofilos-8-formas-de-vida-bizarras/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97EE9-0A26-4775-A2AA-0E345FE978C3}" type="slidenum">
              <a:rPr lang="pt-BR" smtClean="0"/>
              <a:pPr/>
              <a:t>14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1A86-8BE3-4D9A-929D-BF03B7E34424}" type="datetimeFigureOut">
              <a:rPr lang="pt-BR" smtClean="0"/>
              <a:pPr/>
              <a:t>11/04/2014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A305-BBC5-4B13-8D84-71EAA2B752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1A86-8BE3-4D9A-929D-BF03B7E34424}" type="datetimeFigureOut">
              <a:rPr lang="pt-BR" smtClean="0"/>
              <a:pPr/>
              <a:t>11/04/2014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A305-BBC5-4B13-8D84-71EAA2B752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1A86-8BE3-4D9A-929D-BF03B7E34424}" type="datetimeFigureOut">
              <a:rPr lang="pt-BR" smtClean="0"/>
              <a:pPr/>
              <a:t>11/04/2014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A305-BBC5-4B13-8D84-71EAA2B752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1A86-8BE3-4D9A-929D-BF03B7E34424}" type="datetimeFigureOut">
              <a:rPr lang="pt-BR" smtClean="0"/>
              <a:pPr/>
              <a:t>11/04/2014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A305-BBC5-4B13-8D84-71EAA2B752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1A86-8BE3-4D9A-929D-BF03B7E34424}" type="datetimeFigureOut">
              <a:rPr lang="pt-BR" smtClean="0"/>
              <a:pPr/>
              <a:t>11/04/2014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A305-BBC5-4B13-8D84-71EAA2B752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1A86-8BE3-4D9A-929D-BF03B7E34424}" type="datetimeFigureOut">
              <a:rPr lang="pt-BR" smtClean="0"/>
              <a:pPr/>
              <a:t>11/04/2014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A305-BBC5-4B13-8D84-71EAA2B752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1A86-8BE3-4D9A-929D-BF03B7E34424}" type="datetimeFigureOut">
              <a:rPr lang="pt-BR" smtClean="0"/>
              <a:pPr/>
              <a:t>11/04/2014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A305-BBC5-4B13-8D84-71EAA2B752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1A86-8BE3-4D9A-929D-BF03B7E34424}" type="datetimeFigureOut">
              <a:rPr lang="pt-BR" smtClean="0"/>
              <a:pPr/>
              <a:t>11/04/2014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A305-BBC5-4B13-8D84-71EAA2B752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1A86-8BE3-4D9A-929D-BF03B7E34424}" type="datetimeFigureOut">
              <a:rPr lang="pt-BR" smtClean="0"/>
              <a:pPr/>
              <a:t>11/04/2014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A305-BBC5-4B13-8D84-71EAA2B752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1A86-8BE3-4D9A-929D-BF03B7E34424}" type="datetimeFigureOut">
              <a:rPr lang="pt-BR" smtClean="0"/>
              <a:pPr/>
              <a:t>11/04/2014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A305-BBC5-4B13-8D84-71EAA2B752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1A86-8BE3-4D9A-929D-BF03B7E34424}" type="datetimeFigureOut">
              <a:rPr lang="pt-BR" smtClean="0"/>
              <a:pPr/>
              <a:t>11/04/2014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A305-BBC5-4B13-8D84-71EAA2B752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6000" contrast="-10000"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01A86-8BE3-4D9A-929D-BF03B7E34424}" type="datetimeFigureOut">
              <a:rPr lang="pt-BR" smtClean="0"/>
              <a:pPr/>
              <a:t>11/04/2014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2A305-BBC5-4B13-8D84-71EAA2B752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artaz_semana_marciana-2014-cartaz-r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4079" y="1"/>
            <a:ext cx="4762501" cy="685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8886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0" dist="76200" dir="2700000" algn="tl" rotWithShape="0">
                    <a:prstClr val="black">
                      <a:alpha val="87000"/>
                    </a:prstClr>
                  </a:outerShdw>
                </a:effectLst>
                <a:latin typeface="Arial Rounded MT Bold" pitchFamily="34" charset="0"/>
              </a:rPr>
              <a:t>Vida em lugares inóspitos</a:t>
            </a:r>
            <a:endParaRPr lang="pt-BR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27000" dist="76200" dir="2700000" algn="tl" rotWithShape="0">
                  <a:prstClr val="black">
                    <a:alpha val="87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1772816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Marte é extremamente seco;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Campo magnético “defeituoso”</a:t>
            </a:r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6" name="Imagem 5" descr="1-b1e9ae8a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77072"/>
            <a:ext cx="3829050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 descr="geleira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068960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Namib_desert_dun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4293096"/>
            <a:ext cx="3318114" cy="2331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8886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0" dist="76200" dir="2700000" algn="tl" rotWithShape="0">
                    <a:prstClr val="black">
                      <a:alpha val="87000"/>
                    </a:prstClr>
                  </a:outerShdw>
                </a:effectLst>
                <a:latin typeface="Arial Rounded MT Bold" pitchFamily="34" charset="0"/>
              </a:rPr>
              <a:t>Vida em lugares inóspitos</a:t>
            </a:r>
            <a:endParaRPr lang="pt-BR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27000" dist="76200" dir="2700000" algn="tl" rotWithShape="0">
                  <a:prstClr val="black">
                    <a:alpha val="87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1772816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Extremófilos- Hipermófilos;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Temperaturas muito altas-100ºC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Fontes termais;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Microrganismos;</a:t>
            </a:r>
          </a:p>
        </p:txBody>
      </p:sp>
      <p:pic>
        <p:nvPicPr>
          <p:cNvPr id="6" name="Imagem 5" descr="ex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140968"/>
            <a:ext cx="3685630" cy="276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8886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0" dist="76200" dir="2700000" algn="tl" rotWithShape="0">
                    <a:prstClr val="black">
                      <a:alpha val="87000"/>
                    </a:prstClr>
                  </a:outerShdw>
                </a:effectLst>
                <a:latin typeface="Arial Rounded MT Bold" pitchFamily="34" charset="0"/>
              </a:rPr>
              <a:t>Vida em lugares inóspitos</a:t>
            </a:r>
            <a:endParaRPr lang="pt-BR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27000" dist="76200" dir="2700000" algn="tl" rotWithShape="0">
                  <a:prstClr val="black">
                    <a:alpha val="87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1772816"/>
            <a:ext cx="5472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Extremófilos-Termococcus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Utiliza pouca energia;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Temperatura alta;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Micróbio;</a:t>
            </a:r>
          </a:p>
          <a:p>
            <a:pPr>
              <a:lnSpc>
                <a:spcPct val="150000"/>
              </a:lnSpc>
            </a:pPr>
            <a:endParaRPr lang="pt-BR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7" name="Imagem 6" descr="ex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4558" y="3573016"/>
            <a:ext cx="5379442" cy="3021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8886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0" dist="76200" dir="2700000" algn="tl" rotWithShape="0">
                    <a:prstClr val="black">
                      <a:alpha val="87000"/>
                    </a:prstClr>
                  </a:outerShdw>
                </a:effectLst>
                <a:latin typeface="Arial Rounded MT Bold" pitchFamily="34" charset="0"/>
              </a:rPr>
              <a:t>Vida em lugares inóspitos</a:t>
            </a:r>
            <a:endParaRPr lang="pt-BR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27000" dist="76200" dir="2700000" algn="tl" rotWithShape="0">
                  <a:prstClr val="black">
                    <a:alpha val="87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1772816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Extremófilos-Halóficos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Ambientes muito salgados;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Egito, EUA;</a:t>
            </a:r>
          </a:p>
          <a:p>
            <a:pPr>
              <a:lnSpc>
                <a:spcPct val="150000"/>
              </a:lnSpc>
            </a:pPr>
            <a:endParaRPr lang="pt-BR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6" name="Imagem 5" descr="ex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552408"/>
            <a:ext cx="3165626" cy="297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422352"/>
            <a:ext cx="4414837" cy="317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8886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0" dist="76200" dir="2700000" algn="tl" rotWithShape="0">
                    <a:prstClr val="black">
                      <a:alpha val="87000"/>
                    </a:prstClr>
                  </a:outerShdw>
                </a:effectLst>
                <a:latin typeface="Arial Rounded MT Bold" pitchFamily="34" charset="0"/>
              </a:rPr>
              <a:t>Vida em lugares inóspitos</a:t>
            </a:r>
            <a:endParaRPr lang="pt-BR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27000" dist="76200" dir="2700000" algn="tl" rotWithShape="0">
                  <a:prstClr val="black">
                    <a:alpha val="87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1772816"/>
            <a:ext cx="5472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Extremófilos-Psicrófilos;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Muito frio;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Grylloblattodea, Krill Antártico;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Microrganismos, algas...</a:t>
            </a:r>
          </a:p>
          <a:p>
            <a:pPr>
              <a:lnSpc>
                <a:spcPct val="150000"/>
              </a:lnSpc>
            </a:pPr>
            <a:endParaRPr lang="pt-BR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7" name="Imagem 6" descr="Antarctic_krill_(Euphausia_superba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293096"/>
            <a:ext cx="2816120" cy="1912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240px-Galloisiana_nipponens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284984"/>
            <a:ext cx="3048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8886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0" dist="76200" dir="2700000" algn="tl" rotWithShape="0">
                    <a:prstClr val="black">
                      <a:alpha val="87000"/>
                    </a:prstClr>
                  </a:outerShdw>
                </a:effectLst>
                <a:latin typeface="Arial Rounded MT Bold" pitchFamily="34" charset="0"/>
              </a:rPr>
              <a:t>Vida em lugares inóspitos</a:t>
            </a:r>
            <a:endParaRPr lang="pt-BR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27000" dist="76200" dir="2700000" algn="tl" rotWithShape="0">
                  <a:prstClr val="black">
                    <a:alpha val="87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1772816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Extremófilos-Tardígrados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Vácuo;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Radiação;</a:t>
            </a:r>
          </a:p>
          <a:p>
            <a:pPr>
              <a:lnSpc>
                <a:spcPct val="150000"/>
              </a:lnSpc>
            </a:pPr>
            <a:endParaRPr lang="pt-BR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6" name="Imagem 5" descr="extremofil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708920"/>
            <a:ext cx="3048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8886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0" dist="76200" dir="2700000" algn="tl" rotWithShape="0">
                    <a:prstClr val="black">
                      <a:alpha val="87000"/>
                    </a:prstClr>
                  </a:outerShdw>
                </a:effectLst>
                <a:latin typeface="Arial Rounded MT Bold" pitchFamily="34" charset="0"/>
              </a:rPr>
              <a:t>Nova forma de vida</a:t>
            </a:r>
            <a:endParaRPr lang="pt-BR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27000" dist="76200" dir="2700000" algn="tl" rotWithShape="0">
                  <a:prstClr val="black">
                    <a:alpha val="87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48478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Felisa Wolf-Simon-2010</a:t>
            </a:r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2745644" cy="3697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>
            <a:off x="3347864" y="2348880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Protobactéria GFAJ-1</a:t>
            </a: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Bactéria alienígena?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Utiliza arsênio no DNA;</a:t>
            </a:r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9" name="Imagem 8" descr="020130101202-bacteria-extraterrestre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221088"/>
            <a:ext cx="2495449" cy="1488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 cstate="print"/>
          <a:srcRect l="5103" r="17331"/>
          <a:stretch>
            <a:fillRect/>
          </a:stretch>
        </p:blipFill>
        <p:spPr bwMode="auto">
          <a:xfrm>
            <a:off x="4860032" y="3861048"/>
            <a:ext cx="3899941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8886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0" dist="76200" dir="2700000" algn="tl" rotWithShape="0">
                    <a:prstClr val="black">
                      <a:alpha val="87000"/>
                    </a:prstClr>
                  </a:outerShdw>
                </a:effectLst>
                <a:latin typeface="Arial Rounded MT Bold" pitchFamily="34" charset="0"/>
              </a:rPr>
              <a:t>Vida encontrada em Marte?</a:t>
            </a:r>
            <a:endParaRPr lang="pt-BR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27000" dist="76200" dir="2700000" algn="tl" rotWithShape="0">
                  <a:prstClr val="black">
                    <a:alpha val="87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77281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Viking-1970</a:t>
            </a:r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2492896"/>
            <a:ext cx="4860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Diz ter encontrado vida;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Testes duvidosos;</a:t>
            </a:r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8" name="Imagem 7" descr="800px-Sagan_Vi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645024"/>
            <a:ext cx="4239922" cy="2846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8886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0" dist="76200" dir="2700000" algn="tl" rotWithShape="0">
                    <a:prstClr val="black">
                      <a:alpha val="87000"/>
                    </a:prstClr>
                  </a:outerShdw>
                </a:effectLst>
                <a:latin typeface="Arial Rounded MT Bold" pitchFamily="34" charset="0"/>
              </a:rPr>
              <a:t>Novas descobertas</a:t>
            </a:r>
            <a:endParaRPr lang="pt-BR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27000" dist="76200" dir="2700000" algn="tl" rotWithShape="0">
                  <a:prstClr val="black">
                    <a:alpha val="87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77281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Phoenix-2008</a:t>
            </a:r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2492896"/>
            <a:ext cx="4860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Gelo;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Neve;</a:t>
            </a:r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6" name="Imagem 5" descr="350px-Phoenix_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340768"/>
            <a:ext cx="4445000" cy="497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650px-Phoenix_landing.jpg"/>
          <p:cNvPicPr>
            <a:picLocks noChangeAspect="1"/>
          </p:cNvPicPr>
          <p:nvPr/>
        </p:nvPicPr>
        <p:blipFill>
          <a:blip r:embed="rId4" cstate="print"/>
          <a:srcRect l="8324" t="10101" r="17047" b="39500"/>
          <a:stretch>
            <a:fillRect/>
          </a:stretch>
        </p:blipFill>
        <p:spPr>
          <a:xfrm>
            <a:off x="179512" y="3717032"/>
            <a:ext cx="3816424" cy="2379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8886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0" dist="76200" dir="2700000" algn="tl" rotWithShape="0">
                    <a:prstClr val="black">
                      <a:alpha val="87000"/>
                    </a:prstClr>
                  </a:outerShdw>
                </a:effectLst>
                <a:latin typeface="Arial Rounded MT Bold" pitchFamily="34" charset="0"/>
              </a:rPr>
              <a:t>Novas descobertas</a:t>
            </a:r>
            <a:endParaRPr lang="pt-BR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27000" dist="76200" dir="2700000" algn="tl" rotWithShape="0">
                  <a:prstClr val="black">
                    <a:alpha val="87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77281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Spirit, Opportunity(2004), Curiosity(2012);</a:t>
            </a:r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2492896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Curiosity encontra resquícios de um lago que poderia ter vida;</a:t>
            </a:r>
          </a:p>
          <a:p>
            <a:endParaRPr lang="pt-BR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Também encontra marcas de um</a:t>
            </a:r>
          </a:p>
          <a:p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 riacho;</a:t>
            </a:r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8" name="Imagem 7" descr="Curio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4425" y="3789040"/>
            <a:ext cx="3529575" cy="2647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No-Life-on-Mars.png"/>
          <p:cNvPicPr>
            <a:picLocks noChangeAspect="1"/>
          </p:cNvPicPr>
          <p:nvPr/>
        </p:nvPicPr>
        <p:blipFill>
          <a:blip r:embed="rId2" cstate="print">
            <a:lum bright="-5000" contrast="2000"/>
          </a:blip>
          <a:srcRect l="2399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835696" y="0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0" dist="76200" dir="2700000" algn="tl" rotWithShape="0">
                    <a:prstClr val="black">
                      <a:alpha val="87000"/>
                    </a:prstClr>
                  </a:outerShdw>
                </a:effectLst>
                <a:latin typeface="Arial Rounded MT Bold" pitchFamily="34" charset="0"/>
              </a:rPr>
              <a:t>A busca por vida em Marte</a:t>
            </a:r>
            <a:endParaRPr lang="pt-BR" sz="54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27000" dist="76200" dir="2700000" algn="tl" rotWithShape="0">
                  <a:prstClr val="black">
                    <a:alpha val="87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309320"/>
            <a:ext cx="7020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Bruna Donadel Weise – bruna.weise@usp.br</a:t>
            </a:r>
            <a:endParaRPr lang="pt-BR" sz="20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8886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0" dist="76200" dir="2700000" algn="tl" rotWithShape="0">
                    <a:prstClr val="black">
                      <a:alpha val="87000"/>
                    </a:prstClr>
                  </a:outerShdw>
                </a:effectLst>
                <a:latin typeface="Arial Rounded MT Bold" pitchFamily="34" charset="0"/>
              </a:rPr>
              <a:t>Vida primitiva em Marte?</a:t>
            </a:r>
            <a:endParaRPr lang="pt-BR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27000" dist="76200" dir="2700000" algn="tl" rotWithShape="0">
                  <a:prstClr val="black">
                    <a:alpha val="87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77281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Meteorito ALH 84001;</a:t>
            </a:r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2492896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Encontrado 1984 na Antártida;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Estudado em 1996 – Fósseis?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Material orgânico?</a:t>
            </a:r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6" name="Imagem 5" descr="800px-ALH84001_structu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709651"/>
            <a:ext cx="4089648" cy="2796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8886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0" dist="76200" dir="2700000" algn="tl" rotWithShape="0">
                    <a:prstClr val="black">
                      <a:alpha val="87000"/>
                    </a:prstClr>
                  </a:outerShdw>
                </a:effectLst>
                <a:latin typeface="Arial Rounded MT Bold" pitchFamily="34" charset="0"/>
              </a:rPr>
              <a:t>Imagens polêmicas</a:t>
            </a:r>
            <a:endParaRPr lang="pt-BR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27000" dist="76200" dir="2700000" algn="tl" rotWithShape="0">
                  <a:prstClr val="black">
                    <a:alpha val="87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77281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Face em Marte</a:t>
            </a:r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249289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pt-BR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8" name="Imagem 7" descr="face-em-mar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420888"/>
            <a:ext cx="7207448" cy="2147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face_marte_tudo.jpg"/>
          <p:cNvPicPr>
            <a:picLocks noChangeAspect="1"/>
          </p:cNvPicPr>
          <p:nvPr/>
        </p:nvPicPr>
        <p:blipFill>
          <a:blip r:embed="rId4" cstate="print"/>
          <a:srcRect t="57870"/>
          <a:stretch>
            <a:fillRect/>
          </a:stretch>
        </p:blipFill>
        <p:spPr>
          <a:xfrm>
            <a:off x="2267744" y="4725144"/>
            <a:ext cx="4386072" cy="1927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8886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0" dist="76200" dir="2700000" algn="tl" rotWithShape="0">
                    <a:prstClr val="black">
                      <a:alpha val="87000"/>
                    </a:prstClr>
                  </a:outerShdw>
                </a:effectLst>
                <a:latin typeface="Arial Rounded MT Bold" pitchFamily="34" charset="0"/>
              </a:rPr>
              <a:t>Imagens polêmicas</a:t>
            </a:r>
            <a:endParaRPr lang="pt-BR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27000" dist="76200" dir="2700000" algn="tl" rotWithShape="0">
                  <a:prstClr val="black">
                    <a:alpha val="87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77281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Pessoa sentada</a:t>
            </a:r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249289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pt-BR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0" name="Imagem 9" descr="marte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492896"/>
            <a:ext cx="6096000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8886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0" dist="76200" dir="2700000" algn="tl" rotWithShape="0">
                    <a:prstClr val="black">
                      <a:alpha val="87000"/>
                    </a:prstClr>
                  </a:outerShdw>
                </a:effectLst>
                <a:latin typeface="Arial Rounded MT Bold" pitchFamily="34" charset="0"/>
              </a:rPr>
              <a:t>Imagens polêmicas</a:t>
            </a:r>
            <a:endParaRPr lang="pt-BR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27000" dist="76200" dir="2700000" algn="tl" rotWithShape="0">
                  <a:prstClr val="black">
                    <a:alpha val="87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77281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Rato</a:t>
            </a:r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249289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pt-BR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6" name="Imagem 5" descr="marte_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204864"/>
            <a:ext cx="6096000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8886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0" dist="76200" dir="2700000" algn="tl" rotWithShape="0">
                    <a:prstClr val="black">
                      <a:alpha val="87000"/>
                    </a:prstClr>
                  </a:outerShdw>
                </a:effectLst>
                <a:latin typeface="Arial Rounded MT Bold" pitchFamily="34" charset="0"/>
              </a:rPr>
              <a:t>Imagens polêmicas</a:t>
            </a:r>
            <a:endParaRPr lang="pt-BR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27000" dist="76200" dir="2700000" algn="tl" rotWithShape="0">
                  <a:prstClr val="black">
                    <a:alpha val="87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77281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Pedra que anda?</a:t>
            </a:r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249289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pt-BR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8" name="Imagem 7" descr="face_marte_tu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564904"/>
            <a:ext cx="590550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8886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0" dist="76200" dir="2700000" algn="tl" rotWithShape="0">
                    <a:prstClr val="black">
                      <a:alpha val="87000"/>
                    </a:prstClr>
                  </a:outerShdw>
                </a:effectLst>
                <a:latin typeface="Arial Rounded MT Bold" pitchFamily="34" charset="0"/>
              </a:rPr>
              <a:t>Imagens polêmicas</a:t>
            </a:r>
            <a:endParaRPr lang="pt-BR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27000" dist="76200" dir="2700000" algn="tl" rotWithShape="0">
                  <a:prstClr val="black">
                    <a:alpha val="87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77281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Luz misteriosa – Ainda sem comunicado oficial</a:t>
            </a:r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249289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pt-BR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6" name="Imagem 5" descr="luzmar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348880"/>
            <a:ext cx="4319761" cy="4319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8886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0" dist="76200" dir="2700000" algn="tl" rotWithShape="0">
                    <a:prstClr val="black">
                      <a:alpha val="87000"/>
                    </a:prstClr>
                  </a:outerShdw>
                </a:effectLst>
                <a:latin typeface="Arial Rounded MT Bold" pitchFamily="34" charset="0"/>
              </a:rPr>
              <a:t>Existe ou existiu vida em Marte?</a:t>
            </a:r>
            <a:endParaRPr lang="pt-BR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27000" dist="76200" dir="2700000" algn="tl" rotWithShape="0">
                  <a:prstClr val="black">
                    <a:alpha val="87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249289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pt-BR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987824" y="2636912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0" dist="76200" dir="2700000" algn="tl" rotWithShape="0">
                    <a:prstClr val="black">
                      <a:alpha val="87000"/>
                    </a:prstClr>
                  </a:outerShdw>
                </a:effectLst>
                <a:latin typeface="Arial Rounded MT Bold" pitchFamily="34" charset="0"/>
              </a:rPr>
              <a:t>?</a:t>
            </a:r>
            <a:endParaRPr lang="pt-BR" sz="96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27000" dist="76200" dir="2700000" algn="tl" rotWithShape="0">
                  <a:prstClr val="black">
                    <a:alpha val="87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5661248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0" dist="76200" dir="2700000" algn="tl" rotWithShape="0">
                    <a:prstClr val="black">
                      <a:alpha val="87000"/>
                    </a:prstClr>
                  </a:outerShdw>
                </a:effectLst>
                <a:latin typeface="Arial Rounded MT Bold" pitchFamily="34" charset="0"/>
              </a:rPr>
              <a:t>Duvidas?</a:t>
            </a:r>
            <a:endParaRPr lang="pt-BR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27000" dist="76200" dir="2700000" algn="tl" rotWithShape="0">
                  <a:prstClr val="black">
                    <a:alpha val="87000"/>
                  </a:prst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8886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0" dist="76200" dir="2700000" algn="tl" rotWithShape="0">
                    <a:prstClr val="black">
                      <a:alpha val="87000"/>
                    </a:prstClr>
                  </a:outerShdw>
                </a:effectLst>
                <a:latin typeface="Arial Rounded MT Bold" pitchFamily="34" charset="0"/>
              </a:rPr>
              <a:t>Astrobiologia</a:t>
            </a:r>
            <a:endParaRPr lang="pt-BR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27000" dist="76200" dir="2700000" algn="tl" rotWithShape="0">
                  <a:prstClr val="black">
                    <a:alpha val="87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772816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Estuda a vida:</a:t>
            </a:r>
          </a:p>
          <a:p>
            <a:endParaRPr lang="pt-BR" sz="2800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Origem;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Evolução;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Distribuição;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Futuro;</a:t>
            </a:r>
          </a:p>
          <a:p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6" name="Imagem 5" descr="551103_285810391497483_198044184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060848"/>
            <a:ext cx="4959856" cy="3723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8886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0" dist="76200" dir="2700000" algn="tl" rotWithShape="0">
                    <a:prstClr val="black">
                      <a:alpha val="87000"/>
                    </a:prstClr>
                  </a:outerShdw>
                </a:effectLst>
                <a:latin typeface="Arial Rounded MT Bold" pitchFamily="34" charset="0"/>
              </a:rPr>
              <a:t>Elementos básicos</a:t>
            </a:r>
            <a:endParaRPr lang="pt-BR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27000" dist="76200" dir="2700000" algn="tl" rotWithShape="0">
                  <a:prstClr val="black">
                    <a:alpha val="87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76056" y="1844824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DNA: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Carbono;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Hidrogênio;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Oxigênio;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Fósforo;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Enxofre;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smtClean="0">
                <a:latin typeface="Arial Rounded MT Bold" pitchFamily="34" charset="0"/>
              </a:rPr>
              <a:t>Água;</a:t>
            </a:r>
            <a:endParaRPr lang="pt-BR" sz="2400" b="1" dirty="0">
              <a:latin typeface="Arial Rounded MT Bold" pitchFamily="34" charset="0"/>
            </a:endParaRPr>
          </a:p>
        </p:txBody>
      </p:sp>
      <p:pic>
        <p:nvPicPr>
          <p:cNvPr id="7" name="Imagem 6" descr="3d-dna-phosphate-bryan-brandenburg-900x900.png"/>
          <p:cNvPicPr>
            <a:picLocks noChangeAspect="1"/>
          </p:cNvPicPr>
          <p:nvPr/>
        </p:nvPicPr>
        <p:blipFill>
          <a:blip r:embed="rId3" cstate="print"/>
          <a:srcRect r="5502" b="2751"/>
          <a:stretch>
            <a:fillRect/>
          </a:stretch>
        </p:blipFill>
        <p:spPr>
          <a:xfrm>
            <a:off x="323528" y="1700808"/>
            <a:ext cx="4536504" cy="46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8886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0" dist="76200" dir="2700000" algn="tl" rotWithShape="0">
                    <a:prstClr val="black">
                      <a:alpha val="87000"/>
                    </a:prstClr>
                  </a:outerShdw>
                </a:effectLst>
                <a:latin typeface="Arial Rounded MT Bold" pitchFamily="34" charset="0"/>
              </a:rPr>
              <a:t>Por que Marte?</a:t>
            </a:r>
            <a:endParaRPr lang="pt-BR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27000" dist="76200" dir="2700000" algn="tl" rotWithShape="0">
                  <a:prstClr val="black">
                    <a:alpha val="87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465620"/>
            <a:ext cx="83529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 Semelhanças: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Dia;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Estações;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Atmosfera (fraca);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Temperatura:-143ºC até 35º</a:t>
            </a:r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6" name="Imagem 5" descr="axial-tilt-planets.jpg"/>
          <p:cNvPicPr>
            <a:picLocks noChangeAspect="1"/>
          </p:cNvPicPr>
          <p:nvPr/>
        </p:nvPicPr>
        <p:blipFill>
          <a:blip r:embed="rId3" cstate="print"/>
          <a:srcRect l="50302" b="53361"/>
          <a:stretch>
            <a:fillRect/>
          </a:stretch>
        </p:blipFill>
        <p:spPr>
          <a:xfrm>
            <a:off x="4716016" y="1340768"/>
            <a:ext cx="4248472" cy="2262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 descr="Marte-visto-pelo-Hubble-size-598.jpg"/>
          <p:cNvPicPr>
            <a:picLocks noChangeAspect="1"/>
          </p:cNvPicPr>
          <p:nvPr/>
        </p:nvPicPr>
        <p:blipFill>
          <a:blip r:embed="rId4" cstate="print"/>
          <a:srcRect l="18760" r="13021"/>
          <a:stretch>
            <a:fillRect/>
          </a:stretch>
        </p:blipFill>
        <p:spPr>
          <a:xfrm>
            <a:off x="5436096" y="4005017"/>
            <a:ext cx="2880320" cy="2376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220px-Ma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5572869" y="3976941"/>
            <a:ext cx="2671539" cy="2404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 descr="The_Earth_seen_from_Apollo_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3858584"/>
            <a:ext cx="2520280" cy="2522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ixaDeTexto 10"/>
          <p:cNvSpPr txBox="1"/>
          <p:nvPr/>
        </p:nvSpPr>
        <p:spPr>
          <a:xfrm>
            <a:off x="1043608" y="627970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Dia:  23h53m</a:t>
            </a:r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630932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Dia:  24h37m</a:t>
            </a:r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8886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0" dist="76200" dir="2700000" algn="tl" rotWithShape="0">
                    <a:prstClr val="black">
                      <a:alpha val="87000"/>
                    </a:prstClr>
                  </a:outerShdw>
                </a:effectLst>
                <a:latin typeface="Arial Rounded MT Bold" pitchFamily="34" charset="0"/>
              </a:rPr>
              <a:t>Por que Marte?</a:t>
            </a:r>
            <a:endParaRPr lang="pt-BR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27000" dist="76200" dir="2700000" algn="tl" rotWithShape="0">
                  <a:prstClr val="black">
                    <a:alpha val="87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77281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Proximidade;</a:t>
            </a:r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3995936" y="3501008"/>
            <a:ext cx="1152128" cy="1152128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84000">
                <a:srgbClr val="FFFF00"/>
              </a:gs>
              <a:gs pos="0">
                <a:srgbClr val="FFFF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Elipse 6"/>
          <p:cNvSpPr/>
          <p:nvPr/>
        </p:nvSpPr>
        <p:spPr>
          <a:xfrm rot="16200000">
            <a:off x="2843808" y="3789040"/>
            <a:ext cx="504056" cy="504056"/>
          </a:xfrm>
          <a:prstGeom prst="ellipse">
            <a:avLst/>
          </a:prstGeom>
          <a:gradFill flip="none" rotWithShape="1">
            <a:gsLst>
              <a:gs pos="94000">
                <a:srgbClr val="00B0F0"/>
              </a:gs>
              <a:gs pos="68000">
                <a:srgbClr val="0070C0"/>
              </a:gs>
              <a:gs pos="19000">
                <a:srgbClr val="00206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lipse 7"/>
          <p:cNvSpPr/>
          <p:nvPr/>
        </p:nvSpPr>
        <p:spPr>
          <a:xfrm rot="16200000">
            <a:off x="1835696" y="3861048"/>
            <a:ext cx="360040" cy="360040"/>
          </a:xfrm>
          <a:prstGeom prst="ellipse">
            <a:avLst/>
          </a:prstGeom>
          <a:gradFill>
            <a:gsLst>
              <a:gs pos="94000">
                <a:srgbClr val="FF0000"/>
              </a:gs>
              <a:gs pos="68000">
                <a:srgbClr val="C00000"/>
              </a:gs>
              <a:gs pos="19000">
                <a:srgbClr val="8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0" name="Conector de seta reta 9"/>
          <p:cNvCxnSpPr>
            <a:stCxn id="8" idx="4"/>
            <a:endCxn id="7" idx="0"/>
          </p:cNvCxnSpPr>
          <p:nvPr/>
        </p:nvCxnSpPr>
        <p:spPr>
          <a:xfrm>
            <a:off x="2195736" y="4041068"/>
            <a:ext cx="648072" cy="0"/>
          </a:xfrm>
          <a:prstGeom prst="straightConnector1">
            <a:avLst/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259632" y="3142129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60 milhões de km</a:t>
            </a:r>
            <a:endParaRPr lang="pt-BR" sz="22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3347864" y="4041068"/>
            <a:ext cx="3312368" cy="3600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3851920" y="3140968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360 milhões de km</a:t>
            </a:r>
            <a:endParaRPr lang="pt-BR" sz="2200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159 0.00509 C 0.53159 0.19311 0.41267 0.32725 0.26284 0.32725 C 0.11198 0.32725 -0.01007 0.17461 3.88889E-6 -4.54209E-6 " pathEditMode="relative" rAng="0" ptsTypes="fff">
                                      <p:cBhvr>
                                        <p:cTn id="20" dur="3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15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/>
      <p:bldP spid="11" grpId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8886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0" dist="76200" dir="2700000" algn="tl" rotWithShape="0">
                    <a:prstClr val="black">
                      <a:alpha val="87000"/>
                    </a:prstClr>
                  </a:outerShdw>
                </a:effectLst>
                <a:latin typeface="Arial Rounded MT Bold" pitchFamily="34" charset="0"/>
              </a:rPr>
              <a:t>Água?</a:t>
            </a:r>
            <a:endParaRPr lang="pt-BR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27000" dist="76200" dir="2700000" algn="tl" rotWithShape="0">
                  <a:prstClr val="black">
                    <a:alpha val="87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77281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Giovani Schiaparelli-1870;</a:t>
            </a:r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2619375" cy="366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>
            <a:off x="3707904" y="2636912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Canais de água;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Ilusão de ótica?</a:t>
            </a:r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8886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0" dist="76200" dir="2700000" algn="tl" rotWithShape="0">
                    <a:prstClr val="black">
                      <a:alpha val="87000"/>
                    </a:prstClr>
                  </a:outerShdw>
                </a:effectLst>
                <a:latin typeface="Arial Rounded MT Bold" pitchFamily="34" charset="0"/>
              </a:rPr>
              <a:t>Água?</a:t>
            </a:r>
            <a:endParaRPr lang="pt-BR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27000" dist="76200" dir="2700000" algn="tl" rotWithShape="0">
                  <a:prstClr val="black">
                    <a:alpha val="87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77281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Percival Lowell-1900;</a:t>
            </a:r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07904" y="2636912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Canais eram artificiais;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Civilização;</a:t>
            </a:r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8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645024"/>
            <a:ext cx="3240360" cy="165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20888"/>
            <a:ext cx="2448272" cy="3085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 descr="Film_poster_The_War_of_the_Worlds_19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3573016"/>
            <a:ext cx="1640913" cy="2535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8886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0" dist="76200" dir="2700000" algn="tl" rotWithShape="0">
                    <a:prstClr val="black">
                      <a:alpha val="87000"/>
                    </a:prstClr>
                  </a:outerShdw>
                </a:effectLst>
                <a:latin typeface="Arial Rounded MT Bold" pitchFamily="34" charset="0"/>
              </a:rPr>
              <a:t>Água?</a:t>
            </a:r>
            <a:endParaRPr lang="pt-BR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27000" dist="76200" dir="2700000" algn="tl" rotWithShape="0">
                  <a:prstClr val="black">
                    <a:alpha val="87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77281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Mariner 4 - 1960</a:t>
            </a:r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2492896"/>
            <a:ext cx="4860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Primeira sonda a sobrevoar Marte;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Revela um lugar inóspito;</a:t>
            </a:r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1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4456589" cy="2646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m 11" descr="Mariner_4_crate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492896"/>
            <a:ext cx="266700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1754</TotalTime>
  <Words>392</Words>
  <Application>Microsoft Office PowerPoint</Application>
  <PresentationFormat>Apresentação na tela (4:3)</PresentationFormat>
  <Paragraphs>147</Paragraphs>
  <Slides>27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Piti</dc:creator>
  <cp:lastModifiedBy>Observatório</cp:lastModifiedBy>
  <cp:revision>89</cp:revision>
  <dcterms:created xsi:type="dcterms:W3CDTF">2014-04-09T03:04:08Z</dcterms:created>
  <dcterms:modified xsi:type="dcterms:W3CDTF">2014-04-11T23:49:10Z</dcterms:modified>
</cp:coreProperties>
</file>