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2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3" r:id="rId18"/>
    <p:sldId id="274" r:id="rId19"/>
    <p:sldId id="275" r:id="rId20"/>
    <p:sldId id="277" r:id="rId21"/>
    <p:sldId id="278" r:id="rId22"/>
    <p:sldId id="279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17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7/25/2018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7/25/2018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94000">
              <a:schemeClr val="bg1">
                <a:lumMod val="50000"/>
                <a:lumOff val="50000"/>
              </a:schemeClr>
            </a:gs>
            <a:gs pos="26000">
              <a:schemeClr val="bg1">
                <a:lumMod val="85000"/>
                <a:lumOff val="15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Marte na ficção científica	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tx1"/>
                </a:solidFill>
              </a:rPr>
              <a:t>SEMANA MARCIANA</a:t>
            </a:r>
          </a:p>
          <a:p>
            <a:r>
              <a:rPr lang="pt-BR" dirty="0" smtClean="0">
                <a:solidFill>
                  <a:schemeClr val="tx1"/>
                </a:solidFill>
              </a:rPr>
              <a:t>GABRIELBATISTA@USP.BR</a:t>
            </a:r>
            <a:endParaRPr lang="pt-B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7825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7029" y="408818"/>
            <a:ext cx="9392783" cy="752325"/>
          </a:xfrm>
          <a:ln>
            <a:solidFill>
              <a:srgbClr val="FF0000"/>
            </a:solidFill>
          </a:ln>
        </p:spPr>
        <p:txBody>
          <a:bodyPr/>
          <a:lstStyle/>
          <a:p>
            <a:r>
              <a:rPr lang="pt-BR" dirty="0" smtClean="0">
                <a:solidFill>
                  <a:srgbClr val="FF0000"/>
                </a:solidFill>
                <a:cs typeface="Arial" panose="020B0604020202020204" pitchFamily="34" charset="0"/>
              </a:rPr>
              <a:t>Atmosfera</a:t>
            </a:r>
            <a:endParaRPr lang="pt-BR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248" y="2099255"/>
            <a:ext cx="5225038" cy="3185439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6719926" y="2378379"/>
            <a:ext cx="49386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Oxigênio, junto com monóxido de carbono e traços de outros gases formam 0,4% da atmosfera.</a:t>
            </a:r>
            <a:endParaRPr lang="pt-BR" dirty="0"/>
          </a:p>
        </p:txBody>
      </p:sp>
      <p:sp>
        <p:nvSpPr>
          <p:cNvPr id="10" name="CaixaDeTexto 9"/>
          <p:cNvSpPr txBox="1"/>
          <p:nvPr/>
        </p:nvSpPr>
        <p:spPr>
          <a:xfrm>
            <a:off x="6719926" y="3691974"/>
            <a:ext cx="49386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Além disso, a pressão em Marte é menor que 1% da pressão na Terra pois sua atmosfera é muito fina.</a:t>
            </a:r>
            <a:endParaRPr lang="pt-BR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6719926" y="4895676"/>
            <a:ext cx="493867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3538" indent="174625">
              <a:buFont typeface="Arial" panose="020B0604020202020204" pitchFamily="34" charset="0"/>
              <a:buChar char="•"/>
            </a:pPr>
            <a:r>
              <a:rPr lang="pt-BR" dirty="0" smtClean="0"/>
              <a:t>Os gases do seu corpo tenderiam a se expandir e causar dores enormes nos olhos, face e ouvidos por 15 s, instante em que você iria desmaiar por falta de oxigênio.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52542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7029" y="408818"/>
            <a:ext cx="9392783" cy="752325"/>
          </a:xfrm>
          <a:ln>
            <a:solidFill>
              <a:srgbClr val="FF0000"/>
            </a:solidFill>
          </a:ln>
        </p:spPr>
        <p:txBody>
          <a:bodyPr/>
          <a:lstStyle/>
          <a:p>
            <a:r>
              <a:rPr lang="pt-BR" dirty="0" smtClean="0">
                <a:solidFill>
                  <a:srgbClr val="FF0000"/>
                </a:solidFill>
                <a:cs typeface="Arial" panose="020B0604020202020204" pitchFamily="34" charset="0"/>
              </a:rPr>
              <a:t>Vida inteligente</a:t>
            </a:r>
            <a:endParaRPr lang="pt-BR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6612349" y="3316271"/>
            <a:ext cx="49386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Vida -&gt; presença de água;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553" y="1589533"/>
            <a:ext cx="5000344" cy="4192141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6612349" y="1983151"/>
            <a:ext cx="49386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Primeira missão com sucesso para Marte em 1965 (</a:t>
            </a:r>
            <a:r>
              <a:rPr lang="pt-BR" dirty="0" err="1" smtClean="0"/>
              <a:t>Mariner</a:t>
            </a:r>
            <a:r>
              <a:rPr lang="pt-BR" dirty="0" smtClean="0"/>
              <a:t> 4) demonstrou que não havia civilização avançada;</a:t>
            </a:r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6612349" y="4106863"/>
            <a:ext cx="49386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Vida -&gt; </a:t>
            </a:r>
            <a:r>
              <a:rPr lang="pt-BR" dirty="0" err="1" smtClean="0"/>
              <a:t>extremófilos</a:t>
            </a:r>
            <a:r>
              <a:rPr lang="pt-BR" dirty="0" smtClean="0"/>
              <a:t> (bactérias, </a:t>
            </a:r>
            <a:r>
              <a:rPr lang="pt-BR" dirty="0" err="1" smtClean="0"/>
              <a:t>etc</a:t>
            </a:r>
            <a:r>
              <a:rPr lang="pt-BR" dirty="0" smtClean="0"/>
              <a:t>).</a:t>
            </a:r>
            <a:endParaRPr lang="pt-BR" dirty="0"/>
          </a:p>
        </p:txBody>
      </p:sp>
      <p:sp>
        <p:nvSpPr>
          <p:cNvPr id="10" name="CaixaDeTexto 9"/>
          <p:cNvSpPr txBox="1"/>
          <p:nvPr/>
        </p:nvSpPr>
        <p:spPr>
          <a:xfrm>
            <a:off x="6612349" y="5012298"/>
            <a:ext cx="49386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Contato!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62928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7029" y="408818"/>
            <a:ext cx="9392783" cy="752325"/>
          </a:xfrm>
          <a:ln>
            <a:solidFill>
              <a:srgbClr val="FF0000"/>
            </a:solidFill>
          </a:ln>
        </p:spPr>
        <p:txBody>
          <a:bodyPr/>
          <a:lstStyle/>
          <a:p>
            <a:r>
              <a:rPr lang="pt-BR" dirty="0" smtClean="0">
                <a:solidFill>
                  <a:srgbClr val="FF0000"/>
                </a:solidFill>
                <a:cs typeface="Arial" panose="020B0604020202020204" pitchFamily="34" charset="0"/>
              </a:rPr>
              <a:t>O vingador do futuro</a:t>
            </a:r>
            <a:endParaRPr lang="pt-BR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6633029" y="1752826"/>
            <a:ext cx="4441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Ano: 1990;</a:t>
            </a: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6633028" y="2793868"/>
            <a:ext cx="4441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Diretor: Paul </a:t>
            </a:r>
            <a:r>
              <a:rPr lang="pt-BR" dirty="0" err="1" smtClean="0"/>
              <a:t>Verhoeven</a:t>
            </a:r>
            <a:r>
              <a:rPr lang="pt-BR" dirty="0" smtClean="0"/>
              <a:t> ; </a:t>
            </a:r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6633028" y="3827182"/>
            <a:ext cx="4441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Gênero: Ficção científica/ação;</a:t>
            </a:r>
            <a:endParaRPr lang="pt-BR" dirty="0"/>
          </a:p>
        </p:txBody>
      </p:sp>
      <p:sp>
        <p:nvSpPr>
          <p:cNvPr id="8" name="Retângulo 7"/>
          <p:cNvSpPr/>
          <p:nvPr/>
        </p:nvSpPr>
        <p:spPr>
          <a:xfrm>
            <a:off x="1868288" y="6454396"/>
            <a:ext cx="6096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1100" dirty="0" smtClean="0"/>
              <a:t>Fonte</a:t>
            </a:r>
            <a:r>
              <a:rPr lang="pt-BR" sz="1100" dirty="0"/>
              <a:t>: http://www.adorocinema.com/filmes/filme-6079/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6633028" y="4862439"/>
            <a:ext cx="19297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Sinopse.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9312" y="1447186"/>
            <a:ext cx="3712242" cy="5007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110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7029" y="408818"/>
            <a:ext cx="9392783" cy="752325"/>
          </a:xfrm>
          <a:ln>
            <a:solidFill>
              <a:srgbClr val="FF0000"/>
            </a:solidFill>
          </a:ln>
        </p:spPr>
        <p:txBody>
          <a:bodyPr/>
          <a:lstStyle/>
          <a:p>
            <a:r>
              <a:rPr lang="pt-BR" dirty="0" smtClean="0">
                <a:solidFill>
                  <a:srgbClr val="FF0000"/>
                </a:solidFill>
                <a:cs typeface="Arial" panose="020B0604020202020204" pitchFamily="34" charset="0"/>
              </a:rPr>
              <a:t>Luas de marte &amp; cor da atmosfera</a:t>
            </a:r>
            <a:endParaRPr lang="pt-BR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35" r="14550"/>
          <a:stretch/>
        </p:blipFill>
        <p:spPr>
          <a:xfrm>
            <a:off x="1069769" y="2116790"/>
            <a:ext cx="4389738" cy="3071531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5452" y="2114797"/>
            <a:ext cx="3680866" cy="3073523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>
            <a:off x="1069768" y="5626487"/>
            <a:ext cx="4994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err="1" smtClean="0"/>
              <a:t>Phobos</a:t>
            </a:r>
            <a:r>
              <a:rPr lang="pt-BR" dirty="0" smtClean="0"/>
              <a:t> (22,2 km) e </a:t>
            </a:r>
            <a:r>
              <a:rPr lang="pt-BR" dirty="0" err="1" smtClean="0"/>
              <a:t>Deimos</a:t>
            </a:r>
            <a:r>
              <a:rPr lang="pt-BR" dirty="0" smtClean="0"/>
              <a:t> (12,6 km).</a:t>
            </a:r>
            <a:endParaRPr lang="pt-BR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1069767" y="6143968"/>
            <a:ext cx="4994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Asteroides capturados por Marte.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8931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7029" y="408818"/>
            <a:ext cx="9392783" cy="752325"/>
          </a:xfrm>
          <a:ln>
            <a:solidFill>
              <a:srgbClr val="FF0000"/>
            </a:solidFill>
          </a:ln>
        </p:spPr>
        <p:txBody>
          <a:bodyPr/>
          <a:lstStyle/>
          <a:p>
            <a:r>
              <a:rPr lang="pt-BR" dirty="0" smtClean="0">
                <a:solidFill>
                  <a:srgbClr val="FF0000"/>
                </a:solidFill>
                <a:cs typeface="Arial" panose="020B0604020202020204" pitchFamily="34" charset="0"/>
              </a:rPr>
              <a:t>Luas de marte </a:t>
            </a:r>
            <a:endParaRPr lang="pt-BR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1069768" y="5626487"/>
            <a:ext cx="49948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Formato irregular -&gt; Cinturão de asteroides (de </a:t>
            </a:r>
            <a:r>
              <a:rPr lang="pt-BR" dirty="0" err="1" smtClean="0"/>
              <a:t>Kuiper</a:t>
            </a:r>
            <a:r>
              <a:rPr lang="pt-BR" dirty="0" smtClean="0"/>
              <a:t>).</a:t>
            </a:r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864" y="2191310"/>
            <a:ext cx="5056947" cy="2713895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313336" y="4905205"/>
            <a:ext cx="733803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100" dirty="0" smtClean="0"/>
              <a:t>Fonte: http</a:t>
            </a:r>
            <a:r>
              <a:rPr lang="pt-BR" sz="1100" dirty="0"/>
              <a:t>://www.manyworlds.space/wp-content/uploads/2017/06/tumblr_inline_o4958rO1WV1tzhl5u_1280-1-e1497586192236.jpg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6647" y="2224283"/>
            <a:ext cx="4572000" cy="2647950"/>
          </a:xfrm>
          <a:prstGeom prst="rect">
            <a:avLst/>
          </a:prstGeom>
        </p:spPr>
      </p:pic>
      <p:sp>
        <p:nvSpPr>
          <p:cNvPr id="8" name="Retângulo 7"/>
          <p:cNvSpPr/>
          <p:nvPr/>
        </p:nvSpPr>
        <p:spPr>
          <a:xfrm>
            <a:off x="6566647" y="4938177"/>
            <a:ext cx="545502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100" dirty="0" smtClean="0"/>
              <a:t>Fonte: http</a:t>
            </a:r>
            <a:r>
              <a:rPr lang="pt-BR" sz="1100" dirty="0"/>
              <a:t>://meioambiente.culturamix.com/recursos-naturais/cinturao-de-kuiper-uma-area-no-sistema-solar</a:t>
            </a:r>
          </a:p>
        </p:txBody>
      </p:sp>
    </p:spTree>
    <p:extLst>
      <p:ext uri="{BB962C8B-B14F-4D97-AF65-F5344CB8AC3E}">
        <p14:creationId xmlns:p14="http://schemas.microsoft.com/office/powerpoint/2010/main" val="1292015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7029" y="408818"/>
            <a:ext cx="9392783" cy="752325"/>
          </a:xfrm>
          <a:ln>
            <a:solidFill>
              <a:srgbClr val="FF0000"/>
            </a:solidFill>
          </a:ln>
        </p:spPr>
        <p:txBody>
          <a:bodyPr/>
          <a:lstStyle/>
          <a:p>
            <a:r>
              <a:rPr lang="pt-BR" dirty="0" smtClean="0">
                <a:solidFill>
                  <a:srgbClr val="FF0000"/>
                </a:solidFill>
                <a:cs typeface="Arial" panose="020B0604020202020204" pitchFamily="34" charset="0"/>
              </a:rPr>
              <a:t>Cor da atmosfera</a:t>
            </a:r>
            <a:endParaRPr lang="pt-BR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313336" y="4905205"/>
            <a:ext cx="733803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100" dirty="0"/>
              <a:t>Fonte</a:t>
            </a:r>
            <a:r>
              <a:rPr lang="pt-BR" sz="1100" dirty="0" smtClean="0"/>
              <a:t>: https</a:t>
            </a:r>
            <a:r>
              <a:rPr lang="pt-BR" sz="1100" dirty="0"/>
              <a:t>://www.nasa.gov/mission_pages/mer/mer-20070720.html</a:t>
            </a:r>
          </a:p>
        </p:txBody>
      </p:sp>
      <p:sp>
        <p:nvSpPr>
          <p:cNvPr id="8" name="Retângulo 7"/>
          <p:cNvSpPr/>
          <p:nvPr/>
        </p:nvSpPr>
        <p:spPr>
          <a:xfrm>
            <a:off x="6158752" y="5400566"/>
            <a:ext cx="545502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100" dirty="0" smtClean="0"/>
              <a:t>Fonte</a:t>
            </a:r>
            <a:r>
              <a:rPr lang="pt-BR" sz="1100" dirty="0"/>
              <a:t>: https://www.nasa.gov/mission_pages/msl/multimedia/pia16800.html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029" y="2082230"/>
            <a:ext cx="4882136" cy="2677778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561" y="1825781"/>
            <a:ext cx="4451575" cy="3341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466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7029" y="408818"/>
            <a:ext cx="9392783" cy="752325"/>
          </a:xfrm>
          <a:ln>
            <a:solidFill>
              <a:srgbClr val="FF0000"/>
            </a:solidFill>
          </a:ln>
        </p:spPr>
        <p:txBody>
          <a:bodyPr/>
          <a:lstStyle/>
          <a:p>
            <a:r>
              <a:rPr lang="pt-BR" dirty="0" smtClean="0">
                <a:solidFill>
                  <a:srgbClr val="FF0000"/>
                </a:solidFill>
                <a:cs typeface="Arial" panose="020B0604020202020204" pitchFamily="34" charset="0"/>
              </a:rPr>
              <a:t>Mutações</a:t>
            </a:r>
            <a:endParaRPr lang="pt-BR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804335" y="5412411"/>
            <a:ext cx="44413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Marte possui núcleo sólido -&gt; Não há campo magnético;</a:t>
            </a:r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5844181" y="5412411"/>
            <a:ext cx="44413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Falta de proteção contra a radiação emitida pelo Sol.</a:t>
            </a:r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545" y="1872221"/>
            <a:ext cx="3571875" cy="3248025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5706" y="1386446"/>
            <a:ext cx="4219575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908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7029" y="408818"/>
            <a:ext cx="9392783" cy="752325"/>
          </a:xfrm>
          <a:ln>
            <a:solidFill>
              <a:srgbClr val="FF0000"/>
            </a:solidFill>
          </a:ln>
        </p:spPr>
        <p:txBody>
          <a:bodyPr/>
          <a:lstStyle/>
          <a:p>
            <a:r>
              <a:rPr lang="pt-BR" dirty="0" smtClean="0">
                <a:solidFill>
                  <a:srgbClr val="FF0000"/>
                </a:solidFill>
                <a:cs typeface="Arial" panose="020B0604020202020204" pitchFamily="34" charset="0"/>
              </a:rPr>
              <a:t>ATMOSFERA</a:t>
            </a:r>
            <a:endParaRPr lang="pt-BR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7887393" y="1875834"/>
            <a:ext cx="40848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Sem campo magnético, não é possível proteger o planeta dos ventos solares;</a:t>
            </a:r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535" y="2003149"/>
            <a:ext cx="7305675" cy="3657600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7842704" y="3312725"/>
            <a:ext cx="40848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A atmosfera será rapidamente “soprada” pelo vento solar.</a:t>
            </a:r>
            <a:endParaRPr lang="pt-BR" dirty="0"/>
          </a:p>
        </p:txBody>
      </p:sp>
      <p:sp>
        <p:nvSpPr>
          <p:cNvPr id="10" name="CaixaDeTexto 9"/>
          <p:cNvSpPr txBox="1"/>
          <p:nvPr/>
        </p:nvSpPr>
        <p:spPr>
          <a:xfrm>
            <a:off x="7842704" y="4495577"/>
            <a:ext cx="40848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Além disso, Marte é menos massivo e pode deixar escapar gás para o espaço por não ter gravidade suficiente.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65555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7029" y="408818"/>
            <a:ext cx="9392783" cy="752325"/>
          </a:xfrm>
          <a:ln>
            <a:solidFill>
              <a:srgbClr val="FF0000"/>
            </a:solidFill>
          </a:ln>
        </p:spPr>
        <p:txBody>
          <a:bodyPr/>
          <a:lstStyle/>
          <a:p>
            <a:r>
              <a:rPr lang="pt-BR" dirty="0" smtClean="0">
                <a:solidFill>
                  <a:srgbClr val="FF0000"/>
                </a:solidFill>
                <a:cs typeface="Arial" panose="020B0604020202020204" pitchFamily="34" charset="0"/>
              </a:rPr>
              <a:t>Perdido em marte</a:t>
            </a:r>
            <a:endParaRPr lang="pt-BR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6342112" y="1792839"/>
            <a:ext cx="4441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Ano: 2015;</a:t>
            </a: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6342111" y="2791925"/>
            <a:ext cx="4441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Diretor: Ridley Scott ; </a:t>
            </a:r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6342110" y="3827182"/>
            <a:ext cx="4441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Gênero: Ficção científica;</a:t>
            </a:r>
            <a:endParaRPr lang="pt-BR" dirty="0"/>
          </a:p>
        </p:txBody>
      </p:sp>
      <p:sp>
        <p:nvSpPr>
          <p:cNvPr id="8" name="Retângulo 7"/>
          <p:cNvSpPr/>
          <p:nvPr/>
        </p:nvSpPr>
        <p:spPr>
          <a:xfrm>
            <a:off x="1748468" y="6255347"/>
            <a:ext cx="427701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100" dirty="0" smtClean="0"/>
              <a:t>Fonte</a:t>
            </a:r>
            <a:r>
              <a:rPr lang="pt-BR" sz="1100" dirty="0"/>
              <a:t>: http://www.adorocinema.com/filmes/filme-6079/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6342110" y="4862439"/>
            <a:ext cx="19297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Sinopse.</a:t>
            </a:r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3410" y="1519505"/>
            <a:ext cx="3224403" cy="4735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829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7029" y="408818"/>
            <a:ext cx="9392783" cy="752325"/>
          </a:xfrm>
          <a:ln>
            <a:solidFill>
              <a:srgbClr val="FF0000"/>
            </a:solidFill>
          </a:ln>
        </p:spPr>
        <p:txBody>
          <a:bodyPr/>
          <a:lstStyle/>
          <a:p>
            <a:r>
              <a:rPr lang="pt-BR" dirty="0" smtClean="0">
                <a:solidFill>
                  <a:srgbClr val="FF0000"/>
                </a:solidFill>
                <a:cs typeface="Arial" panose="020B0604020202020204" pitchFamily="34" charset="0"/>
              </a:rPr>
              <a:t>TEMPESTADES DE AREIA</a:t>
            </a:r>
            <a:endParaRPr lang="pt-BR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693250" y="5508599"/>
            <a:ext cx="4994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Atmosfera </a:t>
            </a:r>
            <a:r>
              <a:rPr lang="pt-BR" dirty="0" err="1" smtClean="0"/>
              <a:t>tênua</a:t>
            </a:r>
            <a:r>
              <a:rPr lang="pt-BR" dirty="0" smtClean="0"/>
              <a:t> e baixa pressão; </a:t>
            </a:r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693250" y="6118084"/>
            <a:ext cx="106291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Ventos não alcançam velocidade necessária para mover objetos grandes (máxima velocidade de 100 km/h e atmosfera pouco densa).</a:t>
            </a:r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066" y="1401296"/>
            <a:ext cx="9277350" cy="386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571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7029" y="408818"/>
            <a:ext cx="9392783" cy="752325"/>
          </a:xfrm>
          <a:ln>
            <a:solidFill>
              <a:srgbClr val="FF0000"/>
            </a:solidFill>
          </a:ln>
        </p:spPr>
        <p:txBody>
          <a:bodyPr/>
          <a:lstStyle/>
          <a:p>
            <a:r>
              <a:rPr lang="pt-BR" dirty="0" smtClean="0">
                <a:solidFill>
                  <a:srgbClr val="FF0000"/>
                </a:solidFill>
                <a:cs typeface="Arial" panose="020B0604020202020204" pitchFamily="34" charset="0"/>
              </a:rPr>
              <a:t>O planeta vermelho</a:t>
            </a:r>
            <a:endParaRPr lang="pt-BR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7039426" y="1528580"/>
            <a:ext cx="44413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Diâmetro: 6792 km (~metade do diâmetro da Terra) ; </a:t>
            </a: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7039424" y="2407097"/>
            <a:ext cx="44413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Distância média ao Sol: 227,9 milhões de km;</a:t>
            </a: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7039425" y="3240723"/>
            <a:ext cx="4441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Período orbital: 687 dias terrestres;</a:t>
            </a:r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7039425" y="3984644"/>
            <a:ext cx="4441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Período de rotação:  24,6 horas; </a:t>
            </a:r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7039425" y="4814360"/>
            <a:ext cx="44413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Temperatura de superfície: -125 </a:t>
            </a:r>
            <a:r>
              <a:rPr lang="pt-BR" dirty="0" err="1" smtClean="0"/>
              <a:t>ºC</a:t>
            </a:r>
            <a:r>
              <a:rPr lang="pt-BR" dirty="0" smtClean="0"/>
              <a:t> a 25 </a:t>
            </a:r>
            <a:r>
              <a:rPr lang="pt-BR" dirty="0" err="1" smtClean="0"/>
              <a:t>ºC</a:t>
            </a:r>
            <a:r>
              <a:rPr lang="pt-BR" dirty="0"/>
              <a:t>.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5095" y="1468163"/>
            <a:ext cx="4731233" cy="4731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218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7029" y="408818"/>
            <a:ext cx="9392783" cy="752325"/>
          </a:xfrm>
          <a:ln>
            <a:solidFill>
              <a:srgbClr val="FF0000"/>
            </a:solidFill>
          </a:ln>
        </p:spPr>
        <p:txBody>
          <a:bodyPr/>
          <a:lstStyle/>
          <a:p>
            <a:r>
              <a:rPr lang="pt-BR" dirty="0" smtClean="0">
                <a:solidFill>
                  <a:srgbClr val="FF0000"/>
                </a:solidFill>
                <a:cs typeface="Arial" panose="020B0604020202020204" pitchFamily="34" charset="0"/>
              </a:rPr>
              <a:t>Plantação em marte</a:t>
            </a:r>
            <a:endParaRPr lang="pt-BR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841167" y="5388146"/>
            <a:ext cx="4994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Nitrogênio e água;</a:t>
            </a:r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1069767" y="5961217"/>
            <a:ext cx="51427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01700" indent="-269875">
              <a:buFont typeface="Arial" panose="020B0604020202020204" pitchFamily="34" charset="0"/>
              <a:buChar char="•"/>
            </a:pPr>
            <a:r>
              <a:rPr lang="pt-BR" dirty="0" smtClean="0"/>
              <a:t>Nitrogênio: fezes secas dos outros tripulantes, fezes fresca e urina;</a:t>
            </a: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5944326" y="5674682"/>
            <a:ext cx="5142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01700" indent="-269875">
              <a:buFont typeface="Arial" panose="020B0604020202020204" pitchFamily="34" charset="0"/>
              <a:buChar char="•"/>
            </a:pPr>
            <a:r>
              <a:rPr lang="pt-BR" dirty="0" smtClean="0"/>
              <a:t>Água: queima de hidrogênio. 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828" y="1364882"/>
            <a:ext cx="9315450" cy="3819525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6212540" y="6044014"/>
            <a:ext cx="51427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01700" indent="-269875">
              <a:buFont typeface="Arial" panose="020B0604020202020204" pitchFamily="34" charset="0"/>
              <a:buChar char="•"/>
            </a:pPr>
            <a:r>
              <a:rPr lang="pt-BR" dirty="0" smtClean="0"/>
              <a:t>Processo gera muita energia que fritaria o astronauta.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14663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7" grpId="0"/>
      <p:bldP spid="6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7029" y="408818"/>
            <a:ext cx="9392783" cy="752325"/>
          </a:xfrm>
          <a:ln>
            <a:solidFill>
              <a:srgbClr val="FF0000"/>
            </a:solidFill>
          </a:ln>
        </p:spPr>
        <p:txBody>
          <a:bodyPr/>
          <a:lstStyle/>
          <a:p>
            <a:r>
              <a:rPr lang="pt-BR" dirty="0" smtClean="0">
                <a:solidFill>
                  <a:srgbClr val="FF0000"/>
                </a:solidFill>
                <a:cs typeface="Arial" panose="020B0604020202020204" pitchFamily="34" charset="0"/>
              </a:rPr>
              <a:t>“DUST DEVILS”</a:t>
            </a:r>
            <a:endParaRPr lang="pt-BR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381788" y="4811547"/>
            <a:ext cx="49948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Aquecimento do ar próximo à superfície;</a:t>
            </a:r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-261492" y="5670263"/>
            <a:ext cx="51427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01700" indent="-269875">
              <a:buFont typeface="Arial" panose="020B0604020202020204" pitchFamily="34" charset="0"/>
              <a:buChar char="•"/>
            </a:pPr>
            <a:r>
              <a:rPr lang="pt-BR" dirty="0" smtClean="0"/>
              <a:t>Ar quente se sobe e carrega poeira consigo.</a:t>
            </a:r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6"/>
          <a:stretch/>
        </p:blipFill>
        <p:spPr>
          <a:xfrm>
            <a:off x="381788" y="1530475"/>
            <a:ext cx="5913611" cy="2745521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5399" y="1332779"/>
            <a:ext cx="5553075" cy="384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425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7029" y="408818"/>
            <a:ext cx="9392783" cy="752325"/>
          </a:xfrm>
          <a:ln>
            <a:solidFill>
              <a:srgbClr val="FF0000"/>
            </a:solidFill>
          </a:ln>
        </p:spPr>
        <p:txBody>
          <a:bodyPr/>
          <a:lstStyle/>
          <a:p>
            <a:r>
              <a:rPr lang="pt-BR" dirty="0" smtClean="0">
                <a:solidFill>
                  <a:srgbClr val="FF0000"/>
                </a:solidFill>
                <a:cs typeface="Arial" panose="020B0604020202020204" pitchFamily="34" charset="0"/>
              </a:rPr>
              <a:t>REFERÊNCIAS</a:t>
            </a:r>
            <a:endParaRPr lang="pt-BR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537029" y="1745618"/>
            <a:ext cx="1067781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[1] https</a:t>
            </a:r>
            <a:r>
              <a:rPr lang="pt-BR" dirty="0"/>
              <a:t>://</a:t>
            </a:r>
            <a:r>
              <a:rPr lang="pt-BR" dirty="0" smtClean="0"/>
              <a:t>www.nasa.gov/feature/goddard/the-fact-and-fiction-of-martian-dust-storms</a:t>
            </a:r>
          </a:p>
          <a:p>
            <a:endParaRPr lang="pt-BR" dirty="0"/>
          </a:p>
          <a:p>
            <a:r>
              <a:rPr lang="pt-BR" dirty="0" smtClean="0"/>
              <a:t>[2</a:t>
            </a:r>
            <a:r>
              <a:rPr lang="pt-BR" dirty="0"/>
              <a:t>] https://mars.nasa.gov/all-about-mars/facts</a:t>
            </a:r>
            <a:r>
              <a:rPr lang="pt-BR" dirty="0" smtClean="0"/>
              <a:t>/</a:t>
            </a:r>
          </a:p>
          <a:p>
            <a:endParaRPr lang="pt-BR" dirty="0"/>
          </a:p>
          <a:p>
            <a:r>
              <a:rPr lang="pt-BR" dirty="0" smtClean="0"/>
              <a:t>[3] Guia ilustrado da Astronomia. Ian </a:t>
            </a:r>
            <a:r>
              <a:rPr lang="pt-BR" dirty="0" err="1" smtClean="0"/>
              <a:t>Ridpath</a:t>
            </a:r>
            <a:r>
              <a:rPr lang="pt-BR" dirty="0" smtClean="0"/>
              <a:t>. Editora Zahar, 3ª edição.</a:t>
            </a:r>
          </a:p>
          <a:p>
            <a:endParaRPr lang="pt-BR" dirty="0"/>
          </a:p>
          <a:p>
            <a:r>
              <a:rPr lang="pt-BR" dirty="0" smtClean="0"/>
              <a:t>[4] </a:t>
            </a:r>
            <a:r>
              <a:rPr lang="pt-BR" dirty="0" err="1" smtClean="0"/>
              <a:t>Nerdologia</a:t>
            </a:r>
            <a:r>
              <a:rPr lang="pt-BR" dirty="0" smtClean="0"/>
              <a:t> -  Episódio Perdido em Marte.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91530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7029" y="408818"/>
            <a:ext cx="9392783" cy="752325"/>
          </a:xfrm>
          <a:ln>
            <a:solidFill>
              <a:srgbClr val="FF0000"/>
            </a:solidFill>
          </a:ln>
        </p:spPr>
        <p:txBody>
          <a:bodyPr/>
          <a:lstStyle/>
          <a:p>
            <a:r>
              <a:rPr lang="pt-BR" dirty="0" smtClean="0">
                <a:solidFill>
                  <a:srgbClr val="FF0000"/>
                </a:solidFill>
                <a:cs typeface="Arial" panose="020B0604020202020204" pitchFamily="34" charset="0"/>
              </a:rPr>
              <a:t>O planeta vermelho</a:t>
            </a:r>
            <a:endParaRPr lang="pt-BR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7039423" y="1916620"/>
            <a:ext cx="44413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Núcleo sólido de ferro – material mais denso;</a:t>
            </a: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7039424" y="3211337"/>
            <a:ext cx="4441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Manto de rochas </a:t>
            </a:r>
            <a:r>
              <a:rPr lang="pt-BR" dirty="0" err="1" smtClean="0"/>
              <a:t>silicáticas</a:t>
            </a:r>
            <a:r>
              <a:rPr lang="pt-BR" dirty="0" smtClean="0"/>
              <a:t>;</a:t>
            </a: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7039425" y="4552220"/>
            <a:ext cx="44413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Crosta feita majoritariamente de rocha basáltica (origem vulcânica).</a:t>
            </a:r>
            <a:endParaRPr lang="pt-BR" dirty="0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154" y="1916620"/>
            <a:ext cx="4965047" cy="3960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576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7029" y="408818"/>
            <a:ext cx="9392783" cy="752325"/>
          </a:xfrm>
          <a:ln>
            <a:solidFill>
              <a:srgbClr val="FF0000"/>
            </a:solidFill>
          </a:ln>
        </p:spPr>
        <p:txBody>
          <a:bodyPr/>
          <a:lstStyle/>
          <a:p>
            <a:r>
              <a:rPr lang="pt-BR" dirty="0" smtClean="0">
                <a:solidFill>
                  <a:srgbClr val="FF0000"/>
                </a:solidFill>
                <a:cs typeface="Arial" panose="020B0604020202020204" pitchFamily="34" charset="0"/>
              </a:rPr>
              <a:t>O planeta vermelho - ATMOSFERA</a:t>
            </a:r>
            <a:endParaRPr lang="pt-BR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895" y="1368239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260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7029" y="408818"/>
            <a:ext cx="9392783" cy="752325"/>
          </a:xfrm>
          <a:ln>
            <a:solidFill>
              <a:srgbClr val="FF0000"/>
            </a:solidFill>
          </a:ln>
        </p:spPr>
        <p:txBody>
          <a:bodyPr/>
          <a:lstStyle/>
          <a:p>
            <a:r>
              <a:rPr lang="pt-BR" dirty="0" smtClean="0">
                <a:solidFill>
                  <a:srgbClr val="FF0000"/>
                </a:solidFill>
                <a:cs typeface="Arial" panose="020B0604020202020204" pitchFamily="34" charset="0"/>
              </a:rPr>
              <a:t>O planeta vermelho - RELEVO</a:t>
            </a:r>
            <a:endParaRPr lang="pt-BR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029" y="1600200"/>
            <a:ext cx="6562409" cy="4550156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7469725" y="1728657"/>
            <a:ext cx="44413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Hemisfério norte: planícies vulcânicas;</a:t>
            </a: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7469724" y="2515659"/>
            <a:ext cx="44413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Hemisfério sul: terreno acidentado com várias crateras;</a:t>
            </a:r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7469724" y="3302661"/>
            <a:ext cx="44413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Vales </a:t>
            </a:r>
            <a:r>
              <a:rPr lang="pt-BR" dirty="0" err="1" smtClean="0"/>
              <a:t>Marineris</a:t>
            </a:r>
            <a:r>
              <a:rPr lang="pt-BR" dirty="0" smtClean="0"/>
              <a:t>  - </a:t>
            </a:r>
            <a:r>
              <a:rPr lang="pt-BR" dirty="0" smtClean="0"/>
              <a:t>cânion </a:t>
            </a:r>
            <a:r>
              <a:rPr lang="pt-BR" dirty="0" smtClean="0"/>
              <a:t>na região do equador criados pelo processo de solidificação do planeta.</a:t>
            </a:r>
            <a:endParaRPr lang="pt-BR" dirty="0"/>
          </a:p>
        </p:txBody>
      </p:sp>
      <p:sp>
        <p:nvSpPr>
          <p:cNvPr id="8" name="Retângulo 7"/>
          <p:cNvSpPr/>
          <p:nvPr/>
        </p:nvSpPr>
        <p:spPr>
          <a:xfrm>
            <a:off x="537029" y="6192786"/>
            <a:ext cx="6096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1100" dirty="0" smtClean="0"/>
              <a:t>Fonte: https</a:t>
            </a:r>
            <a:r>
              <a:rPr lang="pt-BR" sz="1100" dirty="0"/>
              <a:t>://pt.wikipedia.org/wiki/Geografia_de_Marte#/media/File:PIA02820.jpg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7402489" y="4968998"/>
            <a:ext cx="19297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3000 km (c) x 600 km (l) x 8 km (a)</a:t>
            </a:r>
            <a:endParaRPr lang="pt-BR" dirty="0"/>
          </a:p>
        </p:txBody>
      </p:sp>
      <p:sp>
        <p:nvSpPr>
          <p:cNvPr id="10" name="CaixaDeTexto 9"/>
          <p:cNvSpPr txBox="1"/>
          <p:nvPr/>
        </p:nvSpPr>
        <p:spPr>
          <a:xfrm>
            <a:off x="9846854" y="4968998"/>
            <a:ext cx="20642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8</a:t>
            </a:r>
            <a:r>
              <a:rPr lang="pt-BR" dirty="0" smtClean="0"/>
              <a:t>00 km (c) x 30 km (l) x 1,8 km (a)</a:t>
            </a:r>
            <a:endParaRPr lang="pt-BR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9165822" y="5138275"/>
            <a:ext cx="3328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 smtClean="0"/>
              <a:t>X</a:t>
            </a:r>
            <a:endParaRPr lang="pt-BR" sz="3200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7402488" y="4395268"/>
            <a:ext cx="19297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Vales </a:t>
            </a:r>
            <a:r>
              <a:rPr lang="pt-BR" dirty="0" err="1" smtClean="0"/>
              <a:t>Marineris</a:t>
            </a:r>
            <a:endParaRPr lang="pt-BR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9846853" y="4302935"/>
            <a:ext cx="20642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Grand </a:t>
            </a:r>
            <a:r>
              <a:rPr lang="pt-BR" dirty="0" err="1" smtClean="0"/>
              <a:t>Canyon</a:t>
            </a:r>
            <a:r>
              <a:rPr lang="pt-BR" dirty="0" smtClean="0"/>
              <a:t> (Arizona, USA)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48477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  <p:bldP spid="10" grpId="0"/>
      <p:bldP spid="11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7029" y="408818"/>
            <a:ext cx="9392783" cy="752325"/>
          </a:xfrm>
          <a:ln>
            <a:solidFill>
              <a:srgbClr val="FF0000"/>
            </a:solidFill>
          </a:ln>
        </p:spPr>
        <p:txBody>
          <a:bodyPr/>
          <a:lstStyle/>
          <a:p>
            <a:r>
              <a:rPr lang="pt-BR" dirty="0" smtClean="0">
                <a:solidFill>
                  <a:srgbClr val="FF0000"/>
                </a:solidFill>
                <a:cs typeface="Arial" panose="020B0604020202020204" pitchFamily="34" charset="0"/>
              </a:rPr>
              <a:t>JUST IMAGINE</a:t>
            </a:r>
            <a:endParaRPr lang="pt-BR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7469725" y="1728657"/>
            <a:ext cx="4441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Ano: 1930;</a:t>
            </a: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7469724" y="2515659"/>
            <a:ext cx="4441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Diretor: David </a:t>
            </a:r>
            <a:r>
              <a:rPr lang="pt-BR" dirty="0" err="1" smtClean="0"/>
              <a:t>Butler</a:t>
            </a:r>
            <a:r>
              <a:rPr lang="pt-BR" dirty="0" smtClean="0"/>
              <a:t>; </a:t>
            </a:r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7469724" y="3302661"/>
            <a:ext cx="44413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Gênero: Ficção científica/musical/comédia;</a:t>
            </a:r>
            <a:endParaRPr lang="pt-BR" dirty="0"/>
          </a:p>
        </p:txBody>
      </p:sp>
      <p:sp>
        <p:nvSpPr>
          <p:cNvPr id="8" name="Retângulo 7"/>
          <p:cNvSpPr/>
          <p:nvPr/>
        </p:nvSpPr>
        <p:spPr>
          <a:xfrm>
            <a:off x="537029" y="6192786"/>
            <a:ext cx="6096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1100" dirty="0" smtClean="0"/>
              <a:t>Fonte: </a:t>
            </a:r>
            <a:r>
              <a:rPr lang="pt-BR" sz="1100" dirty="0"/>
              <a:t>https://www.revistagq.com/noticias/cultura/galerias/las-100-mejores-peliculas-de-ciencia-ficcion/9042/image/635307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7402488" y="4395268"/>
            <a:ext cx="19297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Sinopse.</a:t>
            </a:r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976" y="1728657"/>
            <a:ext cx="5585012" cy="4377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943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7029" y="408818"/>
            <a:ext cx="9392783" cy="752325"/>
          </a:xfrm>
          <a:ln>
            <a:solidFill>
              <a:srgbClr val="FF0000"/>
            </a:solidFill>
          </a:ln>
        </p:spPr>
        <p:txBody>
          <a:bodyPr/>
          <a:lstStyle/>
          <a:p>
            <a:r>
              <a:rPr lang="pt-BR" dirty="0" smtClean="0">
                <a:solidFill>
                  <a:srgbClr val="FF0000"/>
                </a:solidFill>
                <a:cs typeface="Arial" panose="020B0604020202020204" pitchFamily="34" charset="0"/>
              </a:rPr>
              <a:t>Gravidade</a:t>
            </a:r>
            <a:endParaRPr lang="pt-BR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17" y="2380780"/>
            <a:ext cx="4600575" cy="3019425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4733" y="2390305"/>
            <a:ext cx="4591050" cy="300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444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7029" y="408818"/>
            <a:ext cx="9392783" cy="752325"/>
          </a:xfrm>
          <a:ln>
            <a:solidFill>
              <a:srgbClr val="FF0000"/>
            </a:solidFill>
          </a:ln>
        </p:spPr>
        <p:txBody>
          <a:bodyPr/>
          <a:lstStyle/>
          <a:p>
            <a:r>
              <a:rPr lang="pt-BR" dirty="0" smtClean="0">
                <a:solidFill>
                  <a:srgbClr val="FF0000"/>
                </a:solidFill>
                <a:cs typeface="Arial" panose="020B0604020202020204" pitchFamily="34" charset="0"/>
              </a:rPr>
              <a:t>Gravidade</a:t>
            </a:r>
            <a:endParaRPr lang="pt-BR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7469724" y="2408873"/>
            <a:ext cx="4441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Gravidade  -&gt; massa;</a:t>
            </a:r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7469724" y="3302661"/>
            <a:ext cx="44413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Gravidade de marte é um pouco maior que um terço da gravidade da Terra.</a:t>
            </a:r>
            <a:endParaRPr lang="pt-BR" dirty="0"/>
          </a:p>
        </p:txBody>
      </p:sp>
      <p:sp>
        <p:nvSpPr>
          <p:cNvPr id="8" name="Retângulo 7"/>
          <p:cNvSpPr/>
          <p:nvPr/>
        </p:nvSpPr>
        <p:spPr>
          <a:xfrm>
            <a:off x="537029" y="5762480"/>
            <a:ext cx="6096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1100" dirty="0" smtClean="0"/>
              <a:t>Fonte: </a:t>
            </a:r>
            <a:r>
              <a:rPr lang="pt-BR" sz="1100" dirty="0"/>
              <a:t>https://mars.nasa.gov/all-about-mars/facts/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881" y="1873377"/>
            <a:ext cx="6412754" cy="3607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372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7029" y="408818"/>
            <a:ext cx="9392783" cy="752325"/>
          </a:xfrm>
          <a:ln>
            <a:solidFill>
              <a:srgbClr val="FF0000"/>
            </a:solidFill>
          </a:ln>
        </p:spPr>
        <p:txBody>
          <a:bodyPr/>
          <a:lstStyle/>
          <a:p>
            <a:r>
              <a:rPr lang="pt-BR" dirty="0" smtClean="0">
                <a:solidFill>
                  <a:srgbClr val="FF0000"/>
                </a:solidFill>
                <a:cs typeface="Arial" panose="020B0604020202020204" pitchFamily="34" charset="0"/>
              </a:rPr>
              <a:t>Gravidade</a:t>
            </a:r>
            <a:endParaRPr lang="pt-BR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8852126" y="3023838"/>
            <a:ext cx="27526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Movimento em pulos arrastados;</a:t>
            </a:r>
            <a:endParaRPr lang="pt-BR" dirty="0"/>
          </a:p>
        </p:txBody>
      </p:sp>
      <p:sp>
        <p:nvSpPr>
          <p:cNvPr id="8" name="Retângulo 7"/>
          <p:cNvSpPr/>
          <p:nvPr/>
        </p:nvSpPr>
        <p:spPr>
          <a:xfrm>
            <a:off x="537029" y="6031421"/>
            <a:ext cx="6096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1100" dirty="0" smtClean="0"/>
              <a:t>Fonte: </a:t>
            </a:r>
            <a:r>
              <a:rPr lang="pt-BR" sz="1100" dirty="0"/>
              <a:t>https://mars.nasa.gov/all-about-mars/facts/</a:t>
            </a: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405" y="1400461"/>
            <a:ext cx="8070073" cy="4539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162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Fatia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485</TotalTime>
  <Words>654</Words>
  <Application>Microsoft Office PowerPoint</Application>
  <PresentationFormat>Widescreen</PresentationFormat>
  <Paragraphs>95</Paragraphs>
  <Slides>22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6" baseType="lpstr">
      <vt:lpstr>Arial</vt:lpstr>
      <vt:lpstr>Century Gothic</vt:lpstr>
      <vt:lpstr>Wingdings 3</vt:lpstr>
      <vt:lpstr>Fatia</vt:lpstr>
      <vt:lpstr>Marte na ficção científica </vt:lpstr>
      <vt:lpstr>O planeta vermelho</vt:lpstr>
      <vt:lpstr>O planeta vermelho</vt:lpstr>
      <vt:lpstr>O planeta vermelho - ATMOSFERA</vt:lpstr>
      <vt:lpstr>O planeta vermelho - RELEVO</vt:lpstr>
      <vt:lpstr>JUST IMAGINE</vt:lpstr>
      <vt:lpstr>Gravidade</vt:lpstr>
      <vt:lpstr>Gravidade</vt:lpstr>
      <vt:lpstr>Gravidade</vt:lpstr>
      <vt:lpstr>Atmosfera</vt:lpstr>
      <vt:lpstr>Vida inteligente</vt:lpstr>
      <vt:lpstr>O vingador do futuro</vt:lpstr>
      <vt:lpstr>Luas de marte &amp; cor da atmosfera</vt:lpstr>
      <vt:lpstr>Luas de marte </vt:lpstr>
      <vt:lpstr>Cor da atmosfera</vt:lpstr>
      <vt:lpstr>Mutações</vt:lpstr>
      <vt:lpstr>ATMOSFERA</vt:lpstr>
      <vt:lpstr>Perdido em marte</vt:lpstr>
      <vt:lpstr>TEMPESTADES DE AREIA</vt:lpstr>
      <vt:lpstr>Plantação em marte</vt:lpstr>
      <vt:lpstr>“DUST DEVILS”</vt:lpstr>
      <vt:lpstr>REFERÊNCIAS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Marte na ficção científica </dc:title>
  <dc:creator>Windows 7</dc:creator>
  <cp:lastModifiedBy>Windows 7</cp:lastModifiedBy>
  <cp:revision>56</cp:revision>
  <dcterms:created xsi:type="dcterms:W3CDTF">2018-07-25T06:50:14Z</dcterms:created>
  <dcterms:modified xsi:type="dcterms:W3CDTF">2018-07-25T22:43:26Z</dcterms:modified>
</cp:coreProperties>
</file>