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304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300" r:id="rId20"/>
    <p:sldId id="301" r:id="rId21"/>
    <p:sldId id="302" r:id="rId22"/>
    <p:sldId id="303" r:id="rId23"/>
    <p:sldId id="298" r:id="rId24"/>
    <p:sldId id="29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1" autoAdjust="0"/>
    <p:restoredTop sz="81215" autoAdjust="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E6553-33D5-4AD1-B723-706591D1EAFC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7CB1-8883-41DF-9BB8-4A188637E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28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Merc%C3%BArio_(planeta)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Espa%C3%A7o_sideral" TargetMode="External"/><Relationship Id="rId5" Type="http://schemas.openxmlformats.org/officeDocument/2006/relationships/hyperlink" Target="https://pt.wikipedia.org/wiki/Criogenia" TargetMode="External"/><Relationship Id="rId4" Type="http://schemas.openxmlformats.org/officeDocument/2006/relationships/hyperlink" Target="https://pt.wikipedia.org/wiki/V%C3%A9nus_(planeta)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Sua presença foi notada no céu pela primeira vez por astrônomos do Egito antigo. Aristóteles percebeu que as vezes o planeta se escondia atrás do Sol indicando que estava mais longe da Terra. Quanto mais se conhecia maior era o fascínio por ele, as manchas escuras seriam uma prova da presença de rios caudalosos e o planeta poderia ser habitado por seres inteligentes. A ficção espalhou a euforia. Hoje se sabe que Marte é um grande deserto porem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condições em Marte são mais habitáveis do que outros planetas que têm temperaturas mais altas e baixas que ele, como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rcúrio (planeta)"/>
              </a:rPr>
              <a:t>Mercúrio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a superfície superaquecida de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énus (planeta)"/>
              </a:rPr>
              <a:t>Vênus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o frio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Criogenia"/>
              </a:rPr>
              <a:t>criogênico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spaço sideral"/>
              </a:rPr>
              <a:t>espaço sideral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75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das razões para colonizar o planeta vermelho é a presença de água no subsolo</a:t>
            </a: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Comparado a outros locais do sistema solar, Marte não é tão frio nem tão quente, com agradáveis 27oC no verão e temíveis -143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inverno. Em Vênus, por exemplo, a temperatura beira os 400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</a:t>
            </a:r>
            <a:endParaRPr lang="pt-B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 de fina, há uma atmosfera para proteger o homem da radiação solar – coisa que a Lua não tem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dia tem 25 horas, com dia e noite parecidos com os da Terra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luz que chega a Marte é suficiente para a fabricação de energia solar, essencial para a manutenção da colônia</a:t>
            </a:r>
          </a:p>
          <a:p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gravidade, 38% menor que a da Terra, é suficiente para o corpo humano se adaptar à superfície marciana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573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31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MOXIE suga o CO2 de Marte e devolve 02 para a atmosfera.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64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60% do solo marciano contém água, em forma de gelo ou subterrânea . </a:t>
            </a:r>
          </a:p>
          <a:p>
            <a:r>
              <a:rPr lang="pt-BR" dirty="0"/>
              <a:t>WAVAR é um aparelho utilizado para  tentar utilizar essa água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50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Inicialmente o alimento deverá ser desidratado vindo da Terra, o cultivo em Marte será grande parte hidropônico,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00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Marte tem uma forte radiação solar em sua superfície e temperatura média de – 60 ºC. Inicialmente as construções seriam infláveis, ou ate mesmo dentro das naves. O solo marciano pode ser usado para fazer tijolos.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992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A7CB1-8883-41DF-9BB8-4A188637E6F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07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8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50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39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5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62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63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78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80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30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9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50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3E73-4CFD-4AF1-A8FD-88B385DAB219}" type="datetimeFigureOut">
              <a:rPr lang="pt-BR" smtClean="0"/>
              <a:t>26/07/2018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222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analtech.com.br/ciencia/nasa-explica-como-pretende-plantar-batatas-em-marte-55071/" TargetMode="External"/><Relationship Id="rId7" Type="http://schemas.openxmlformats.org/officeDocument/2006/relationships/hyperlink" Target="https://olhardigital.com.br/noticia/astronautas_que_forem_para_marte_poderao_plantar_a_propria_comida/2028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AVAR" TargetMode="External"/><Relationship Id="rId5" Type="http://schemas.openxmlformats.org/officeDocument/2006/relationships/hyperlink" Target="https://revistagalileu.globo.com/Revista/noticia/2015/06/vamos-mesmo-morar-em-marte.html" TargetMode="External"/><Relationship Id="rId4" Type="http://schemas.openxmlformats.org/officeDocument/2006/relationships/hyperlink" Target="https://super.abril.com.br/mundo-estranho/como-seria-uma-colonia-espacial-em-mart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C0BF25D-14D5-470A-AF18-7DFE4B9C2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7371"/>
          <a:stretch/>
        </p:blipFill>
        <p:spPr>
          <a:xfrm>
            <a:off x="105810" y="119269"/>
            <a:ext cx="2758209" cy="14709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DE4A14-2B15-417F-9988-7E4AB213C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3910"/>
          <a:stretch/>
        </p:blipFill>
        <p:spPr>
          <a:xfrm>
            <a:off x="6122094" y="0"/>
            <a:ext cx="3021906" cy="17625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BB5973-32BF-45D6-ABB5-AEF056C1E80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7972" y="6400799"/>
            <a:ext cx="4309715" cy="360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573E31A-CFD7-4CC6-A5D4-C5A8EDDA93E7}"/>
              </a:ext>
            </a:extLst>
          </p:cNvPr>
          <p:cNvSpPr/>
          <p:nvPr/>
        </p:nvSpPr>
        <p:spPr>
          <a:xfrm>
            <a:off x="530087" y="2187620"/>
            <a:ext cx="808382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Vamos morar em Marte ?</a:t>
            </a:r>
          </a:p>
        </p:txBody>
      </p:sp>
    </p:spTree>
    <p:extLst>
      <p:ext uri="{BB962C8B-B14F-4D97-AF65-F5344CB8AC3E}">
        <p14:creationId xmlns:p14="http://schemas.microsoft.com/office/powerpoint/2010/main" val="69858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F3D4EFA-053E-42C5-BBA4-6C66D6264E76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2º Oxigênio</a:t>
            </a:r>
          </a:p>
        </p:txBody>
      </p:sp>
      <p:pic>
        <p:nvPicPr>
          <p:cNvPr id="8194" name="Picture 2" descr="Resultado de imagem para atmosfera de marte">
            <a:extLst>
              <a:ext uri="{FF2B5EF4-FFF2-40B4-BE49-F238E27FC236}">
                <a16:creationId xmlns:a16="http://schemas.microsoft.com/office/drawing/2014/main" id="{2BD91EFB-8E71-4721-B748-929094F2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4" y="1037895"/>
            <a:ext cx="4195970" cy="27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moxie nasa">
            <a:extLst>
              <a:ext uri="{FF2B5EF4-FFF2-40B4-BE49-F238E27FC236}">
                <a16:creationId xmlns:a16="http://schemas.microsoft.com/office/drawing/2014/main" id="{E5E602C3-A2CE-427E-ADAD-277543F35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12632" r="8173" b="8777"/>
          <a:stretch/>
        </p:blipFill>
        <p:spPr bwMode="auto">
          <a:xfrm>
            <a:off x="4354996" y="3835208"/>
            <a:ext cx="4412974" cy="284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6D770CA-7861-4417-BB3C-6C3A7878730F}"/>
              </a:ext>
            </a:extLst>
          </p:cNvPr>
          <p:cNvSpPr/>
          <p:nvPr/>
        </p:nvSpPr>
        <p:spPr>
          <a:xfrm>
            <a:off x="4572000" y="1534762"/>
            <a:ext cx="4195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Atmosfera é 100 vezes mais fina que a da Terra </a:t>
            </a:r>
          </a:p>
          <a:p>
            <a:endParaRPr lang="pt-BR" sz="2000" dirty="0"/>
          </a:p>
          <a:p>
            <a:r>
              <a:rPr lang="pt-BR" sz="2000" dirty="0"/>
              <a:t>96 % de gás carbônico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FE37DE9-67C1-4636-91EC-EF05980BD20A}"/>
              </a:ext>
            </a:extLst>
          </p:cNvPr>
          <p:cNvSpPr/>
          <p:nvPr/>
        </p:nvSpPr>
        <p:spPr>
          <a:xfrm>
            <a:off x="283264" y="4749246"/>
            <a:ext cx="3957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MOXIE equipamento do MIT que será testado em missão programada para 2020</a:t>
            </a:r>
          </a:p>
        </p:txBody>
      </p:sp>
    </p:spTree>
    <p:extLst>
      <p:ext uri="{BB962C8B-B14F-4D97-AF65-F5344CB8AC3E}">
        <p14:creationId xmlns:p14="http://schemas.microsoft.com/office/powerpoint/2010/main" val="304698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351D4A4-6C32-40F2-8C15-71E21A1818C7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3º Água</a:t>
            </a:r>
          </a:p>
        </p:txBody>
      </p:sp>
      <p:pic>
        <p:nvPicPr>
          <p:cNvPr id="9220" name="Picture 4" descr="Resultado de imagem para calota polar marte">
            <a:extLst>
              <a:ext uri="{FF2B5EF4-FFF2-40B4-BE49-F238E27FC236}">
                <a16:creationId xmlns:a16="http://schemas.microsoft.com/office/drawing/2014/main" id="{5B106B56-DD66-4038-A874-39FEA0DF0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7" t="18417" r="4312" b="32612"/>
          <a:stretch/>
        </p:blipFill>
        <p:spPr bwMode="auto">
          <a:xfrm>
            <a:off x="4161183" y="3429002"/>
            <a:ext cx="4968000" cy="33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sultado de imagem para agua em marte">
            <a:extLst>
              <a:ext uri="{FF2B5EF4-FFF2-40B4-BE49-F238E27FC236}">
                <a16:creationId xmlns:a16="http://schemas.microsoft.com/office/drawing/2014/main" id="{8E90BB92-A47F-4573-95C4-D44A09873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" y="1023949"/>
            <a:ext cx="4128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7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wavar mars">
            <a:extLst>
              <a:ext uri="{FF2B5EF4-FFF2-40B4-BE49-F238E27FC236}">
                <a16:creationId xmlns:a16="http://schemas.microsoft.com/office/drawing/2014/main" id="{5F952839-392C-4A52-BDE0-02E7136D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7" y="1706323"/>
            <a:ext cx="915496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B3A2FCE-0EB1-42F1-94E5-D46AD6868313}"/>
              </a:ext>
            </a:extLst>
          </p:cNvPr>
          <p:cNvSpPr/>
          <p:nvPr/>
        </p:nvSpPr>
        <p:spPr>
          <a:xfrm>
            <a:off x="1" y="207066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Vaporizador de Umidade</a:t>
            </a:r>
            <a:endParaRPr lang="pt-BR" sz="4800" b="1" dirty="0">
              <a:ln w="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245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D08D6E4-F633-4AED-BCAB-C030CFF0E247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º Alimento</a:t>
            </a:r>
          </a:p>
        </p:txBody>
      </p:sp>
      <p:pic>
        <p:nvPicPr>
          <p:cNvPr id="2052" name="Picture 4" descr="Resultado de imagem para cultivo de alimentos em marte">
            <a:extLst>
              <a:ext uri="{FF2B5EF4-FFF2-40B4-BE49-F238E27FC236}">
                <a16:creationId xmlns:a16="http://schemas.microsoft.com/office/drawing/2014/main" id="{F455400A-5FE0-4311-9871-15D3F318B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/>
          <a:stretch/>
        </p:blipFill>
        <p:spPr bwMode="auto">
          <a:xfrm>
            <a:off x="4572000" y="3816625"/>
            <a:ext cx="4330148" cy="29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m para cultivo de alimentos em marte">
            <a:extLst>
              <a:ext uri="{FF2B5EF4-FFF2-40B4-BE49-F238E27FC236}">
                <a16:creationId xmlns:a16="http://schemas.microsoft.com/office/drawing/2014/main" id="{6CE3DE6C-E36D-4E93-8624-733B0CAAF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11557"/>
          <a:stretch/>
        </p:blipFill>
        <p:spPr bwMode="auto">
          <a:xfrm>
            <a:off x="241852" y="908670"/>
            <a:ext cx="4330148" cy="280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0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3CDCBF9-FB93-4FC3-8EBB-173476FDFBCE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º Alimento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6B6BBBB-23AC-4FC6-A907-FB3F4BE2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47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84BD8C5-776D-4817-9A16-5D39E6988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31" y="124296"/>
            <a:ext cx="5315258" cy="66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7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DF0E24E-2C36-4583-AC3C-CC63E45D8BD2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5º Abrigo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DFC024-20F1-435A-B678-55F8DDC38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485" y="1164772"/>
            <a:ext cx="7903029" cy="52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5F2C530C-1811-4422-99B1-A406D790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15" y="1263306"/>
            <a:ext cx="6754467" cy="47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4CC872D-6E2B-4487-ADAD-359E5606F3E9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5º Abrigo</a:t>
            </a:r>
          </a:p>
        </p:txBody>
      </p:sp>
    </p:spTree>
    <p:extLst>
      <p:ext uri="{BB962C8B-B14F-4D97-AF65-F5344CB8AC3E}">
        <p14:creationId xmlns:p14="http://schemas.microsoft.com/office/powerpoint/2010/main" val="404018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vamos morar em marte">
            <a:extLst>
              <a:ext uri="{FF2B5EF4-FFF2-40B4-BE49-F238E27FC236}">
                <a16:creationId xmlns:a16="http://schemas.microsoft.com/office/drawing/2014/main" id="{24C00EA8-8C48-4BA5-AD0B-3B222B72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3" y="1095376"/>
            <a:ext cx="7419561" cy="53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4381F8B-0845-4727-B881-023524DC981A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5º Abrigo</a:t>
            </a:r>
          </a:p>
        </p:txBody>
      </p:sp>
    </p:spTree>
    <p:extLst>
      <p:ext uri="{BB962C8B-B14F-4D97-AF65-F5344CB8AC3E}">
        <p14:creationId xmlns:p14="http://schemas.microsoft.com/office/powerpoint/2010/main" val="372761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2DCCFA5-A72D-4429-B429-C3C3A2FCE6ED}"/>
              </a:ext>
            </a:extLst>
          </p:cNvPr>
          <p:cNvSpPr/>
          <p:nvPr/>
        </p:nvSpPr>
        <p:spPr>
          <a:xfrm>
            <a:off x="0" y="1469574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Colônias do</a:t>
            </a:r>
          </a:p>
          <a:p>
            <a:pPr algn="ctr"/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Futuro</a:t>
            </a:r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260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dcc.usp.br/cda/eventos/2018/semana-marciana/cartaz_semana_marciana-2018-red.jpg">
            <a:extLst>
              <a:ext uri="{FF2B5EF4-FFF2-40B4-BE49-F238E27FC236}">
                <a16:creationId xmlns:a16="http://schemas.microsoft.com/office/drawing/2014/main" id="{9CB80733-A9F6-408F-A93F-52833BF3C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5"/>
          <a:stretch/>
        </p:blipFill>
        <p:spPr bwMode="auto">
          <a:xfrm>
            <a:off x="351805" y="0"/>
            <a:ext cx="84403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3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E5FC4C0-D344-4836-B548-8BB4524D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67490B0-E06A-46FB-B427-A7EFFD1E3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D3CD3F-8726-4DA8-BD36-0DEDC9A5B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36E39A6-FD9C-4C76-9ED9-E209E3B5211E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Mars Rover</a:t>
            </a:r>
            <a:endParaRPr lang="pt-BR" sz="6000" b="1" dirty="0">
              <a:ln w="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391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26448F31-6EFA-4B3B-904B-8E48D1D3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4" r="6734" b="4743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marte 2050">
            <a:extLst>
              <a:ext uri="{FF2B5EF4-FFF2-40B4-BE49-F238E27FC236}">
                <a16:creationId xmlns:a16="http://schemas.microsoft.com/office/drawing/2014/main" id="{151E418A-522B-4B0F-A88C-589705D44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652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3171908-66C6-4543-8A9E-10D16EBB1024}"/>
              </a:ext>
            </a:extLst>
          </p:cNvPr>
          <p:cNvSpPr/>
          <p:nvPr/>
        </p:nvSpPr>
        <p:spPr>
          <a:xfrm>
            <a:off x="689113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Obrigada !</a:t>
            </a:r>
          </a:p>
        </p:txBody>
      </p:sp>
    </p:spTree>
    <p:extLst>
      <p:ext uri="{BB962C8B-B14F-4D97-AF65-F5344CB8AC3E}">
        <p14:creationId xmlns:p14="http://schemas.microsoft.com/office/powerpoint/2010/main" val="36808495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6E5BE-076D-4803-BF42-AF47D6487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1796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2E11DF-B807-4F47-8AF4-873077AF4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4887"/>
            <a:ext cx="7886700" cy="53420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000" dirty="0"/>
              <a:t>Marte 2018 | Superinteressante - super.abril.com.br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Roboto"/>
                <a:hlinkClick r:id="rId3" tooltip="NASA explica como pretende plantar batatas em Marte - Ciência"/>
              </a:rPr>
              <a:t>NASA explica como pretende plantar batatas em Marte – Ciência</a:t>
            </a:r>
            <a:r>
              <a:rPr lang="pt-BR" sz="2000" dirty="0">
                <a:latin typeface="Roboto"/>
              </a:rPr>
              <a:t> canaltech.com.br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Roboto"/>
                <a:hlinkClick r:id="rId4" tooltip="Como seria uma colônia espacial em Marte? | Superinteressante"/>
              </a:rPr>
              <a:t>Como seria uma colônia espacial em Marte? | Superinteressante</a:t>
            </a:r>
            <a:r>
              <a:rPr lang="pt-BR" sz="2000" dirty="0">
                <a:latin typeface="Roboto"/>
              </a:rPr>
              <a:t> - super.abril.com.br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Roboto"/>
                <a:hlinkClick r:id="rId5" tooltip="Vamos mesmo morar em Marte? - Galileu | Revista"/>
              </a:rPr>
              <a:t>Vamos mesmo morar em Marte? - Galileu | Revista</a:t>
            </a:r>
            <a:r>
              <a:rPr lang="pt-BR" sz="2000" dirty="0">
                <a:latin typeface="Roboto"/>
              </a:rPr>
              <a:t> revistagalileu.globo.com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Roboto"/>
                <a:hlinkClick r:id="rId6" tooltip="WAVAR - Wikipedia"/>
              </a:rPr>
              <a:t>WAVAR – </a:t>
            </a:r>
            <a:r>
              <a:rPr lang="pt-BR" sz="2000" dirty="0" err="1">
                <a:latin typeface="Roboto"/>
                <a:hlinkClick r:id="rId6" tooltip="WAVAR - Wikipedia"/>
              </a:rPr>
              <a:t>Wikipedia</a:t>
            </a:r>
            <a:r>
              <a:rPr lang="pt-BR" sz="2000" dirty="0">
                <a:latin typeface="Roboto"/>
              </a:rPr>
              <a:t> en.wikipedia.org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Roboto"/>
                <a:hlinkClick r:id="rId7" tooltip="Astronautas que forem para Marte poderão plantar a própria comida"/>
              </a:rPr>
              <a:t>Astronautas que forem para Marte poderão plantar a própria comida</a:t>
            </a:r>
            <a:r>
              <a:rPr lang="pt-BR" sz="2000" dirty="0">
                <a:latin typeface="Roboto"/>
              </a:rPr>
              <a:t> olhardigital.com.br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7329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dcc.usp.br/cda/eventos/2018/semana-marciana/cartaz_semana_marciana-2018-red.jpg">
            <a:extLst>
              <a:ext uri="{FF2B5EF4-FFF2-40B4-BE49-F238E27FC236}">
                <a16:creationId xmlns:a16="http://schemas.microsoft.com/office/drawing/2014/main" id="{A57DCFAA-2DFA-4AD9-B5BC-A19DDC9FF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9"/>
          <a:stretch/>
        </p:blipFill>
        <p:spPr bwMode="auto">
          <a:xfrm>
            <a:off x="0" y="516828"/>
            <a:ext cx="9144000" cy="57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6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Resultado de imagem para marte nasa">
            <a:extLst>
              <a:ext uri="{FF2B5EF4-FFF2-40B4-BE49-F238E27FC236}">
                <a16:creationId xmlns:a16="http://schemas.microsoft.com/office/drawing/2014/main" id="{28945C51-3E30-41BE-B42E-4EE81D0B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9" y="929308"/>
            <a:ext cx="7904922" cy="59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BB70A00D-3E49-4C98-A47C-64B6653D8E9E}"/>
              </a:ext>
            </a:extLst>
          </p:cNvPr>
          <p:cNvSpPr/>
          <p:nvPr/>
        </p:nvSpPr>
        <p:spPr>
          <a:xfrm>
            <a:off x="1" y="114302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Porque Marte ?</a:t>
            </a:r>
          </a:p>
        </p:txBody>
      </p:sp>
    </p:spTree>
    <p:extLst>
      <p:ext uri="{BB962C8B-B14F-4D97-AF65-F5344CB8AC3E}">
        <p14:creationId xmlns:p14="http://schemas.microsoft.com/office/powerpoint/2010/main" val="128932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m para terra e marte">
            <a:extLst>
              <a:ext uri="{FF2B5EF4-FFF2-40B4-BE49-F238E27FC236}">
                <a16:creationId xmlns:a16="http://schemas.microsoft.com/office/drawing/2014/main" id="{8CEE9CDC-860F-4872-A3C4-B24A746C5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/>
          <a:stretch/>
        </p:blipFill>
        <p:spPr bwMode="auto">
          <a:xfrm>
            <a:off x="0" y="967750"/>
            <a:ext cx="8945741" cy="536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8E94F95-6819-424E-8DE3-A866AEB12640}"/>
              </a:ext>
            </a:extLst>
          </p:cNvPr>
          <p:cNvSpPr/>
          <p:nvPr/>
        </p:nvSpPr>
        <p:spPr>
          <a:xfrm>
            <a:off x="1" y="114302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Semelhanças e Diferenças</a:t>
            </a:r>
          </a:p>
        </p:txBody>
      </p:sp>
    </p:spTree>
    <p:extLst>
      <p:ext uri="{BB962C8B-B14F-4D97-AF65-F5344CB8AC3E}">
        <p14:creationId xmlns:p14="http://schemas.microsoft.com/office/powerpoint/2010/main" val="83624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Resultado de imagem para desenho de um relogio">
            <a:extLst>
              <a:ext uri="{FF2B5EF4-FFF2-40B4-BE49-F238E27FC236}">
                <a16:creationId xmlns:a16="http://schemas.microsoft.com/office/drawing/2014/main" id="{9B0E1A2A-E451-41CE-A1BB-5C265F44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821634"/>
            <a:ext cx="1828801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AB14743-D5D1-4700-8D7C-8B07218BFCAB}"/>
              </a:ext>
            </a:extLst>
          </p:cNvPr>
          <p:cNvSpPr txBox="1"/>
          <p:nvPr/>
        </p:nvSpPr>
        <p:spPr>
          <a:xfrm>
            <a:off x="758687" y="424071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5"/>
                </a:solidFill>
              </a:rPr>
              <a:t>Duração do Dia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D11335-0C07-47E0-844D-B3BA5D0851E0}"/>
              </a:ext>
            </a:extLst>
          </p:cNvPr>
          <p:cNvSpPr txBox="1"/>
          <p:nvPr/>
        </p:nvSpPr>
        <p:spPr>
          <a:xfrm>
            <a:off x="1065144" y="2650435"/>
            <a:ext cx="163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24 h 39 min</a:t>
            </a:r>
          </a:p>
        </p:txBody>
      </p:sp>
      <p:pic>
        <p:nvPicPr>
          <p:cNvPr id="5130" name="Picture 10" descr="Imagem relacionada">
            <a:extLst>
              <a:ext uri="{FF2B5EF4-FFF2-40B4-BE49-F238E27FC236}">
                <a16:creationId xmlns:a16="http://schemas.microsoft.com/office/drawing/2014/main" id="{B1F67224-F7EC-4E2B-BF0A-90891DC13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5595"/>
          <a:stretch/>
        </p:blipFill>
        <p:spPr bwMode="auto">
          <a:xfrm>
            <a:off x="655360" y="3922643"/>
            <a:ext cx="2356197" cy="2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52BC56-182E-48EB-ABB1-FDA61A929003}"/>
              </a:ext>
            </a:extLst>
          </p:cNvPr>
          <p:cNvSpPr txBox="1"/>
          <p:nvPr/>
        </p:nvSpPr>
        <p:spPr>
          <a:xfrm>
            <a:off x="853110" y="3415747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5"/>
                </a:solidFill>
              </a:rPr>
              <a:t>Estações do Ano</a:t>
            </a:r>
          </a:p>
        </p:txBody>
      </p:sp>
      <p:pic>
        <p:nvPicPr>
          <p:cNvPr id="5132" name="Picture 12" descr="Imagem relacionada">
            <a:extLst>
              <a:ext uri="{FF2B5EF4-FFF2-40B4-BE49-F238E27FC236}">
                <a16:creationId xmlns:a16="http://schemas.microsoft.com/office/drawing/2014/main" id="{FF9A3634-F8D3-4D2D-9D29-BA80DFF5D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0"/>
          <a:stretch/>
        </p:blipFill>
        <p:spPr bwMode="auto">
          <a:xfrm>
            <a:off x="5003938" y="654903"/>
            <a:ext cx="3381375" cy="25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D1B23B9-5728-465E-8714-0C5CBA5B0548}"/>
              </a:ext>
            </a:extLst>
          </p:cNvPr>
          <p:cNvSpPr txBox="1"/>
          <p:nvPr/>
        </p:nvSpPr>
        <p:spPr>
          <a:xfrm>
            <a:off x="5827644" y="193238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5"/>
                </a:solidFill>
              </a:rPr>
              <a:t>Ano Marciano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F6AFA69-3A90-4BB9-86C9-F1D204B5FF92}"/>
              </a:ext>
            </a:extLst>
          </p:cNvPr>
          <p:cNvSpPr txBox="1"/>
          <p:nvPr/>
        </p:nvSpPr>
        <p:spPr>
          <a:xfrm>
            <a:off x="5874647" y="3204896"/>
            <a:ext cx="1639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687 dias </a:t>
            </a:r>
          </a:p>
        </p:txBody>
      </p:sp>
      <p:pic>
        <p:nvPicPr>
          <p:cNvPr id="5134" name="Picture 14" descr="Resultado de imagem para desenho termometro">
            <a:extLst>
              <a:ext uri="{FF2B5EF4-FFF2-40B4-BE49-F238E27FC236}">
                <a16:creationId xmlns:a16="http://schemas.microsoft.com/office/drawing/2014/main" id="{1D447FF6-A3C2-4846-95ED-F2CDDE285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r="17752"/>
          <a:stretch/>
        </p:blipFill>
        <p:spPr bwMode="auto">
          <a:xfrm rot="488066">
            <a:off x="6241662" y="4011968"/>
            <a:ext cx="1424834" cy="22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E65F64D5-389E-4A3B-83DF-06DCB2265E9A}"/>
              </a:ext>
            </a:extLst>
          </p:cNvPr>
          <p:cNvSpPr txBox="1"/>
          <p:nvPr/>
        </p:nvSpPr>
        <p:spPr>
          <a:xfrm>
            <a:off x="5874647" y="3646579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5"/>
                </a:solidFill>
              </a:rPr>
              <a:t>Temperatura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0D5CA7A-AD26-482B-BE9E-07C8E326D5A9}"/>
              </a:ext>
            </a:extLst>
          </p:cNvPr>
          <p:cNvSpPr/>
          <p:nvPr/>
        </p:nvSpPr>
        <p:spPr>
          <a:xfrm>
            <a:off x="5845121" y="6259118"/>
            <a:ext cx="2217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Entre 18°C e -140°C</a:t>
            </a:r>
          </a:p>
        </p:txBody>
      </p:sp>
    </p:spTree>
    <p:extLst>
      <p:ext uri="{BB962C8B-B14F-4D97-AF65-F5344CB8AC3E}">
        <p14:creationId xmlns:p14="http://schemas.microsoft.com/office/powerpoint/2010/main" val="275432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17" grpId="0"/>
      <p:bldP spid="18" grpId="0"/>
      <p:bldP spid="20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898DF74-A8A2-447D-A0C5-401BA008214D}"/>
              </a:ext>
            </a:extLst>
          </p:cNvPr>
          <p:cNvSpPr/>
          <p:nvPr/>
        </p:nvSpPr>
        <p:spPr>
          <a:xfrm>
            <a:off x="0" y="1469574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96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Desafios da Colonização</a:t>
            </a:r>
          </a:p>
        </p:txBody>
      </p:sp>
    </p:spTree>
    <p:extLst>
      <p:ext uri="{BB962C8B-B14F-4D97-AF65-F5344CB8AC3E}">
        <p14:creationId xmlns:p14="http://schemas.microsoft.com/office/powerpoint/2010/main" val="71480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0E28965-38ED-4517-81DA-1699A95EA495}"/>
              </a:ext>
            </a:extLst>
          </p:cNvPr>
          <p:cNvSpPr/>
          <p:nvPr/>
        </p:nvSpPr>
        <p:spPr>
          <a:xfrm>
            <a:off x="1" y="8286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6000" b="1" dirty="0">
                <a:ln w="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1º A viagem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0D60A51-561E-46C1-98D9-ACAE37976345}"/>
              </a:ext>
            </a:extLst>
          </p:cNvPr>
          <p:cNvSpPr/>
          <p:nvPr/>
        </p:nvSpPr>
        <p:spPr>
          <a:xfrm>
            <a:off x="4915719" y="1826310"/>
            <a:ext cx="3260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55 milhões de km no periélio </a:t>
            </a:r>
          </a:p>
        </p:txBody>
      </p:sp>
      <p:pic>
        <p:nvPicPr>
          <p:cNvPr id="6148" name="Picture 4" descr="Resultado de imagem para Mars colonizer spacex">
            <a:extLst>
              <a:ext uri="{FF2B5EF4-FFF2-40B4-BE49-F238E27FC236}">
                <a16:creationId xmlns:a16="http://schemas.microsoft.com/office/drawing/2014/main" id="{2DB66399-5D9A-4513-A166-3390D7D51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15771"/>
          <a:stretch/>
        </p:blipFill>
        <p:spPr bwMode="auto">
          <a:xfrm>
            <a:off x="3578087" y="3829002"/>
            <a:ext cx="5367132" cy="28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3B49A4C2-1BDD-44D3-92B9-A2A20CFCA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r="10838" b="14187"/>
          <a:stretch/>
        </p:blipFill>
        <p:spPr bwMode="auto">
          <a:xfrm>
            <a:off x="185523" y="1023071"/>
            <a:ext cx="4544674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3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aceX Interplanetary Transport System">
            <a:hlinkClick r:id="" action="ppaction://media"/>
            <a:extLst>
              <a:ext uri="{FF2B5EF4-FFF2-40B4-BE49-F238E27FC236}">
                <a16:creationId xmlns:a16="http://schemas.microsoft.com/office/drawing/2014/main" id="{CA54DFCB-AED2-4556-8FA6-9266AB957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528</Words>
  <Application>Microsoft Office PowerPoint</Application>
  <PresentationFormat>Apresentação na tela (4:3)</PresentationFormat>
  <Paragraphs>56</Paragraphs>
  <Slides>25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 Calisto Bertolino</dc:creator>
  <cp:lastModifiedBy>Giovana Calisto Bertolino</cp:lastModifiedBy>
  <cp:revision>6</cp:revision>
  <dcterms:created xsi:type="dcterms:W3CDTF">2018-07-24T21:06:49Z</dcterms:created>
  <dcterms:modified xsi:type="dcterms:W3CDTF">2018-07-26T19:26:38Z</dcterms:modified>
</cp:coreProperties>
</file>