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4"/>
  </p:notesMasterIdLst>
  <p:sldIdLst>
    <p:sldId id="291" r:id="rId2"/>
    <p:sldId id="256" r:id="rId3"/>
    <p:sldId id="292" r:id="rId4"/>
    <p:sldId id="257" r:id="rId5"/>
    <p:sldId id="258" r:id="rId6"/>
    <p:sldId id="259" r:id="rId7"/>
    <p:sldId id="293" r:id="rId8"/>
    <p:sldId id="294" r:id="rId9"/>
    <p:sldId id="296" r:id="rId10"/>
    <p:sldId id="295" r:id="rId11"/>
    <p:sldId id="297" r:id="rId12"/>
    <p:sldId id="260" r:id="rId13"/>
    <p:sldId id="29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DejaVu Sans" pitchFamily="34" charset="0"/>
        <a:cs typeface="DejaVu Sans" pitchFamily="34" charset="0"/>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DejaVu Sans" pitchFamily="34" charset="0"/>
        <a:cs typeface="DejaVu Sans" pitchFamily="34" charset="0"/>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DejaVu Sans" pitchFamily="34" charset="0"/>
        <a:cs typeface="DejaVu Sans" pitchFamily="34" charset="0"/>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DejaVu Sans" pitchFamily="34" charset="0"/>
        <a:cs typeface="DejaVu Sans" pitchFamily="34" charset="0"/>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Calibri" pitchFamily="34" charset="0"/>
        <a:ea typeface="DejaVu Sans" pitchFamily="34" charset="0"/>
        <a:cs typeface="DejaVu Sans" pitchFamily="34" charset="0"/>
      </a:defRPr>
    </a:lvl5pPr>
    <a:lvl6pPr marL="2286000" algn="l" defTabSz="914400" rtl="0" eaLnBrk="1" latinLnBrk="0" hangingPunct="1">
      <a:defRPr kern="1200">
        <a:solidFill>
          <a:schemeClr val="bg1"/>
        </a:solidFill>
        <a:latin typeface="Calibri" pitchFamily="34" charset="0"/>
        <a:ea typeface="DejaVu Sans" pitchFamily="34" charset="0"/>
        <a:cs typeface="DejaVu Sans" pitchFamily="34" charset="0"/>
      </a:defRPr>
    </a:lvl6pPr>
    <a:lvl7pPr marL="2743200" algn="l" defTabSz="914400" rtl="0" eaLnBrk="1" latinLnBrk="0" hangingPunct="1">
      <a:defRPr kern="1200">
        <a:solidFill>
          <a:schemeClr val="bg1"/>
        </a:solidFill>
        <a:latin typeface="Calibri" pitchFamily="34" charset="0"/>
        <a:ea typeface="DejaVu Sans" pitchFamily="34" charset="0"/>
        <a:cs typeface="DejaVu Sans" pitchFamily="34" charset="0"/>
      </a:defRPr>
    </a:lvl7pPr>
    <a:lvl8pPr marL="3200400" algn="l" defTabSz="914400" rtl="0" eaLnBrk="1" latinLnBrk="0" hangingPunct="1">
      <a:defRPr kern="1200">
        <a:solidFill>
          <a:schemeClr val="bg1"/>
        </a:solidFill>
        <a:latin typeface="Calibri" pitchFamily="34" charset="0"/>
        <a:ea typeface="DejaVu Sans" pitchFamily="34" charset="0"/>
        <a:cs typeface="DejaVu Sans" pitchFamily="34" charset="0"/>
      </a:defRPr>
    </a:lvl8pPr>
    <a:lvl9pPr marL="3657600" algn="l" defTabSz="914400" rtl="0" eaLnBrk="1" latinLnBrk="0" hangingPunct="1">
      <a:defRPr kern="1200">
        <a:solidFill>
          <a:schemeClr val="bg1"/>
        </a:solidFill>
        <a:latin typeface="Calibri" pitchFamily="34" charset="0"/>
        <a:ea typeface="DejaVu Sans" pitchFamily="34" charset="0"/>
        <a:cs typeface="DejaVu Sans"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25" autoAdjust="0"/>
    <p:restoredTop sz="95353" autoAdjust="0"/>
  </p:normalViewPr>
  <p:slideViewPr>
    <p:cSldViewPr>
      <p:cViewPr varScale="1">
        <p:scale>
          <a:sx n="65" d="100"/>
          <a:sy n="65" d="100"/>
        </p:scale>
        <p:origin x="-114" y="-16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endParaRPr lang="pt-BR"/>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4" name="AutoShape 6"/>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5" name="AutoShape 7"/>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6" name="AutoShape 8"/>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7" name="AutoShape 9"/>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8" name="AutoShape 10"/>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59" name="AutoShape 11"/>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endParaRPr lang="pt-BR"/>
          </a:p>
        </p:txBody>
      </p:sp>
      <p:sp>
        <p:nvSpPr>
          <p:cNvPr id="2060" name="Text Box 12"/>
          <p:cNvSpPr txBox="1">
            <a:spLocks noChangeArrowheads="1"/>
          </p:cNvSpPr>
          <p:nvPr/>
        </p:nvSpPr>
        <p:spPr bwMode="auto">
          <a:xfrm>
            <a:off x="0" y="0"/>
            <a:ext cx="2971800" cy="460375"/>
          </a:xfrm>
          <a:prstGeom prst="rect">
            <a:avLst/>
          </a:prstGeom>
          <a:noFill/>
          <a:ln w="9525">
            <a:noFill/>
            <a:round/>
            <a:headEnd/>
            <a:tailEnd/>
          </a:ln>
          <a:effectLst/>
        </p:spPr>
        <p:txBody>
          <a:bodyPr wrap="none" anchor="ctr"/>
          <a:lstStyle/>
          <a:p>
            <a:endParaRPr lang="pt-BR"/>
          </a:p>
        </p:txBody>
      </p:sp>
      <p:sp>
        <p:nvSpPr>
          <p:cNvPr id="2061" name="Rectangle 13"/>
          <p:cNvSpPr>
            <a:spLocks noGrp="1" noChangeArrowheads="1"/>
          </p:cNvSpPr>
          <p:nvPr>
            <p:ph type="dt"/>
          </p:nvPr>
        </p:nvSpPr>
        <p:spPr bwMode="auto">
          <a:xfrm>
            <a:off x="3884613" y="0"/>
            <a:ext cx="2954337" cy="4397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pt-BR"/>
          </a:p>
        </p:txBody>
      </p:sp>
      <p:sp>
        <p:nvSpPr>
          <p:cNvPr id="2062" name="Rectangle 14"/>
          <p:cNvSpPr>
            <a:spLocks noGrp="1" noRot="1" noChangeAspect="1" noChangeArrowheads="1"/>
          </p:cNvSpPr>
          <p:nvPr>
            <p:ph type="sldImg"/>
          </p:nvPr>
        </p:nvSpPr>
        <p:spPr bwMode="auto">
          <a:xfrm>
            <a:off x="1143000" y="685800"/>
            <a:ext cx="4554538" cy="3411538"/>
          </a:xfrm>
          <a:prstGeom prst="rect">
            <a:avLst/>
          </a:prstGeom>
          <a:noFill/>
          <a:ln w="9525">
            <a:noFill/>
            <a:round/>
            <a:headEnd/>
            <a:tailEnd/>
          </a:ln>
          <a:effectLst/>
        </p:spPr>
      </p:sp>
      <p:sp>
        <p:nvSpPr>
          <p:cNvPr id="2063" name="Rectangle 15"/>
          <p:cNvSpPr>
            <a:spLocks noGrp="1" noChangeArrowheads="1"/>
          </p:cNvSpPr>
          <p:nvPr>
            <p:ph type="body"/>
          </p:nvPr>
        </p:nvSpPr>
        <p:spPr bwMode="auto">
          <a:xfrm>
            <a:off x="685800" y="4343400"/>
            <a:ext cx="5468938" cy="4097338"/>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pt-BR" smtClean="0"/>
          </a:p>
        </p:txBody>
      </p:sp>
      <p:sp>
        <p:nvSpPr>
          <p:cNvPr id="2064" name="Text Box 16"/>
          <p:cNvSpPr txBox="1">
            <a:spLocks noChangeArrowheads="1"/>
          </p:cNvSpPr>
          <p:nvPr/>
        </p:nvSpPr>
        <p:spPr bwMode="auto">
          <a:xfrm>
            <a:off x="0" y="8683625"/>
            <a:ext cx="2971800" cy="460375"/>
          </a:xfrm>
          <a:prstGeom prst="rect">
            <a:avLst/>
          </a:prstGeom>
          <a:noFill/>
          <a:ln w="9525">
            <a:noFill/>
            <a:round/>
            <a:headEnd/>
            <a:tailEnd/>
          </a:ln>
          <a:effectLst/>
        </p:spPr>
        <p:txBody>
          <a:bodyPr wrap="none" anchor="ctr"/>
          <a:lstStyle/>
          <a:p>
            <a:endParaRPr lang="pt-BR"/>
          </a:p>
        </p:txBody>
      </p:sp>
      <p:sp>
        <p:nvSpPr>
          <p:cNvPr id="2065" name="Rectangle 17"/>
          <p:cNvSpPr>
            <a:spLocks noGrp="1" noChangeArrowheads="1"/>
          </p:cNvSpPr>
          <p:nvPr>
            <p:ph type="sldNum"/>
          </p:nvPr>
        </p:nvSpPr>
        <p:spPr bwMode="auto">
          <a:xfrm>
            <a:off x="3884613" y="8685213"/>
            <a:ext cx="2954337" cy="439737"/>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F1EB8A2A-C423-49F1-864A-92DDDA2E20D3}" type="slidenum">
              <a:rPr lang="pt-BR"/>
              <a:pPr/>
              <a:t>‹nº›</a:t>
            </a:fld>
            <a:endParaRPr lang="pt-BR"/>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pt.wikipedia.org/wiki/Hera" TargetMode="External"/><Relationship Id="rId13" Type="http://schemas.openxmlformats.org/officeDocument/2006/relationships/hyperlink" Target="http://pt.wikipedia.org/wiki/Gal%C3%A1xia#Etimologia" TargetMode="External"/><Relationship Id="rId3" Type="http://schemas.openxmlformats.org/officeDocument/2006/relationships/hyperlink" Target="http://pt.wikipedia.org/wiki/Mitologia_grega" TargetMode="External"/><Relationship Id="rId7" Type="http://schemas.openxmlformats.org/officeDocument/2006/relationships/hyperlink" Target="http://pt.wikipedia.org/wiki/Seio" TargetMode="External"/><Relationship Id="rId12" Type="http://schemas.openxmlformats.org/officeDocument/2006/relationships/hyperlink" Target="http://pt.wikipedia.org/wiki/Rio"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pt.wikipedia.org/wiki/H%C3%A9rcules" TargetMode="External"/><Relationship Id="rId11" Type="http://schemas.openxmlformats.org/officeDocument/2006/relationships/hyperlink" Target="http://pt.wikipedia.org/wiki/Sol" TargetMode="External"/><Relationship Id="rId5" Type="http://schemas.openxmlformats.org/officeDocument/2006/relationships/hyperlink" Target="http://pt.wikipedia.org/wiki/Sistema_solar" TargetMode="External"/><Relationship Id="rId10" Type="http://schemas.openxmlformats.org/officeDocument/2006/relationships/hyperlink" Target="http://pt.wikipedia.org/wiki/Fogo" TargetMode="External"/><Relationship Id="rId4" Type="http://schemas.openxmlformats.org/officeDocument/2006/relationships/hyperlink" Target="http://pt.wikipedia.org/wiki/Via_L%C3%A1ctea" TargetMode="External"/><Relationship Id="rId9" Type="http://schemas.openxmlformats.org/officeDocument/2006/relationships/hyperlink" Target="http://pt.wikipedia.org/wiki/Pit%C3%A1gora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pt.wikipedia.org/wiki/Per%C3%ADodo" TargetMode="External"/><Relationship Id="rId3" Type="http://schemas.openxmlformats.org/officeDocument/2006/relationships/hyperlink" Target="http://pt.wikipedia.org/wiki/Estrela_gigante" TargetMode="External"/><Relationship Id="rId7" Type="http://schemas.openxmlformats.org/officeDocument/2006/relationships/hyperlink" Target="http://pt.wikipedia.org/wiki/Magnitude_aparente" TargetMode="External"/><Relationship Id="rId12" Type="http://schemas.openxmlformats.org/officeDocument/2006/relationships/hyperlink" Target="http://pt.wikipedia.org/wiki/Cefeida"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pt.wikipedia.org/wiki/Luminosidade" TargetMode="External"/><Relationship Id="rId11" Type="http://schemas.openxmlformats.org/officeDocument/2006/relationships/hyperlink" Target="http://pt.wikipedia.org/wiki/Cepheus" TargetMode="External"/><Relationship Id="rId5" Type="http://schemas.openxmlformats.org/officeDocument/2006/relationships/hyperlink" Target="http://pt.wikipedia.org/wiki/Sol" TargetMode="External"/><Relationship Id="rId10" Type="http://schemas.openxmlformats.org/officeDocument/2006/relationships/hyperlink" Target="http://pt.wikipedia.org/wiki/Estrela_vari%C3%A1vel" TargetMode="External"/><Relationship Id="rId4" Type="http://schemas.openxmlformats.org/officeDocument/2006/relationships/hyperlink" Target="http://pt.wikipedia.org/wiki/Supergigante" TargetMode="External"/><Relationship Id="rId9" Type="http://schemas.openxmlformats.org/officeDocument/2006/relationships/hyperlink" Target="http://pt.wikipedia.org/wiki/Di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stro.if.ufrgs.br/gala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C8327768-C79F-4824-971E-AFCF43A6CAD6}" type="slidenum">
              <a:rPr lang="pt-BR"/>
              <a:pPr/>
              <a:t>2</a:t>
            </a:fld>
            <a:endParaRPr lang="pt-BR"/>
          </a:p>
        </p:txBody>
      </p:sp>
      <p:sp>
        <p:nvSpPr>
          <p:cNvPr id="3788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50E869CC-3987-4CD2-B0CE-5FDA941FA851}" type="slidenum">
              <a:rPr lang="pt-BR"/>
              <a:pPr/>
              <a:t>18</a:t>
            </a:fld>
            <a:endParaRPr lang="pt-BR"/>
          </a:p>
        </p:txBody>
      </p:sp>
      <p:sp>
        <p:nvSpPr>
          <p:cNvPr id="4710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7106"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As galáxias espirais, quando vistas de frente, apresentam uma clara estrutura espiral. Andrômeda (M31) e a nossa própria Galáxia são espirais típicas. Elas possuem um </a:t>
            </a:r>
            <a:r>
              <a:rPr lang="pt-BR" b="1">
                <a:ea typeface="DejaVu Sans" pitchFamily="34" charset="0"/>
                <a:cs typeface="DejaVu Sans" pitchFamily="34" charset="0"/>
              </a:rPr>
              <a:t>núcleo, um disco, um halo, e braços espirais</a:t>
            </a:r>
            <a:r>
              <a:rPr lang="pt-BR">
                <a:ea typeface="DejaVu Sans" pitchFamily="34" charset="0"/>
                <a:cs typeface="DejaVu Sans" pitchFamily="34" charset="0"/>
              </a:rPr>
              <a:t>. As galáxias espirais apresentam diferenças entre si principalmente quanto ao tamanho do núcleo e ao grau de desenvolvimento dos braços espirais. Assim, elas são subdivididas nas categorias </a:t>
            </a:r>
            <a:r>
              <a:rPr lang="pt-BR" b="1">
                <a:ea typeface="DejaVu Sans" pitchFamily="34" charset="0"/>
                <a:cs typeface="DejaVu Sans" pitchFamily="34" charset="0"/>
              </a:rPr>
              <a:t>Sa</a:t>
            </a:r>
            <a:r>
              <a:rPr lang="pt-BR">
                <a:ea typeface="DejaVu Sans" pitchFamily="34" charset="0"/>
                <a:cs typeface="DejaVu Sans" pitchFamily="34" charset="0"/>
              </a:rPr>
              <a:t>, </a:t>
            </a:r>
            <a:r>
              <a:rPr lang="pt-BR" b="1">
                <a:ea typeface="DejaVu Sans" pitchFamily="34" charset="0"/>
                <a:cs typeface="DejaVu Sans" pitchFamily="34" charset="0"/>
              </a:rPr>
              <a:t>Sb</a:t>
            </a:r>
            <a:r>
              <a:rPr lang="pt-BR">
                <a:ea typeface="DejaVu Sans" pitchFamily="34" charset="0"/>
                <a:cs typeface="DejaVu Sans" pitchFamily="34" charset="0"/>
              </a:rPr>
              <a:t> e </a:t>
            </a:r>
            <a:r>
              <a:rPr lang="pt-BR" b="1">
                <a:ea typeface="DejaVu Sans" pitchFamily="34" charset="0"/>
                <a:cs typeface="DejaVu Sans" pitchFamily="34" charset="0"/>
              </a:rPr>
              <a:t>Sc</a:t>
            </a:r>
            <a:r>
              <a:rPr lang="pt-BR">
                <a:ea typeface="DejaVu Sans" pitchFamily="34" charset="0"/>
                <a:cs typeface="DejaVu Sans" pitchFamily="34" charset="0"/>
              </a:rPr>
              <a:t>, de acordo com o grau de desenvolvimento e enrolamento dos braços espirais e com o tamanho do núcleo comparado com o do disco.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b="1">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ea typeface="DejaVu Sans" pitchFamily="34" charset="0"/>
                <a:cs typeface="DejaVu Sans" pitchFamily="34" charset="0"/>
              </a:rPr>
              <a:t>A - </a:t>
            </a:r>
            <a:r>
              <a:rPr lang="pt-BR">
                <a:ea typeface="DejaVu Sans" pitchFamily="34" charset="0"/>
                <a:cs typeface="DejaVu Sans" pitchFamily="34" charset="0"/>
              </a:rPr>
              <a:t>núcleo maior, braços pequenos e bem enrolados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ea typeface="DejaVu Sans" pitchFamily="34" charset="0"/>
                <a:cs typeface="DejaVu Sans" pitchFamily="34" charset="0"/>
              </a:rPr>
              <a:t>B - </a:t>
            </a:r>
            <a:r>
              <a:rPr lang="pt-BR">
                <a:ea typeface="DejaVu Sans" pitchFamily="34" charset="0"/>
                <a:cs typeface="DejaVu Sans" pitchFamily="34" charset="0"/>
              </a:rPr>
              <a:t>núcleo e braços intermediários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b="1">
                <a:ea typeface="DejaVu Sans" pitchFamily="34" charset="0"/>
                <a:cs typeface="DejaVu Sans" pitchFamily="34" charset="0"/>
              </a:rPr>
              <a:t>C - </a:t>
            </a:r>
            <a:r>
              <a:rPr lang="pt-BR">
                <a:ea typeface="DejaVu Sans" pitchFamily="34" charset="0"/>
                <a:cs typeface="DejaVu Sans" pitchFamily="34" charset="0"/>
              </a:rPr>
              <a:t>núcleo menor, braços grandes e mais abertos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Por exemplo, uma galáxia Sa é uma espiral com núcleo grande e braços espirais pequenos, bem enrolados, de difícil resolução.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 e 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A5D72A72-AEC8-438F-B9F0-B7C3DCAB00B4}" type="slidenum">
              <a:rPr lang="pt-BR"/>
              <a:pPr/>
              <a:t>19</a:t>
            </a:fld>
            <a:endParaRPr lang="pt-BR"/>
          </a:p>
        </p:txBody>
      </p:sp>
      <p:sp>
        <p:nvSpPr>
          <p:cNvPr id="4812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8130"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Mais ou menos metade de todas as galáxias discoidais apresentam uma estrutura em forma de barra atravessando o núcleo. Elas são chamadas </a:t>
            </a:r>
            <a:r>
              <a:rPr lang="pt-BR" b="1">
                <a:ea typeface="DejaVu Sans" pitchFamily="34" charset="0"/>
                <a:cs typeface="DejaVu Sans" pitchFamily="34" charset="0"/>
              </a:rPr>
              <a:t>barradas</a:t>
            </a:r>
            <a:r>
              <a:rPr lang="pt-BR">
                <a:ea typeface="DejaVu Sans" pitchFamily="34" charset="0"/>
                <a:cs typeface="DejaVu Sans" pitchFamily="34" charset="0"/>
              </a:rPr>
              <a:t> e, na classificação de Hubble elas são identificadas pelas iniciais </a:t>
            </a:r>
            <a:r>
              <a:rPr lang="pt-BR" b="1">
                <a:ea typeface="DejaVu Sans" pitchFamily="34" charset="0"/>
                <a:cs typeface="DejaVu Sans" pitchFamily="34" charset="0"/>
              </a:rPr>
              <a:t>SB</a:t>
            </a:r>
            <a:r>
              <a:rPr lang="pt-BR">
                <a:ea typeface="DejaVu Sans" pitchFamily="34" charset="0"/>
                <a:cs typeface="DejaVu Sans" pitchFamily="34" charset="0"/>
              </a:rPr>
              <a:t>. As galáxias barradas também se subdividem nas categoria </a:t>
            </a:r>
            <a:r>
              <a:rPr lang="pt-BR" b="1">
                <a:ea typeface="DejaVu Sans" pitchFamily="34" charset="0"/>
                <a:cs typeface="DejaVu Sans" pitchFamily="34" charset="0"/>
              </a:rPr>
              <a:t>SB0</a:t>
            </a:r>
            <a:r>
              <a:rPr lang="pt-BR">
                <a:ea typeface="DejaVu Sans" pitchFamily="34" charset="0"/>
                <a:cs typeface="DejaVu Sans" pitchFamily="34" charset="0"/>
              </a:rPr>
              <a:t>, </a:t>
            </a:r>
            <a:r>
              <a:rPr lang="pt-BR" b="1">
                <a:ea typeface="DejaVu Sans" pitchFamily="34" charset="0"/>
                <a:cs typeface="DejaVu Sans" pitchFamily="34" charset="0"/>
              </a:rPr>
              <a:t>SBa</a:t>
            </a:r>
            <a:r>
              <a:rPr lang="pt-BR">
                <a:ea typeface="DejaVu Sans" pitchFamily="34" charset="0"/>
                <a:cs typeface="DejaVu Sans" pitchFamily="34" charset="0"/>
              </a:rPr>
              <a:t>, </a:t>
            </a:r>
            <a:r>
              <a:rPr lang="pt-BR" b="1">
                <a:ea typeface="DejaVu Sans" pitchFamily="34" charset="0"/>
                <a:cs typeface="DejaVu Sans" pitchFamily="34" charset="0"/>
              </a:rPr>
              <a:t>SBb</a:t>
            </a:r>
            <a:r>
              <a:rPr lang="pt-BR">
                <a:ea typeface="DejaVu Sans" pitchFamily="34" charset="0"/>
                <a:cs typeface="DejaVu Sans" pitchFamily="34" charset="0"/>
              </a:rPr>
              <a:t>, e </a:t>
            </a:r>
            <a:r>
              <a:rPr lang="pt-BR" b="1">
                <a:ea typeface="DejaVu Sans" pitchFamily="34" charset="0"/>
                <a:cs typeface="DejaVu Sans" pitchFamily="34" charset="0"/>
              </a:rPr>
              <a:t>SBc</a:t>
            </a:r>
            <a:r>
              <a:rPr lang="pt-BR">
                <a:ea typeface="DejaVu Sans" pitchFamily="34" charset="0"/>
                <a:cs typeface="DejaVu Sans" pitchFamily="34" charset="0"/>
              </a:rPr>
              <a:t>. Nas espirais barradas, os braços normalmente partem das extremidades da barra. O fenômeno de formação da barra ainda não é bem compreendido, mas acredita-se que a barra seja a resposta do sistema a um tipo de perturbação gravitacional periódica (como uma galáxia companheira), ou simplesmente a consequência de uma assimetria na distribuição de massa no disco da galáxia. Alguns astrônomos também acreditam que a barra seja pelo menos em parte responsável pela formação da estrutura espiral, assim como por outros fenômenos evolutivos em galáxias.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 e 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2A455E40-90B9-4C4A-A56C-30C8D5738281}" type="slidenum">
              <a:rPr lang="pt-BR"/>
              <a:pPr/>
              <a:t>20</a:t>
            </a:fld>
            <a:endParaRPr lang="pt-BR"/>
          </a:p>
        </p:txBody>
      </p:sp>
      <p:sp>
        <p:nvSpPr>
          <p:cNvPr id="4915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9154"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Existem algumas galáxias que têm núcleo, disco e halo, mas não têm traços de estrutura espiral. Hubble classificou essas galáxias como  S0, e elas são às vezes chamadas  lenticulares. As galáxias espirais e lenticulares juntas formam o conjunto das galáxias  discoidais.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Fontes e 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29CCDBB7-B6E0-443B-B2FA-F98C56E73357}" type="slidenum">
              <a:rPr lang="pt-BR"/>
              <a:pPr/>
              <a:t>21</a:t>
            </a:fld>
            <a:endParaRPr lang="pt-BR"/>
          </a:p>
        </p:txBody>
      </p:sp>
      <p:sp>
        <p:nvSpPr>
          <p:cNvPr id="5017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0178"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www.cdcc.usp.br/cda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A48D4FE7-266B-4212-A565-BAE2902D7938}" type="slidenum">
              <a:rPr lang="pt-BR"/>
              <a:pPr/>
              <a:t>22</a:t>
            </a:fld>
            <a:endParaRPr lang="pt-BR"/>
          </a:p>
        </p:txBody>
      </p:sp>
      <p:sp>
        <p:nvSpPr>
          <p:cNvPr id="5120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As galáxias elípticas apresentam forma esférica ou elipsoidal, e não têm estrutura espiral. Têm pouco gás, pouca poeira e poucas estrelas jovens. Elas se parecem ao núcleo e halo das galáxias espirais.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Hubble subdividiu as elípticas em classes de E0 a E7, de acordo com o seu grau de achatamento. Imagine-se olhando um prato circular de frente: essa é a aparência de uma galáxia E0. Agora vá inclinando o prato de forma que ele pareça cada vez mais elíptico e menos circular: esse achatamento gradativo representa a sequência de E0 a E7. Note que Hubble baseou sua classificação na aparência da galáxia, não na sua verdadeira forma. Por exemplo, uma galáxia E0 tanto pode ser uma elíptica realmente esférica quanto pode ser uma elíptica mais achatada vista de frente, já uma E7 tem que ser uma elíptica achatada vista de perfil. Porém nenhuma elíptica jamais vai aparecer tão achatada quanto uma espiral vista de perfil.</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 e 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BE98FE50-298C-4094-A9E5-1BA613BB21EE}" type="slidenum">
              <a:rPr lang="pt-BR"/>
              <a:pPr/>
              <a:t>23</a:t>
            </a:fld>
            <a:endParaRPr lang="pt-BR"/>
          </a:p>
        </p:txBody>
      </p:sp>
      <p:sp>
        <p:nvSpPr>
          <p:cNvPr id="5222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52226" name="Text Box 2"/>
          <p:cNvSpPr txBox="1">
            <a:spLocks noGrp="1" noChangeArrowheads="1"/>
          </p:cNvSpPr>
          <p:nvPr>
            <p:ph type="body"/>
          </p:nvPr>
        </p:nvSpPr>
        <p:spPr bwMode="auto">
          <a:xfrm>
            <a:off x="685800" y="4343400"/>
            <a:ext cx="5484813" cy="4427538"/>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As galáxias elípticas variam muito de tamanho, desde super-gigantes até anãs. As maiores elípticas têm diâmetros de milhões de anos-luz, ao passo que as menores têm somente poucos milhares de anos-luz em diâmetro. As elípticas gigantes, que têm massas de até 10 trilhões de massas solares, são raras, mas as elípticas anãs são o tipo mais comum de galáxias.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M87 – é uma galaxia gigante no aglomerado de Virgo (Virgem) possui um diâmetro de cerca de 125 mil anos-luz.</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Estima-se que nossa galáxia possua cerca de 100 mil anos-luz de diâmetro.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 galaxia no centro do aglomerado de galaxias Abel 2029 tem cerca de 6 mihões de anos-luz de diâmetro.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 M87</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http://www.astro.psu.edu/users/niel/astro1/slideshows/class21/009-m87-giantelliptical-typeE1.jpg</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B29B97BE-52AD-4100-BD2E-F873532A9601}" type="slidenum">
              <a:rPr lang="pt-BR"/>
              <a:pPr/>
              <a:t>24</a:t>
            </a:fld>
            <a:endParaRPr lang="pt-BR"/>
          </a:p>
        </p:txBody>
      </p:sp>
      <p:sp>
        <p:nvSpPr>
          <p:cNvPr id="5324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3250"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00AB2FE1-E0A9-4ADE-85D5-2218937E5F51}" type="slidenum">
              <a:rPr lang="pt-BR"/>
              <a:pPr/>
              <a:t>25</a:t>
            </a:fld>
            <a:endParaRPr lang="pt-BR"/>
          </a:p>
        </p:txBody>
      </p:sp>
      <p:sp>
        <p:nvSpPr>
          <p:cNvPr id="5427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54274"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Fotos das Nuvens de Magalhães, galaxias satélites da Via-Láctea (em cima separadas e em baixo na escala correta).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GNM – 176 mil anos-luz de distancia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PNM – 200 mil anos-lus de distancia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 Grande Nuvem de Magalhães, Pequena Nuvem de Magalhães e as duas juntas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http://astro.if.ufrgs.br/galax/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F57612A0-58A1-4AE6-AFE5-5BF1F0F8F3FD}" type="slidenum">
              <a:rPr lang="pt-BR"/>
              <a:pPr/>
              <a:t>26</a:t>
            </a:fld>
            <a:endParaRPr lang="pt-BR"/>
          </a:p>
        </p:txBody>
      </p:sp>
      <p:sp>
        <p:nvSpPr>
          <p:cNvPr id="5529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5298"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Questionamentos e Repostas dos Cientistas devido a grande quantidade de tipos de galáxias.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C3FD182F-4B50-4FE9-A824-39E1F6C65008}" type="slidenum">
              <a:rPr lang="pt-BR"/>
              <a:pPr/>
              <a:t>27</a:t>
            </a:fld>
            <a:endParaRPr lang="pt-BR"/>
          </a:p>
        </p:txBody>
      </p:sp>
      <p:sp>
        <p:nvSpPr>
          <p:cNvPr id="5632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(Aglomerado de Galáxias - Cúmulo de Hidra)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(Agomerado Estelar -  Plêiades)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http://www.ecodigerati.com/content/pics/cosmic/xPleiades-Star-Cluster.jpg</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C4B5F961-ECCD-4BA0-B41A-9C4AD61788B8}" type="slidenum">
              <a:rPr lang="pt-BR"/>
              <a:pPr/>
              <a:t>4</a:t>
            </a:fld>
            <a:endParaRPr lang="pt-BR"/>
          </a:p>
        </p:txBody>
      </p:sp>
      <p:sp>
        <p:nvSpPr>
          <p:cNvPr id="389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38914"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606F0D79-B5D2-4116-A663-ADE5C3EBB2F2}" type="slidenum">
              <a:rPr lang="pt-BR"/>
              <a:pPr/>
              <a:t>28</a:t>
            </a:fld>
            <a:endParaRPr lang="pt-BR"/>
          </a:p>
        </p:txBody>
      </p:sp>
      <p:sp>
        <p:nvSpPr>
          <p:cNvPr id="5734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 Grupo Local</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35F0363E-471B-466A-9D3A-B6D599FCBAC6}" type="slidenum">
              <a:rPr lang="pt-BR"/>
              <a:pPr/>
              <a:t>29</a:t>
            </a:fld>
            <a:endParaRPr lang="pt-BR"/>
          </a:p>
        </p:txBody>
      </p:sp>
      <p:sp>
        <p:nvSpPr>
          <p:cNvPr id="5836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F40FC59B-FA36-4F63-826C-DCDA45922CA8}" type="slidenum">
              <a:rPr lang="pt-BR"/>
              <a:pPr/>
              <a:t>30</a:t>
            </a:fld>
            <a:endParaRPr lang="pt-BR"/>
          </a:p>
        </p:txBody>
      </p:sp>
      <p:sp>
        <p:nvSpPr>
          <p:cNvPr id="5939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(mapeamento das galáxias ao redor da Via-láctea)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 a região escura dos lados é a região em que não podemos observar por estar “escondida” peo braço da nossa galáxia na qual estamos imersos.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(Simulação da estrutura do Universo em Grande Escala)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http://www.mpa-garching.mpg.de/galform/millennium/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225AE9E2-3252-49B2-83DC-B0B084CD1297}" type="slidenum">
              <a:rPr lang="pt-BR"/>
              <a:pPr/>
              <a:t>31</a:t>
            </a:fld>
            <a:endParaRPr lang="pt-BR"/>
          </a:p>
        </p:txBody>
      </p:sp>
      <p:sp>
        <p:nvSpPr>
          <p:cNvPr id="60417"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http://www.cdcc.sc.usp.br/cda/sessao-astronomia/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Vídeos: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http://www.cdcc.sc.usp.br/cda/sessao-astronomia/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0E389030-A6C6-48CA-9D59-1DDDE9DD4DE1}" type="slidenum">
              <a:rPr lang="pt-BR"/>
              <a:pPr/>
              <a:t>32</a:t>
            </a:fld>
            <a:endParaRPr lang="pt-BR"/>
          </a:p>
        </p:txBody>
      </p:sp>
      <p:sp>
        <p:nvSpPr>
          <p:cNvPr id="6144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Fontes e Imagens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C574BB6F-09D5-4E2A-81D4-37BDB615BC09}" type="slidenum">
              <a:rPr lang="pt-BR"/>
              <a:pPr/>
              <a:t>33</a:t>
            </a:fld>
            <a:endParaRPr lang="pt-BR"/>
          </a:p>
        </p:txBody>
      </p:sp>
      <p:sp>
        <p:nvSpPr>
          <p:cNvPr id="62465"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2466"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4250E9FB-2A08-4343-B995-EB7F449F0D98}" type="slidenum">
              <a:rPr lang="pt-BR"/>
              <a:pPr/>
              <a:t>34</a:t>
            </a:fld>
            <a:endParaRPr lang="pt-BR"/>
          </a:p>
        </p:txBody>
      </p:sp>
      <p:sp>
        <p:nvSpPr>
          <p:cNvPr id="63489"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3490"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Estima-se que a colisão irá ocorrer em mais ou menos 3 bilhões de anos.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Estima-se também que o Sol irá durar mais pelo menos 4 bilhões de anos antes de entrar em colapso.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Fontes e Vídeo: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http://www.cdcc.sc.usp.br/cda/sessao-astronomia/</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8B0B9E10-282D-49C4-BB77-37FB5AD6D515}" type="slidenum">
              <a:rPr lang="pt-BR"/>
              <a:pPr/>
              <a:t>35</a:t>
            </a:fld>
            <a:endParaRPr lang="pt-BR"/>
          </a:p>
        </p:txBody>
      </p:sp>
      <p:sp>
        <p:nvSpPr>
          <p:cNvPr id="64513"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37BF477B-6303-48B5-9F4C-414229E3F4F6}" type="slidenum">
              <a:rPr lang="pt-BR"/>
              <a:pPr/>
              <a:t>36</a:t>
            </a:fld>
            <a:endParaRPr lang="pt-BR"/>
          </a:p>
        </p:txBody>
      </p:sp>
      <p:sp>
        <p:nvSpPr>
          <p:cNvPr id="65537"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70C244F7-B1AB-419A-97F1-74D00F399210}" type="slidenum">
              <a:rPr lang="pt-BR"/>
              <a:pPr/>
              <a:t>37</a:t>
            </a:fld>
            <a:endParaRPr lang="pt-BR"/>
          </a:p>
        </p:txBody>
      </p:sp>
      <p:sp>
        <p:nvSpPr>
          <p:cNvPr id="66561"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66562"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7"/>
          <p:cNvSpPr>
            <a:spLocks noGrp="1" noChangeArrowheads="1"/>
          </p:cNvSpPr>
          <p:nvPr>
            <p:ph type="sldNum"/>
          </p:nvPr>
        </p:nvSpPr>
        <p:spPr>
          <a:ln/>
        </p:spPr>
        <p:txBody>
          <a:bodyPr/>
          <a:lstStyle/>
          <a:p>
            <a:fld id="{F7389708-B9D1-400F-BABB-6C7F378DF6BE}" type="slidenum">
              <a:rPr lang="pt-BR"/>
              <a:pPr/>
              <a:t>5</a:t>
            </a:fld>
            <a:endParaRPr lang="pt-BR"/>
          </a:p>
        </p:txBody>
      </p:sp>
      <p:sp>
        <p:nvSpPr>
          <p:cNvPr id="39937" name="Text Box 1"/>
          <p:cNvSpPr txBox="1">
            <a:spLocks noChangeArrowheads="1"/>
          </p:cNvSpPr>
          <p:nvPr/>
        </p:nvSpPr>
        <p:spPr bwMode="auto">
          <a:xfrm>
            <a:off x="3884613" y="8685213"/>
            <a:ext cx="2970212" cy="455612"/>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168139B5-5507-477D-8B3A-4171861F9FE7}" type="slidenum">
              <a:rPr lang="pt-BR" sz="1200">
                <a:solidFill>
                  <a:srgbClr val="000000"/>
                </a:solidFill>
                <a:latin typeface="Times New Roman" pitchFamily="18"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pt-BR" sz="1200">
              <a:solidFill>
                <a:srgbClr val="000000"/>
              </a:solidFill>
              <a:latin typeface="Times New Roman" pitchFamily="18" charset="0"/>
            </a:endParaRPr>
          </a:p>
        </p:txBody>
      </p:sp>
      <p:sp>
        <p:nvSpPr>
          <p:cNvPr id="39938" name="Text Box 2"/>
          <p:cNvSpPr txBox="1">
            <a:spLocks noChangeArrowheads="1"/>
          </p:cNvSpPr>
          <p:nvPr/>
        </p:nvSpPr>
        <p:spPr bwMode="auto">
          <a:xfrm>
            <a:off x="3884613" y="0"/>
            <a:ext cx="2970212" cy="455613"/>
          </a:xfrm>
          <a:prstGeom prst="rect">
            <a:avLst/>
          </a:prstGeom>
          <a:noFill/>
          <a:ln w="9525">
            <a:noFill/>
            <a:round/>
            <a:headEnd/>
            <a:tailEnd/>
          </a:ln>
          <a:effectLst/>
        </p:spPr>
        <p:txBody>
          <a:bodyPr lIns="90000" tIns="46800" rIns="90000" bIns="46800"/>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200">
              <a:solidFill>
                <a:srgbClr val="000000"/>
              </a:solidFill>
              <a:latin typeface="Times New Roman" pitchFamily="18" charset="0"/>
            </a:endParaRPr>
          </a:p>
        </p:txBody>
      </p:sp>
      <p:sp>
        <p:nvSpPr>
          <p:cNvPr id="39939" name="Text Box 3"/>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5534951C-5F98-4155-96CA-3E9500CFEC09}" type="slidenum">
              <a:rPr lang="pt-B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pt-BR" sz="1200">
              <a:solidFill>
                <a:srgbClr val="000000"/>
              </a:solidFill>
              <a:latin typeface="Arial" charset="0"/>
            </a:endParaRPr>
          </a:p>
        </p:txBody>
      </p:sp>
      <p:sp>
        <p:nvSpPr>
          <p:cNvPr id="39940" name="Text Box 4"/>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986B1A53-BE7A-47C2-9479-E6A02B17357A}" type="slidenum">
              <a:rPr lang="pt-B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pt-BR" sz="1200">
              <a:solidFill>
                <a:srgbClr val="000000"/>
              </a:solidFill>
              <a:latin typeface="Arial" charset="0"/>
            </a:endParaRPr>
          </a:p>
        </p:txBody>
      </p:sp>
      <p:sp>
        <p:nvSpPr>
          <p:cNvPr id="39941" name="Text Box 5"/>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39942" name="Text Box 6"/>
          <p:cNvSpPr txBox="1">
            <a:spLocks noGrp="1" noChangeArrowheads="1"/>
          </p:cNvSpPr>
          <p:nvPr>
            <p:ph type="body"/>
          </p:nvPr>
        </p:nvSpPr>
        <p:spPr bwMode="auto">
          <a:xfrm>
            <a:off x="685800" y="4343400"/>
            <a:ext cx="5486400" cy="4114800"/>
          </a:xfrm>
          <a:prstGeom prst="rect">
            <a:avLst/>
          </a:prstGeom>
          <a:noFill/>
          <a:ln>
            <a:round/>
            <a:headEnd/>
            <a:tailEnd/>
          </a:ln>
        </p:spPr>
        <p:txBody>
          <a:bodyPr/>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 Nebulosa da Águia – www.nasa.gov</a:t>
            </a:r>
          </a:p>
        </p:txBody>
      </p:sp>
      <p:sp>
        <p:nvSpPr>
          <p:cNvPr id="39943" name="Text Box 7"/>
          <p:cNvSpPr txBox="1">
            <a:spLocks noChangeArrowheads="1"/>
          </p:cNvSpPr>
          <p:nvPr/>
        </p:nvSpPr>
        <p:spPr bwMode="auto">
          <a:xfrm>
            <a:off x="3884613" y="8685213"/>
            <a:ext cx="2971800" cy="457200"/>
          </a:xfrm>
          <a:prstGeom prst="rect">
            <a:avLst/>
          </a:prstGeom>
          <a:noFill/>
          <a:ln w="9525">
            <a:noFill/>
            <a:round/>
            <a:headEnd/>
            <a:tailEnd/>
          </a:ln>
          <a:effectLst/>
        </p:spPr>
        <p:txBody>
          <a:bodyPr lIns="90000" tIns="46800" rIns="90000" bIns="46800" anchor="b"/>
          <a:lstStyle/>
          <a:p>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0B43E53-0EA4-4911-840D-D9775ACB9DC4}" type="slidenum">
              <a:rPr lang="pt-BR" sz="1200">
                <a:solidFill>
                  <a:srgbClr val="000000"/>
                </a:solidFill>
                <a:latin typeface="Arial" charset="0"/>
              </a:rPr>
              <a: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pt-BR" sz="1200">
              <a:solidFill>
                <a:srgbClr val="000000"/>
              </a:solidFill>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F33AE9FB-A471-42F0-B5E7-D2209E05CDC0}" type="slidenum">
              <a:rPr lang="pt-BR"/>
              <a:pPr/>
              <a:t>38</a:t>
            </a:fld>
            <a:endParaRPr lang="pt-BR"/>
          </a:p>
        </p:txBody>
      </p:sp>
      <p:sp>
        <p:nvSpPr>
          <p:cNvPr id="67585"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67586" name="Text Box 2"/>
          <p:cNvSpPr txBox="1">
            <a:spLocks noGrp="1" noChangeArrowheads="1"/>
          </p:cNvSpPr>
          <p:nvPr>
            <p:ph type="body" idx="1"/>
          </p:nvPr>
        </p:nvSpPr>
        <p:spPr bwMode="auto">
          <a:xfrm>
            <a:off x="685800" y="4343400"/>
            <a:ext cx="5470525" cy="4192588"/>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http://www.nasa.gov/centers/goddard/images/content/182566main2_1agn_LO.jpg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58A6997A-4633-4731-AFBA-6B0E07130BCC}" type="slidenum">
              <a:rPr lang="pt-BR"/>
              <a:pPr/>
              <a:t>39</a:t>
            </a:fld>
            <a:endParaRPr lang="pt-BR"/>
          </a:p>
        </p:txBody>
      </p:sp>
      <p:sp>
        <p:nvSpPr>
          <p:cNvPr id="68609"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68610"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4CBDA173-4152-45EC-B28C-F431D561C8A2}" type="slidenum">
              <a:rPr lang="pt-BR"/>
              <a:pPr/>
              <a:t>40</a:t>
            </a:fld>
            <a:endParaRPr lang="pt-BR"/>
          </a:p>
        </p:txBody>
      </p:sp>
      <p:sp>
        <p:nvSpPr>
          <p:cNvPr id="69633"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p:spPr>
      </p:sp>
      <p:sp>
        <p:nvSpPr>
          <p:cNvPr id="69634"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8967957B-2308-4B4B-A79D-989B3C29EC18}" type="slidenum">
              <a:rPr lang="pt-BR"/>
              <a:pPr/>
              <a:t>41</a:t>
            </a:fld>
            <a:endParaRPr lang="pt-BR"/>
          </a:p>
        </p:txBody>
      </p:sp>
      <p:sp>
        <p:nvSpPr>
          <p:cNvPr id="70657" name="Rectangle 1"/>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0658"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093024EF-5B28-4E20-9BE0-25C4F0C06F60}" type="slidenum">
              <a:rPr lang="pt-BR"/>
              <a:pPr/>
              <a:t>42</a:t>
            </a:fld>
            <a:endParaRPr lang="pt-BR"/>
          </a:p>
        </p:txBody>
      </p:sp>
      <p:sp>
        <p:nvSpPr>
          <p:cNvPr id="71681" name="Rectangle 1"/>
          <p:cNvSpPr txBox="1">
            <a:spLocks noGrp="1" noRot="1" noChangeAspect="1" noChangeArrowheads="1"/>
          </p:cNvSpPr>
          <p:nvPr>
            <p:ph type="sldImg"/>
          </p:nvPr>
        </p:nvSpPr>
        <p:spPr bwMode="auto">
          <a:xfrm>
            <a:off x="1144588" y="685800"/>
            <a:ext cx="4562475" cy="3422650"/>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685800" y="4343400"/>
            <a:ext cx="5470525" cy="4192588"/>
          </a:xfrm>
          <a:prstGeom prst="rect">
            <a:avLst/>
          </a:prstGeom>
          <a:noFill/>
          <a:ln>
            <a:round/>
            <a:headEnd/>
            <a:tailEnd/>
          </a:ln>
        </p:spPr>
        <p:txBody>
          <a:bodyPr wrap="none" anchor="ct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DCDB60C9-5A21-4FA6-9B2D-6C2FF2B82DF5}" type="slidenum">
              <a:rPr lang="pt-BR"/>
              <a:pPr/>
              <a:t>6</a:t>
            </a:fld>
            <a:endParaRPr lang="pt-BR"/>
          </a:p>
        </p:txBody>
      </p:sp>
      <p:sp>
        <p:nvSpPr>
          <p:cNvPr id="40961" name="Rectangle 1"/>
          <p:cNvSpPr txBox="1">
            <a:spLocks noGrp="1" noRot="1" noChangeAspect="1" noChangeArrowheads="1"/>
          </p:cNvSpPr>
          <p:nvPr>
            <p:ph type="sldImg"/>
          </p:nvPr>
        </p:nvSpPr>
        <p:spPr bwMode="auto">
          <a:xfrm>
            <a:off x="1143000" y="685800"/>
            <a:ext cx="4570413" cy="3427413"/>
          </a:xfrm>
          <a:prstGeom prst="rect">
            <a:avLst/>
          </a:prstGeom>
          <a:solidFill>
            <a:srgbClr val="FFFFFF"/>
          </a:solidFill>
          <a:ln>
            <a:solidFill>
              <a:srgbClr val="000000"/>
            </a:solidFill>
            <a:miter lim="800000"/>
            <a:headEnd/>
            <a:tailEnd/>
          </a:ln>
        </p:spPr>
      </p:sp>
      <p:sp>
        <p:nvSpPr>
          <p:cNvPr id="40962" name="Text Box 2"/>
          <p:cNvSpPr txBox="1">
            <a:spLocks noGrp="1" noChangeArrowheads="1"/>
          </p:cNvSpPr>
          <p:nvPr>
            <p:ph type="body" idx="1"/>
          </p:nvPr>
        </p:nvSpPr>
        <p:spPr bwMode="auto">
          <a:xfrm>
            <a:off x="685800" y="4343400"/>
            <a:ext cx="5476875" cy="4200525"/>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 galáxia M64</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hubblesite.org/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B1571074-62F0-469A-A3EC-FDCF8348AE28}" type="slidenum">
              <a:rPr lang="pt-BR"/>
              <a:pPr/>
              <a:t>12</a:t>
            </a:fld>
            <a:endParaRPr lang="pt-BR"/>
          </a:p>
        </p:txBody>
      </p:sp>
      <p:sp>
        <p:nvSpPr>
          <p:cNvPr id="41985"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1986"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Na </a:t>
            </a:r>
            <a:r>
              <a:rPr lang="pt-BR">
                <a:solidFill>
                  <a:srgbClr val="CCCCFF"/>
                </a:solidFill>
                <a:ea typeface="DejaVu Sans" pitchFamily="34" charset="0"/>
                <a:cs typeface="DejaVu Sans" pitchFamily="34" charset="0"/>
                <a:hlinkClick r:id="rId3"/>
              </a:rPr>
              <a:t>mitologia grega</a:t>
            </a:r>
            <a:r>
              <a:rPr lang="pt-BR">
                <a:ea typeface="DejaVu Sans" pitchFamily="34" charset="0"/>
                <a:cs typeface="DejaVu Sans" pitchFamily="34" charset="0"/>
              </a:rPr>
              <a:t>, a </a:t>
            </a:r>
            <a:r>
              <a:rPr lang="pt-BR">
                <a:solidFill>
                  <a:srgbClr val="CCCCFF"/>
                </a:solidFill>
                <a:ea typeface="DejaVu Sans" pitchFamily="34" charset="0"/>
                <a:cs typeface="DejaVu Sans" pitchFamily="34" charset="0"/>
                <a:hlinkClick r:id="rId4"/>
              </a:rPr>
              <a:t>Via Láctea</a:t>
            </a:r>
            <a:r>
              <a:rPr lang="pt-BR">
                <a:ea typeface="DejaVu Sans" pitchFamily="34" charset="0"/>
                <a:cs typeface="DejaVu Sans" pitchFamily="34" charset="0"/>
              </a:rPr>
              <a:t>, galáxia onde o </a:t>
            </a:r>
            <a:r>
              <a:rPr lang="pt-BR">
                <a:solidFill>
                  <a:srgbClr val="CCCCFF"/>
                </a:solidFill>
                <a:ea typeface="DejaVu Sans" pitchFamily="34" charset="0"/>
                <a:cs typeface="DejaVu Sans" pitchFamily="34" charset="0"/>
                <a:hlinkClick r:id="rId5"/>
              </a:rPr>
              <a:t>sistema solar</a:t>
            </a:r>
            <a:r>
              <a:rPr lang="pt-BR">
                <a:ea typeface="DejaVu Sans" pitchFamily="34" charset="0"/>
                <a:cs typeface="DejaVu Sans" pitchFamily="34" charset="0"/>
              </a:rPr>
              <a:t> orbita, originou-se após </a:t>
            </a:r>
            <a:r>
              <a:rPr lang="pt-BR">
                <a:solidFill>
                  <a:srgbClr val="CCCCFF"/>
                </a:solidFill>
                <a:ea typeface="DejaVu Sans" pitchFamily="34" charset="0"/>
                <a:cs typeface="DejaVu Sans" pitchFamily="34" charset="0"/>
                <a:hlinkClick r:id="rId6"/>
              </a:rPr>
              <a:t>Hércules</a:t>
            </a:r>
            <a:r>
              <a:rPr lang="pt-BR">
                <a:ea typeface="DejaVu Sans" pitchFamily="34" charset="0"/>
                <a:cs typeface="DejaVu Sans" pitchFamily="34" charset="0"/>
              </a:rPr>
              <a:t> apertar com força o </a:t>
            </a:r>
            <a:r>
              <a:rPr lang="pt-BR">
                <a:solidFill>
                  <a:srgbClr val="CCCCFF"/>
                </a:solidFill>
                <a:ea typeface="DejaVu Sans" pitchFamily="34" charset="0"/>
                <a:cs typeface="DejaVu Sans" pitchFamily="34" charset="0"/>
                <a:hlinkClick r:id="rId7"/>
              </a:rPr>
              <a:t>seio</a:t>
            </a:r>
            <a:r>
              <a:rPr lang="pt-BR">
                <a:ea typeface="DejaVu Sans" pitchFamily="34" charset="0"/>
                <a:cs typeface="DejaVu Sans" pitchFamily="34" charset="0"/>
              </a:rPr>
              <a:t> de </a:t>
            </a:r>
            <a:r>
              <a:rPr lang="pt-BR">
                <a:solidFill>
                  <a:srgbClr val="CCCCFF"/>
                </a:solidFill>
                <a:ea typeface="DejaVu Sans" pitchFamily="34" charset="0"/>
                <a:cs typeface="DejaVu Sans" pitchFamily="34" charset="0"/>
                <a:hlinkClick r:id="rId8"/>
              </a:rPr>
              <a:t>Hera</a:t>
            </a:r>
            <a:r>
              <a:rPr lang="pt-BR">
                <a:ea typeface="DejaVu Sans" pitchFamily="34" charset="0"/>
                <a:cs typeface="DejaVu Sans" pitchFamily="34" charset="0"/>
              </a:rPr>
              <a:t>, enquanto era amamentado. Já os seguidores de </a:t>
            </a:r>
            <a:r>
              <a:rPr lang="pt-BR">
                <a:solidFill>
                  <a:srgbClr val="CCCCFF"/>
                </a:solidFill>
                <a:ea typeface="DejaVu Sans" pitchFamily="34" charset="0"/>
                <a:cs typeface="DejaVu Sans" pitchFamily="34" charset="0"/>
                <a:hlinkClick r:id="rId9"/>
              </a:rPr>
              <a:t>Pitágoras</a:t>
            </a:r>
            <a:r>
              <a:rPr lang="pt-BR">
                <a:ea typeface="DejaVu Sans" pitchFamily="34" charset="0"/>
                <a:cs typeface="DejaVu Sans" pitchFamily="34" charset="0"/>
              </a:rPr>
              <a:t> imaginavam-na constituída por </a:t>
            </a:r>
            <a:r>
              <a:rPr lang="pt-BR">
                <a:solidFill>
                  <a:srgbClr val="CCCCFF"/>
                </a:solidFill>
                <a:ea typeface="DejaVu Sans" pitchFamily="34" charset="0"/>
                <a:cs typeface="DejaVu Sans" pitchFamily="34" charset="0"/>
                <a:hlinkClick r:id="rId10"/>
              </a:rPr>
              <a:t>fogos</a:t>
            </a:r>
            <a:r>
              <a:rPr lang="pt-BR">
                <a:ea typeface="DejaVu Sans" pitchFamily="34" charset="0"/>
                <a:cs typeface="DejaVu Sans" pitchFamily="34" charset="0"/>
              </a:rPr>
              <a:t>. Outras escolas antigas, consideravam a Via Láctea o antigo caminho do </a:t>
            </a:r>
            <a:r>
              <a:rPr lang="pt-BR">
                <a:solidFill>
                  <a:srgbClr val="CCCCFF"/>
                </a:solidFill>
                <a:ea typeface="DejaVu Sans" pitchFamily="34" charset="0"/>
                <a:cs typeface="DejaVu Sans" pitchFamily="34" charset="0"/>
                <a:hlinkClick r:id="rId11"/>
              </a:rPr>
              <a:t>Sol</a:t>
            </a:r>
            <a:r>
              <a:rPr lang="pt-BR">
                <a:ea typeface="DejaVu Sans" pitchFamily="34" charset="0"/>
                <a:cs typeface="DejaVu Sans" pitchFamily="34" charset="0"/>
              </a:rPr>
              <a:t>, tal qual os </a:t>
            </a:r>
            <a:r>
              <a:rPr lang="pt-BR">
                <a:solidFill>
                  <a:srgbClr val="CCCCFF"/>
                </a:solidFill>
                <a:ea typeface="DejaVu Sans" pitchFamily="34" charset="0"/>
                <a:cs typeface="DejaVu Sans" pitchFamily="34" charset="0"/>
                <a:hlinkClick r:id="rId12"/>
              </a:rPr>
              <a:t>rios</a:t>
            </a:r>
            <a:r>
              <a:rPr lang="pt-BR">
                <a:ea typeface="DejaVu Sans" pitchFamily="34" charset="0"/>
                <a:cs typeface="DejaVu Sans" pitchFamily="34" charset="0"/>
              </a:rPr>
              <a:t> deixam suas marcas ao mudar seu rumo, sua marcha permanecia comprovada por um sem-fim de ardentes pegadas.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13"/>
              </a:rPr>
              <a:t>http://pt.wikipedia.org/wiki/Gal%C3%A1xia#Etimologia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 Via-láctea</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http://www.astrosurf.com/carreira/img/grandecampo/vialactea_20030618_50f4_6min_kdp800_t.jpg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FAA0CF02-735C-40E7-8A6B-A37E0B6A0596}" type="slidenum">
              <a:rPr lang="pt-BR"/>
              <a:pPr/>
              <a:t>14</a:t>
            </a:fld>
            <a:endParaRPr lang="pt-BR"/>
          </a:p>
        </p:txBody>
      </p:sp>
      <p:sp>
        <p:nvSpPr>
          <p:cNvPr id="4300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3010"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Por volta do século XVIII vários astrônomos já haviam observado, entre as estrelas, a presença de corpos extensos e difusos, aos quais denominaram "nebulosas". Hoje sabemos que diferentes tipos de objetos estavam agrupados sob esse termo, a maioria pertencendo à nossa própria Galáxia: nuvens de gás iluminadas por estrelas dentro delas, cascas de gás ejectadas por estrelas em estágio final de evolução estelar, aglomerados de estrelas. Mas algumas nebulosas - </a:t>
            </a:r>
            <a:r>
              <a:rPr lang="pt-BR" b="1">
                <a:ea typeface="DejaVu Sans" pitchFamily="34" charset="0"/>
                <a:cs typeface="DejaVu Sans" pitchFamily="34" charset="0"/>
              </a:rPr>
              <a:t>as nebulosas espirais - eram galáxias individuais, como a nossa Via Láctea.</a:t>
            </a:r>
            <a:r>
              <a:rPr lang="pt-BR">
                <a:ea typeface="DejaVu Sans" pitchFamily="34" charset="0"/>
                <a:cs typeface="DejaVu Sans" pitchFamily="34" charset="0"/>
              </a:rPr>
              <a:t>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Imagens: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(Messier)</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http://aia2009.files.wordpress.com/2009/08/charles_messier.jpg</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(Catalogo Messier)</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 http://enzoastronomia.altervista.org/Catalogo%20Messier.jpg</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B6A12CE2-D0D4-4790-BD03-B627B4DB1A89}" type="slidenum">
              <a:rPr lang="pt-BR"/>
              <a:pPr/>
              <a:t>15</a:t>
            </a:fld>
            <a:endParaRPr lang="pt-BR"/>
          </a:p>
        </p:txBody>
      </p:sp>
      <p:sp>
        <p:nvSpPr>
          <p:cNvPr id="44033"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4034" name="Text Box 2"/>
          <p:cNvSpPr txBox="1">
            <a:spLocks noGrp="1" noChangeArrowheads="1"/>
          </p:cNvSpPr>
          <p:nvPr>
            <p:ph type="body"/>
          </p:nvPr>
        </p:nvSpPr>
        <p:spPr bwMode="auto">
          <a:xfrm>
            <a:off x="685800" y="4343400"/>
            <a:ext cx="5484813" cy="4141788"/>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Immanuel Kant (1724-1804), o grande filósofo alemão, influenciado pelo astrônomo Thomas Wright (1711-1786), foi o primeiro a propor, por volta de 1755, que algumas nebulosas poderiam ser sistemas estelares totalmente comparáveis à nossa Galáxia. Citando Kant: "[A] analogia [das nebulosas] com o sistema estelar em que vivemos... está em perfeita concordância com o conceito de que esses objetos elípticos são simplesmente universos [ilha], em outras palavras, Vias Lácteas ...". Essa idéia ficou conhecia como a "hipótese dos universos-ilha". No entanto, as especulações cosmológicas de Kant não foram bem aceitas na época, de forma que a natureza das nebulosas permaneceu assunto de controvérsia.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Até 1908, cerca de 15 000 nebulosas haviam sido catalogadas e descritas. Algumas haviam sido corretamente identificadas como aglomerados estelares, e outras como nebulosas gasosas. A maioria, porém, permanecia com natureza inexplicada. O problema maior era que a distância a elas não era conhecida, portanto não era possível saber se elas pertenciam à nossa Galáxia ou não.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 Kant</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http://pt.wikipedia.org/wiki/Ficheiro:Immanuel_Kant_(painted_portrait).jpg</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2898C380-DBBD-412F-82D5-3F9C04E06196}" type="slidenum">
              <a:rPr lang="pt-BR"/>
              <a:pPr/>
              <a:t>16</a:t>
            </a:fld>
            <a:endParaRPr lang="pt-BR"/>
          </a:p>
        </p:txBody>
      </p:sp>
      <p:sp>
        <p:nvSpPr>
          <p:cNvPr id="45057"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5058"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Até 1908, cerca de 15 000 nebulosas haviam sido catalogadas e descritas. Algumas haviam sido corretamente identificadas como aglomerados estelares, e outras como nebulosas gasosas. A maioria, porém, permanecia com natureza inexplicada. O problema maior era que a distância a elas não era conhecida, portanto não era possível saber se elas pertenciam à nossa Galáxia ou não.</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Dois dos maiores protagonistas nessa controvérsia foram Harlow Shapley (1885-1972), do Mount Wilson Observatory, e Heber Doust Curtis (1872-1942), do Lick Observatory, ambos nos Estados Unidos. Shapley defendia que as nebulosas espirais eram objetos da nossa Galáxia, e </a:t>
            </a:r>
            <a:r>
              <a:rPr lang="pt-BR" sz="1000" b="1">
                <a:ea typeface="DejaVu Sans" pitchFamily="34" charset="0"/>
                <a:cs typeface="DejaVu Sans" pitchFamily="34" charset="0"/>
              </a:rPr>
              <a:t>Curtis defendia a idéia oposta, de que eram objetos extragalácticos.</a:t>
            </a:r>
            <a:r>
              <a:rPr lang="pt-BR" sz="1000">
                <a:ea typeface="DejaVu Sans" pitchFamily="34" charset="0"/>
                <a:cs typeface="DejaVu Sans" pitchFamily="34" charset="0"/>
              </a:rPr>
              <a:t> A discussão culminou num famoso debate em abril de 1920, frente à Academia Nacional de Ciências. Mas o debate não resolveu a questão. </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Somente em 1923 </a:t>
            </a:r>
            <a:r>
              <a:rPr lang="pt-BR" sz="1000" b="1">
                <a:ea typeface="DejaVu Sans" pitchFamily="34" charset="0"/>
                <a:cs typeface="DejaVu Sans" pitchFamily="34" charset="0"/>
              </a:rPr>
              <a:t>Edwin Powell Hubble</a:t>
            </a:r>
            <a:r>
              <a:rPr lang="pt-BR" sz="1000">
                <a:ea typeface="DejaVu Sans" pitchFamily="34" charset="0"/>
                <a:cs typeface="DejaVu Sans" pitchFamily="34" charset="0"/>
              </a:rPr>
              <a:t> (1889-1953) proporcionou a evidência definitiva para considerar as "nebulosas espirais" como galáxias independentes, ao identificar uma variável Cefeida na "nebulosa" de Andrômeda (M31). </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Uma </a:t>
            </a:r>
            <a:r>
              <a:rPr lang="pt-BR" sz="1000" b="1">
                <a:ea typeface="DejaVu Sans" pitchFamily="34" charset="0"/>
                <a:cs typeface="DejaVu Sans" pitchFamily="34" charset="0"/>
              </a:rPr>
              <a:t>cefeida</a:t>
            </a:r>
            <a:r>
              <a:rPr lang="pt-BR" sz="1000">
                <a:ea typeface="DejaVu Sans" pitchFamily="34" charset="0"/>
                <a:cs typeface="DejaVu Sans" pitchFamily="34" charset="0"/>
              </a:rPr>
              <a:t> é uma </a:t>
            </a:r>
            <a:r>
              <a:rPr lang="pt-BR" sz="1000">
                <a:solidFill>
                  <a:srgbClr val="CCCCFF"/>
                </a:solidFill>
                <a:ea typeface="DejaVu Sans" pitchFamily="34" charset="0"/>
                <a:cs typeface="DejaVu Sans" pitchFamily="34" charset="0"/>
                <a:hlinkClick r:id="rId3"/>
              </a:rPr>
              <a:t>estrela gigante</a:t>
            </a:r>
            <a:r>
              <a:rPr lang="pt-BR" sz="1000">
                <a:ea typeface="DejaVu Sans" pitchFamily="34" charset="0"/>
                <a:cs typeface="DejaVu Sans" pitchFamily="34" charset="0"/>
              </a:rPr>
              <a:t> ou </a:t>
            </a:r>
            <a:r>
              <a:rPr lang="pt-BR" sz="1000">
                <a:solidFill>
                  <a:srgbClr val="CCCCFF"/>
                </a:solidFill>
                <a:ea typeface="DejaVu Sans" pitchFamily="34" charset="0"/>
                <a:cs typeface="DejaVu Sans" pitchFamily="34" charset="0"/>
                <a:hlinkClick r:id="rId4"/>
              </a:rPr>
              <a:t>supergigante</a:t>
            </a:r>
            <a:r>
              <a:rPr lang="pt-BR" sz="1000">
                <a:ea typeface="DejaVu Sans" pitchFamily="34" charset="0"/>
                <a:cs typeface="DejaVu Sans" pitchFamily="34" charset="0"/>
              </a:rPr>
              <a:t> amarela, de 4 a 15 vezes mais massiva que o </a:t>
            </a:r>
            <a:r>
              <a:rPr lang="pt-BR" sz="1000">
                <a:solidFill>
                  <a:srgbClr val="CCCCFF"/>
                </a:solidFill>
                <a:ea typeface="DejaVu Sans" pitchFamily="34" charset="0"/>
                <a:cs typeface="DejaVu Sans" pitchFamily="34" charset="0"/>
                <a:hlinkClick r:id="rId5"/>
              </a:rPr>
              <a:t>Sol</a:t>
            </a:r>
            <a:r>
              <a:rPr lang="pt-BR" sz="1000">
                <a:ea typeface="DejaVu Sans" pitchFamily="34" charset="0"/>
                <a:cs typeface="DejaVu Sans" pitchFamily="34" charset="0"/>
              </a:rPr>
              <a:t> e de 100 a 30 000 vezes mais brilhante, cuja </a:t>
            </a:r>
            <a:r>
              <a:rPr lang="pt-BR" sz="1000">
                <a:solidFill>
                  <a:srgbClr val="CCCCFF"/>
                </a:solidFill>
                <a:ea typeface="DejaVu Sans" pitchFamily="34" charset="0"/>
                <a:cs typeface="DejaVu Sans" pitchFamily="34" charset="0"/>
                <a:hlinkClick r:id="rId6"/>
              </a:rPr>
              <a:t>luminosidade</a:t>
            </a:r>
            <a:r>
              <a:rPr lang="pt-BR" sz="1000">
                <a:ea typeface="DejaVu Sans" pitchFamily="34" charset="0"/>
                <a:cs typeface="DejaVu Sans" pitchFamily="34" charset="0"/>
              </a:rPr>
              <a:t> varia de 0,1 a 2 </a:t>
            </a:r>
            <a:r>
              <a:rPr lang="pt-BR" sz="1000">
                <a:solidFill>
                  <a:srgbClr val="CCCCFF"/>
                </a:solidFill>
                <a:ea typeface="DejaVu Sans" pitchFamily="34" charset="0"/>
                <a:cs typeface="DejaVu Sans" pitchFamily="34" charset="0"/>
                <a:hlinkClick r:id="rId7"/>
              </a:rPr>
              <a:t>magnitudes</a:t>
            </a:r>
            <a:r>
              <a:rPr lang="pt-BR" sz="1000">
                <a:ea typeface="DejaVu Sans" pitchFamily="34" charset="0"/>
                <a:cs typeface="DejaVu Sans" pitchFamily="34" charset="0"/>
              </a:rPr>
              <a:t> segundo um </a:t>
            </a:r>
            <a:r>
              <a:rPr lang="pt-BR" sz="1000">
                <a:solidFill>
                  <a:srgbClr val="CCCCFF"/>
                </a:solidFill>
                <a:ea typeface="DejaVu Sans" pitchFamily="34" charset="0"/>
                <a:cs typeface="DejaVu Sans" pitchFamily="34" charset="0"/>
                <a:hlinkClick r:id="rId8"/>
              </a:rPr>
              <a:t>período</a:t>
            </a:r>
            <a:r>
              <a:rPr lang="pt-BR" sz="1000">
                <a:ea typeface="DejaVu Sans" pitchFamily="34" charset="0"/>
                <a:cs typeface="DejaVu Sans" pitchFamily="34" charset="0"/>
              </a:rPr>
              <a:t> bem definido, compreendido entre 1 e 100 </a:t>
            </a:r>
            <a:r>
              <a:rPr lang="pt-BR" sz="1000">
                <a:solidFill>
                  <a:srgbClr val="CCCCFF"/>
                </a:solidFill>
                <a:ea typeface="DejaVu Sans" pitchFamily="34" charset="0"/>
                <a:cs typeface="DejaVu Sans" pitchFamily="34" charset="0"/>
                <a:hlinkClick r:id="rId9"/>
              </a:rPr>
              <a:t>dias</a:t>
            </a:r>
            <a:r>
              <a:rPr lang="pt-BR" sz="1000">
                <a:ea typeface="DejaVu Sans" pitchFamily="34" charset="0"/>
                <a:cs typeface="DejaVu Sans" pitchFamily="34" charset="0"/>
              </a:rPr>
              <a:t>, de onde ela tira seu nome de </a:t>
            </a:r>
            <a:r>
              <a:rPr lang="pt-BR" sz="1000">
                <a:solidFill>
                  <a:srgbClr val="CCCCFF"/>
                </a:solidFill>
                <a:ea typeface="DejaVu Sans" pitchFamily="34" charset="0"/>
                <a:cs typeface="DejaVu Sans" pitchFamily="34" charset="0"/>
                <a:hlinkClick r:id="rId10"/>
              </a:rPr>
              <a:t>estrela variável</a:t>
            </a:r>
            <a:r>
              <a:rPr lang="pt-BR" sz="1000">
                <a:ea typeface="DejaVu Sans" pitchFamily="34" charset="0"/>
                <a:cs typeface="DejaVu Sans" pitchFamily="34" charset="0"/>
              </a:rPr>
              <a:t>. Elas foram chamadas segundo o protótipo de estrela δ da constelação de </a:t>
            </a:r>
            <a:r>
              <a:rPr lang="pt-BR" sz="1000">
                <a:solidFill>
                  <a:srgbClr val="CCCCFF"/>
                </a:solidFill>
                <a:ea typeface="DejaVu Sans" pitchFamily="34" charset="0"/>
                <a:cs typeface="DejaVu Sans" pitchFamily="34" charset="0"/>
                <a:hlinkClick r:id="rId11"/>
              </a:rPr>
              <a:t>Cepheus</a:t>
            </a:r>
            <a:r>
              <a:rPr lang="pt-BR" sz="1000">
                <a:ea typeface="DejaVu Sans" pitchFamily="34" charset="0"/>
                <a:cs typeface="DejaVu Sans" pitchFamily="34" charset="0"/>
              </a:rPr>
              <a:t>.  Sua Variação de Brilho é tão constante que permite-nos calcular sua distância até nós.</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1000">
              <a:ea typeface="DejaVu Sans" pitchFamily="34" charset="0"/>
              <a:cs typeface="DejaVu Sans" pitchFamily="34" charset="0"/>
            </a:endParaRP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Fonte</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http://astro.if.ufrgs.br/galax/</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solidFill>
                  <a:srgbClr val="CCCCFF"/>
                </a:solidFill>
                <a:ea typeface="DejaVu Sans" pitchFamily="34" charset="0"/>
                <a:cs typeface="DejaVu Sans" pitchFamily="34" charset="0"/>
                <a:hlinkClick r:id="rId12"/>
              </a:rPr>
              <a:t>http://pt.wikipedia.org/wiki/Cefeida</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Imagem: Edwin Hubble</a:t>
            </a:r>
          </a:p>
          <a:p>
            <a:pPr>
              <a:spcBef>
                <a:spcPts val="3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000">
                <a:ea typeface="DejaVu Sans" pitchFamily="34" charset="0"/>
                <a:cs typeface="DejaVu Sans" pitchFamily="34" charset="0"/>
              </a:rPr>
              <a:t>http://pt.wikipedia.org/wiki/Ficheiro:Edwin_Hubble.jpg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7"/>
          <p:cNvSpPr>
            <a:spLocks noGrp="1" noChangeArrowheads="1"/>
          </p:cNvSpPr>
          <p:nvPr>
            <p:ph type="sldNum"/>
          </p:nvPr>
        </p:nvSpPr>
        <p:spPr>
          <a:ln/>
        </p:spPr>
        <p:txBody>
          <a:bodyPr/>
          <a:lstStyle/>
          <a:p>
            <a:fld id="{6CE8BC44-D816-4A24-9FAD-708046623D3A}" type="slidenum">
              <a:rPr lang="pt-BR"/>
              <a:pPr/>
              <a:t>17</a:t>
            </a:fld>
            <a:endParaRPr lang="pt-BR"/>
          </a:p>
        </p:txBody>
      </p:sp>
      <p:sp>
        <p:nvSpPr>
          <p:cNvPr id="46081"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a:effectLst/>
        </p:spPr>
        <p:txBody>
          <a:bodyPr wrap="none" anchor="ctr"/>
          <a:lstStyle/>
          <a:p>
            <a:endParaRPr lang="pt-BR"/>
          </a:p>
        </p:txBody>
      </p:sp>
      <p:sp>
        <p:nvSpPr>
          <p:cNvPr id="46082" name="Text Box 2"/>
          <p:cNvSpPr txBox="1">
            <a:spLocks noGrp="1" noChangeArrowheads="1"/>
          </p:cNvSpPr>
          <p:nvPr>
            <p:ph type="body"/>
          </p:nvPr>
        </p:nvSpPr>
        <p:spPr bwMode="auto">
          <a:xfrm>
            <a:off x="685800" y="4343400"/>
            <a:ext cx="5484813" cy="4113213"/>
          </a:xfrm>
          <a:prstGeom prst="rect">
            <a:avLst/>
          </a:prstGeom>
          <a:noFill/>
          <a:ln>
            <a:round/>
            <a:headEnd/>
            <a:tailEnd/>
          </a:ln>
        </p:spPr>
        <p:txBody>
          <a:bodyPr lIns="90000" tIns="46800" rIns="90000" bIns="46800"/>
          <a:lstStyle/>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Esquema de classificação visual de galáxias publicado em 1936 por Hubble no livro “The Realm of the Nebulae” divide as galáxias em: Elípticas, Espirais, e Espirais Barradas. Em seguida foi adicionada as Irregulares.</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O Índice numérico das Elipticas (grau de inclinação) depende da visualização:</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Imagine-se olhando um prato circular de frente: essa é a aparência de uma galáxia E0. Agora vá inclinando o prato de forma que ele pareça cada vez mais elíptico e menos circular: esse achatamento gradativo representa a sequência de E0 a E7. Note que Hubble baseou sua classificação na aparência da galáxia, não na sua verdadeira forma. Por exemplo, uma galáxia E0 tanto pode ser uma elíptica realmente esférica quanto pode ser uma elíptica mais achatada vista de frente, já uma E7 tem que ser uma elíptica achatada vista de perfil. Porém nenhuma elíptica jamais vai aparecer tão achatada quanto uma espiral vista de perfil. </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a:ea typeface="DejaVu Sans" pitchFamily="34" charset="0"/>
              <a:cs typeface="DejaVu Sans" pitchFamily="34" charset="0"/>
            </a:endParaRP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Fonte</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CCCCFF"/>
                </a:solidFill>
                <a:ea typeface="DejaVu Sans" pitchFamily="34" charset="0"/>
                <a:cs typeface="DejaVu Sans" pitchFamily="34" charset="0"/>
                <a:hlinkClick r:id="rId3"/>
              </a:rPr>
              <a:t>http://astro.if.ufrgs.br/galax/</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Imagem:</a:t>
            </a:r>
          </a:p>
          <a:p>
            <a:pPr>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ea typeface="DejaVu Sans" pitchFamily="34" charset="0"/>
                <a:cs typeface="DejaVu Sans" pitchFamily="34" charset="0"/>
              </a:rPr>
              <a:t>http://static.hsw.com.br/gif/galaxy-8.gif</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
        <p:nvSpPr>
          <p:cNvPr id="4" name="Espaço Reservado para Data 3"/>
          <p:cNvSpPr>
            <a:spLocks noGrp="1"/>
          </p:cNvSpPr>
          <p:nvPr>
            <p:ph type="dt" idx="10"/>
          </p:nvPr>
        </p:nvSpPr>
        <p:spPr/>
        <p:txBody>
          <a:bodyPr/>
          <a:lstStyle>
            <a:lvl1pPr>
              <a:defRPr/>
            </a:lvl1pPr>
          </a:lstStyle>
          <a:p>
            <a:endParaRPr lang="pt-BR"/>
          </a:p>
        </p:txBody>
      </p:sp>
      <p:sp>
        <p:nvSpPr>
          <p:cNvPr id="5" name="Espaço Reservado para Número de Slide 4"/>
          <p:cNvSpPr>
            <a:spLocks noGrp="1"/>
          </p:cNvSpPr>
          <p:nvPr>
            <p:ph type="sldNum" idx="11"/>
          </p:nvPr>
        </p:nvSpPr>
        <p:spPr/>
        <p:txBody>
          <a:bodyPr/>
          <a:lstStyle>
            <a:lvl1pPr>
              <a:defRPr/>
            </a:lvl1pPr>
          </a:lstStyle>
          <a:p>
            <a:fld id="{A738772C-F093-4192-90AF-8FB439BDCB55}" type="slidenum">
              <a:rPr lang="pt-B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pt-BR"/>
          </a:p>
        </p:txBody>
      </p:sp>
      <p:sp>
        <p:nvSpPr>
          <p:cNvPr id="5" name="Espaço Reservado para Número de Slide 4"/>
          <p:cNvSpPr>
            <a:spLocks noGrp="1"/>
          </p:cNvSpPr>
          <p:nvPr>
            <p:ph type="sldNum" idx="11"/>
          </p:nvPr>
        </p:nvSpPr>
        <p:spPr/>
        <p:txBody>
          <a:bodyPr/>
          <a:lstStyle>
            <a:lvl1pPr>
              <a:defRPr/>
            </a:lvl1pPr>
          </a:lstStyle>
          <a:p>
            <a:fld id="{BEA1860C-1334-4DC7-BA13-5F696F37794A}" type="slidenum">
              <a:rPr lang="pt-B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16700" y="128588"/>
            <a:ext cx="2052638" cy="598487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28588"/>
            <a:ext cx="6007100" cy="598487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pt-BR"/>
          </a:p>
        </p:txBody>
      </p:sp>
      <p:sp>
        <p:nvSpPr>
          <p:cNvPr id="5" name="Espaço Reservado para Número de Slide 4"/>
          <p:cNvSpPr>
            <a:spLocks noGrp="1"/>
          </p:cNvSpPr>
          <p:nvPr>
            <p:ph type="sldNum" idx="11"/>
          </p:nvPr>
        </p:nvSpPr>
        <p:spPr/>
        <p:txBody>
          <a:bodyPr/>
          <a:lstStyle>
            <a:lvl1pPr>
              <a:defRPr/>
            </a:lvl1pPr>
          </a:lstStyle>
          <a:p>
            <a:fld id="{D2D6BBC6-ADAC-4737-A2BE-2D7B63ED6CC5}" type="slidenum">
              <a:rPr lang="pt-B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ítulo e texto em cima do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8212138" cy="217963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57200" y="3932238"/>
            <a:ext cx="8212138" cy="21812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a:xfrm>
            <a:off x="457200" y="6356350"/>
            <a:ext cx="2116138" cy="347663"/>
          </a:xfrm>
        </p:spPr>
        <p:txBody>
          <a:bodyPr/>
          <a:lstStyle>
            <a:lvl1pPr>
              <a:defRPr/>
            </a:lvl1pPr>
          </a:lstStyle>
          <a:p>
            <a:endParaRPr lang="pt-BR"/>
          </a:p>
        </p:txBody>
      </p:sp>
      <p:sp>
        <p:nvSpPr>
          <p:cNvPr id="6" name="Espaço Reservado para Número de Slide 5"/>
          <p:cNvSpPr>
            <a:spLocks noGrp="1"/>
          </p:cNvSpPr>
          <p:nvPr>
            <p:ph type="sldNum" idx="11"/>
          </p:nvPr>
        </p:nvSpPr>
        <p:spPr>
          <a:xfrm>
            <a:off x="6553200" y="6356350"/>
            <a:ext cx="2116138" cy="347663"/>
          </a:xfrm>
        </p:spPr>
        <p:txBody>
          <a:bodyPr/>
          <a:lstStyle>
            <a:lvl1pPr>
              <a:defRPr/>
            </a:lvl1pPr>
          </a:lstStyle>
          <a:p>
            <a:fld id="{8E9EA538-91B3-46A7-B773-D5365A1757C3}" type="slidenum">
              <a:rPr lang="pt-B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ítulo,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29075"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638675" y="1600200"/>
            <a:ext cx="4030663"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a:xfrm>
            <a:off x="457200" y="6356350"/>
            <a:ext cx="2116138" cy="347663"/>
          </a:xfrm>
        </p:spPr>
        <p:txBody>
          <a:bodyPr/>
          <a:lstStyle>
            <a:lvl1pPr>
              <a:defRPr/>
            </a:lvl1pPr>
          </a:lstStyle>
          <a:p>
            <a:endParaRPr lang="pt-BR"/>
          </a:p>
        </p:txBody>
      </p:sp>
      <p:sp>
        <p:nvSpPr>
          <p:cNvPr id="6" name="Espaço Reservado para Número de Slide 5"/>
          <p:cNvSpPr>
            <a:spLocks noGrp="1"/>
          </p:cNvSpPr>
          <p:nvPr>
            <p:ph type="sldNum" idx="11"/>
          </p:nvPr>
        </p:nvSpPr>
        <p:spPr>
          <a:xfrm>
            <a:off x="6553200" y="6356350"/>
            <a:ext cx="2116138" cy="347663"/>
          </a:xfrm>
        </p:spPr>
        <p:txBody>
          <a:bodyPr/>
          <a:lstStyle>
            <a:lvl1pPr>
              <a:defRPr/>
            </a:lvl1pPr>
          </a:lstStyle>
          <a:p>
            <a:fld id="{401580A9-C69B-403C-8519-7961D3D6469B}" type="slidenum">
              <a:rPr lang="pt-B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ítulo, 2 partes de conteúdo e tex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Conteúdo 2"/>
          <p:cNvSpPr>
            <a:spLocks noGrp="1"/>
          </p:cNvSpPr>
          <p:nvPr>
            <p:ph sz="quarter" idx="1"/>
          </p:nvPr>
        </p:nvSpPr>
        <p:spPr>
          <a:xfrm>
            <a:off x="457200" y="1600200"/>
            <a:ext cx="4029075" cy="2179638"/>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quarter" idx="2"/>
          </p:nvPr>
        </p:nvSpPr>
        <p:spPr>
          <a:xfrm>
            <a:off x="457200" y="3932238"/>
            <a:ext cx="4029075" cy="2181225"/>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half" idx="3"/>
          </p:nvPr>
        </p:nvSpPr>
        <p:spPr>
          <a:xfrm>
            <a:off x="4638675" y="1600200"/>
            <a:ext cx="4030663"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Data 5"/>
          <p:cNvSpPr>
            <a:spLocks noGrp="1"/>
          </p:cNvSpPr>
          <p:nvPr>
            <p:ph type="dt" idx="10"/>
          </p:nvPr>
        </p:nvSpPr>
        <p:spPr>
          <a:xfrm>
            <a:off x="457200" y="6356350"/>
            <a:ext cx="2116138" cy="347663"/>
          </a:xfrm>
        </p:spPr>
        <p:txBody>
          <a:bodyPr/>
          <a:lstStyle>
            <a:lvl1pPr>
              <a:defRPr/>
            </a:lvl1pPr>
          </a:lstStyle>
          <a:p>
            <a:endParaRPr lang="pt-BR"/>
          </a:p>
        </p:txBody>
      </p:sp>
      <p:sp>
        <p:nvSpPr>
          <p:cNvPr id="7" name="Espaço Reservado para Número de Slide 6"/>
          <p:cNvSpPr>
            <a:spLocks noGrp="1"/>
          </p:cNvSpPr>
          <p:nvPr>
            <p:ph type="sldNum" idx="11"/>
          </p:nvPr>
        </p:nvSpPr>
        <p:spPr>
          <a:xfrm>
            <a:off x="6553200" y="6356350"/>
            <a:ext cx="2116138" cy="347663"/>
          </a:xfrm>
        </p:spPr>
        <p:txBody>
          <a:bodyPr/>
          <a:lstStyle>
            <a:lvl1pPr>
              <a:defRPr/>
            </a:lvl1pPr>
          </a:lstStyle>
          <a:p>
            <a:fld id="{4FF4A2A8-262F-4E98-A1BD-9A6E07009810}" type="slidenum">
              <a:rPr lang="pt-B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29075"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38675" y="1600200"/>
            <a:ext cx="4030663"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a:xfrm>
            <a:off x="457200" y="6356350"/>
            <a:ext cx="2116138" cy="347663"/>
          </a:xfrm>
        </p:spPr>
        <p:txBody>
          <a:bodyPr/>
          <a:lstStyle>
            <a:lvl1pPr>
              <a:defRPr/>
            </a:lvl1pPr>
          </a:lstStyle>
          <a:p>
            <a:endParaRPr lang="pt-BR"/>
          </a:p>
        </p:txBody>
      </p:sp>
      <p:sp>
        <p:nvSpPr>
          <p:cNvPr id="6" name="Espaço Reservado para Número de Slide 5"/>
          <p:cNvSpPr>
            <a:spLocks noGrp="1"/>
          </p:cNvSpPr>
          <p:nvPr>
            <p:ph type="sldNum" idx="11"/>
          </p:nvPr>
        </p:nvSpPr>
        <p:spPr>
          <a:xfrm>
            <a:off x="6553200" y="6356350"/>
            <a:ext cx="2116138" cy="347663"/>
          </a:xfrm>
        </p:spPr>
        <p:txBody>
          <a:bodyPr/>
          <a:lstStyle>
            <a:lvl1pPr>
              <a:defRPr/>
            </a:lvl1pPr>
          </a:lstStyle>
          <a:p>
            <a:fld id="{675D3590-5F90-4714-B05C-5FC8FADD4507}" type="slidenum">
              <a:rPr lang="pt-B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ítulo, texto e clip-art">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29075"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lip-art 3"/>
          <p:cNvSpPr>
            <a:spLocks noGrp="1"/>
          </p:cNvSpPr>
          <p:nvPr>
            <p:ph type="clipArt" sz="half" idx="2"/>
          </p:nvPr>
        </p:nvSpPr>
        <p:spPr>
          <a:xfrm>
            <a:off x="4638675" y="1600200"/>
            <a:ext cx="4030663" cy="4513263"/>
          </a:xfrm>
        </p:spPr>
        <p:txBody>
          <a:bodyPr/>
          <a:lstStyle/>
          <a:p>
            <a:endParaRPr lang="pt-BR"/>
          </a:p>
        </p:txBody>
      </p:sp>
      <p:sp>
        <p:nvSpPr>
          <p:cNvPr id="5" name="Espaço Reservado para Data 4"/>
          <p:cNvSpPr>
            <a:spLocks noGrp="1"/>
          </p:cNvSpPr>
          <p:nvPr>
            <p:ph type="dt" idx="10"/>
          </p:nvPr>
        </p:nvSpPr>
        <p:spPr>
          <a:xfrm>
            <a:off x="457200" y="6356350"/>
            <a:ext cx="2116138" cy="347663"/>
          </a:xfrm>
        </p:spPr>
        <p:txBody>
          <a:bodyPr/>
          <a:lstStyle>
            <a:lvl1pPr>
              <a:defRPr/>
            </a:lvl1pPr>
          </a:lstStyle>
          <a:p>
            <a:endParaRPr lang="pt-BR"/>
          </a:p>
        </p:txBody>
      </p:sp>
      <p:sp>
        <p:nvSpPr>
          <p:cNvPr id="6" name="Espaço Reservado para Número de Slide 5"/>
          <p:cNvSpPr>
            <a:spLocks noGrp="1"/>
          </p:cNvSpPr>
          <p:nvPr>
            <p:ph type="sldNum" idx="11"/>
          </p:nvPr>
        </p:nvSpPr>
        <p:spPr>
          <a:xfrm>
            <a:off x="6553200" y="6356350"/>
            <a:ext cx="2116138" cy="347663"/>
          </a:xfrm>
        </p:spPr>
        <p:txBody>
          <a:bodyPr/>
          <a:lstStyle>
            <a:lvl1pPr>
              <a:defRPr/>
            </a:lvl1pPr>
          </a:lstStyle>
          <a:p>
            <a:fld id="{9D84FD75-D34A-4B92-9CA0-AA9549C4F227}" type="slidenum">
              <a:rPr lang="pt-B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reserve="1">
  <p:cSld name="Título, texto e clipe de mídia">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1433512"/>
          </a:xfrm>
        </p:spPr>
        <p:txBody>
          <a:bodyPr/>
          <a:lstStyle/>
          <a:p>
            <a:r>
              <a:rPr lang="pt-BR" smtClean="0"/>
              <a:t>Clique para editar o estilo do título mestre</a:t>
            </a:r>
            <a:endParaRPr lang="pt-BR"/>
          </a:p>
        </p:txBody>
      </p:sp>
      <p:sp>
        <p:nvSpPr>
          <p:cNvPr id="3" name="Espaço Reservado para Texto 2"/>
          <p:cNvSpPr>
            <a:spLocks noGrp="1"/>
          </p:cNvSpPr>
          <p:nvPr>
            <p:ph type="body" sz="half" idx="1"/>
          </p:nvPr>
        </p:nvSpPr>
        <p:spPr>
          <a:xfrm>
            <a:off x="457200" y="1600200"/>
            <a:ext cx="4029075" cy="4513263"/>
          </a:xfr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Mídia 3"/>
          <p:cNvSpPr>
            <a:spLocks noGrp="1"/>
          </p:cNvSpPr>
          <p:nvPr>
            <p:ph type="media" sz="half" idx="2"/>
          </p:nvPr>
        </p:nvSpPr>
        <p:spPr>
          <a:xfrm>
            <a:off x="4638675" y="1600200"/>
            <a:ext cx="4030663" cy="4513263"/>
          </a:xfrm>
        </p:spPr>
        <p:txBody>
          <a:bodyPr/>
          <a:lstStyle/>
          <a:p>
            <a:endParaRPr lang="pt-BR"/>
          </a:p>
        </p:txBody>
      </p:sp>
      <p:sp>
        <p:nvSpPr>
          <p:cNvPr id="5" name="Espaço Reservado para Data 4"/>
          <p:cNvSpPr>
            <a:spLocks noGrp="1"/>
          </p:cNvSpPr>
          <p:nvPr>
            <p:ph type="dt" idx="10"/>
          </p:nvPr>
        </p:nvSpPr>
        <p:spPr>
          <a:xfrm>
            <a:off x="457200" y="6356350"/>
            <a:ext cx="2116138" cy="347663"/>
          </a:xfrm>
        </p:spPr>
        <p:txBody>
          <a:bodyPr/>
          <a:lstStyle>
            <a:lvl1pPr>
              <a:defRPr/>
            </a:lvl1pPr>
          </a:lstStyle>
          <a:p>
            <a:endParaRPr lang="pt-BR"/>
          </a:p>
        </p:txBody>
      </p:sp>
      <p:sp>
        <p:nvSpPr>
          <p:cNvPr id="6" name="Espaço Reservado para Número de Slide 5"/>
          <p:cNvSpPr>
            <a:spLocks noGrp="1"/>
          </p:cNvSpPr>
          <p:nvPr>
            <p:ph type="sldNum" idx="11"/>
          </p:nvPr>
        </p:nvSpPr>
        <p:spPr>
          <a:xfrm>
            <a:off x="6553200" y="6356350"/>
            <a:ext cx="2116138" cy="347663"/>
          </a:xfrm>
        </p:spPr>
        <p:txBody>
          <a:bodyPr/>
          <a:lstStyle>
            <a:lvl1pPr>
              <a:defRPr/>
            </a:lvl1pPr>
          </a:lstStyle>
          <a:p>
            <a:fld id="{7736BA95-5396-40F6-B61C-364FDD9A8D5F}" type="slidenum">
              <a:rPr lang="pt-B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idx="10"/>
          </p:nvPr>
        </p:nvSpPr>
        <p:spPr/>
        <p:txBody>
          <a:bodyPr/>
          <a:lstStyle>
            <a:lvl1pPr>
              <a:defRPr/>
            </a:lvl1pPr>
          </a:lstStyle>
          <a:p>
            <a:endParaRPr lang="pt-BR"/>
          </a:p>
        </p:txBody>
      </p:sp>
      <p:sp>
        <p:nvSpPr>
          <p:cNvPr id="5" name="Espaço Reservado para Número de Slide 4"/>
          <p:cNvSpPr>
            <a:spLocks noGrp="1"/>
          </p:cNvSpPr>
          <p:nvPr>
            <p:ph type="sldNum" idx="11"/>
          </p:nvPr>
        </p:nvSpPr>
        <p:spPr/>
        <p:txBody>
          <a:bodyPr/>
          <a:lstStyle>
            <a:lvl1pPr>
              <a:defRPr/>
            </a:lvl1pPr>
          </a:lstStyle>
          <a:p>
            <a:fld id="{0EB403E6-6940-471C-80DA-71AA9FF13576}" type="slidenum">
              <a:rPr lang="pt-B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Espaço Reservado para Data 3"/>
          <p:cNvSpPr>
            <a:spLocks noGrp="1"/>
          </p:cNvSpPr>
          <p:nvPr>
            <p:ph type="dt" idx="10"/>
          </p:nvPr>
        </p:nvSpPr>
        <p:spPr/>
        <p:txBody>
          <a:bodyPr/>
          <a:lstStyle>
            <a:lvl1pPr>
              <a:defRPr/>
            </a:lvl1pPr>
          </a:lstStyle>
          <a:p>
            <a:endParaRPr lang="pt-BR"/>
          </a:p>
        </p:txBody>
      </p:sp>
      <p:sp>
        <p:nvSpPr>
          <p:cNvPr id="5" name="Espaço Reservado para Número de Slide 4"/>
          <p:cNvSpPr>
            <a:spLocks noGrp="1"/>
          </p:cNvSpPr>
          <p:nvPr>
            <p:ph type="sldNum" idx="11"/>
          </p:nvPr>
        </p:nvSpPr>
        <p:spPr/>
        <p:txBody>
          <a:bodyPr/>
          <a:lstStyle>
            <a:lvl1pPr>
              <a:defRPr/>
            </a:lvl1pPr>
          </a:lstStyle>
          <a:p>
            <a:fld id="{A8175569-017C-4B75-9CE1-A1BFC61EB355}" type="slidenum">
              <a:rPr lang="pt-B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29075"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38675" y="1600200"/>
            <a:ext cx="4030663"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idx="10"/>
          </p:nvPr>
        </p:nvSpPr>
        <p:spPr/>
        <p:txBody>
          <a:bodyPr/>
          <a:lstStyle>
            <a:lvl1pPr>
              <a:defRPr/>
            </a:lvl1pPr>
          </a:lstStyle>
          <a:p>
            <a:endParaRPr lang="pt-BR"/>
          </a:p>
        </p:txBody>
      </p:sp>
      <p:sp>
        <p:nvSpPr>
          <p:cNvPr id="6" name="Espaço Reservado para Número de Slide 5"/>
          <p:cNvSpPr>
            <a:spLocks noGrp="1"/>
          </p:cNvSpPr>
          <p:nvPr>
            <p:ph type="sldNum" idx="11"/>
          </p:nvPr>
        </p:nvSpPr>
        <p:spPr/>
        <p:txBody>
          <a:bodyPr/>
          <a:lstStyle>
            <a:lvl1pPr>
              <a:defRPr/>
            </a:lvl1pPr>
          </a:lstStyle>
          <a:p>
            <a:fld id="{A18E7E1A-8E4B-41EA-871A-DBA05795636C}" type="slidenum">
              <a:rPr lang="pt-B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idx="10"/>
          </p:nvPr>
        </p:nvSpPr>
        <p:spPr/>
        <p:txBody>
          <a:bodyPr/>
          <a:lstStyle>
            <a:lvl1pPr>
              <a:defRPr/>
            </a:lvl1pPr>
          </a:lstStyle>
          <a:p>
            <a:endParaRPr lang="pt-BR"/>
          </a:p>
        </p:txBody>
      </p:sp>
      <p:sp>
        <p:nvSpPr>
          <p:cNvPr id="8" name="Espaço Reservado para Número de Slide 7"/>
          <p:cNvSpPr>
            <a:spLocks noGrp="1"/>
          </p:cNvSpPr>
          <p:nvPr>
            <p:ph type="sldNum" idx="11"/>
          </p:nvPr>
        </p:nvSpPr>
        <p:spPr/>
        <p:txBody>
          <a:bodyPr/>
          <a:lstStyle>
            <a:lvl1pPr>
              <a:defRPr/>
            </a:lvl1pPr>
          </a:lstStyle>
          <a:p>
            <a:fld id="{99CACD7C-3754-49EE-8E9A-D3B303838619}" type="slidenum">
              <a:rPr lang="pt-B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idx="10"/>
          </p:nvPr>
        </p:nvSpPr>
        <p:spPr/>
        <p:txBody>
          <a:bodyPr/>
          <a:lstStyle>
            <a:lvl1pPr>
              <a:defRPr/>
            </a:lvl1pPr>
          </a:lstStyle>
          <a:p>
            <a:endParaRPr lang="pt-BR"/>
          </a:p>
        </p:txBody>
      </p:sp>
      <p:sp>
        <p:nvSpPr>
          <p:cNvPr id="4" name="Espaço Reservado para Número de Slide 3"/>
          <p:cNvSpPr>
            <a:spLocks noGrp="1"/>
          </p:cNvSpPr>
          <p:nvPr>
            <p:ph type="sldNum" idx="11"/>
          </p:nvPr>
        </p:nvSpPr>
        <p:spPr/>
        <p:txBody>
          <a:bodyPr/>
          <a:lstStyle>
            <a:lvl1pPr>
              <a:defRPr/>
            </a:lvl1pPr>
          </a:lstStyle>
          <a:p>
            <a:fld id="{484F66CA-CCA5-4EF7-91E2-5DFDC373C622}" type="slidenum">
              <a:rPr lang="pt-B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idx="10"/>
          </p:nvPr>
        </p:nvSpPr>
        <p:spPr/>
        <p:txBody>
          <a:bodyPr/>
          <a:lstStyle>
            <a:lvl1pPr>
              <a:defRPr/>
            </a:lvl1pPr>
          </a:lstStyle>
          <a:p>
            <a:endParaRPr lang="pt-BR"/>
          </a:p>
        </p:txBody>
      </p:sp>
      <p:sp>
        <p:nvSpPr>
          <p:cNvPr id="3" name="Espaço Reservado para Número de Slide 2"/>
          <p:cNvSpPr>
            <a:spLocks noGrp="1"/>
          </p:cNvSpPr>
          <p:nvPr>
            <p:ph type="sldNum" idx="11"/>
          </p:nvPr>
        </p:nvSpPr>
        <p:spPr/>
        <p:txBody>
          <a:bodyPr/>
          <a:lstStyle>
            <a:lvl1pPr>
              <a:defRPr/>
            </a:lvl1pPr>
          </a:lstStyle>
          <a:p>
            <a:fld id="{02F5329D-CDCA-4DCC-99E7-3C62E97910D8}" type="slidenum">
              <a:rPr lang="pt-B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idx="10"/>
          </p:nvPr>
        </p:nvSpPr>
        <p:spPr/>
        <p:txBody>
          <a:bodyPr/>
          <a:lstStyle>
            <a:lvl1pPr>
              <a:defRPr/>
            </a:lvl1pPr>
          </a:lstStyle>
          <a:p>
            <a:endParaRPr lang="pt-BR"/>
          </a:p>
        </p:txBody>
      </p:sp>
      <p:sp>
        <p:nvSpPr>
          <p:cNvPr id="6" name="Espaço Reservado para Número de Slide 5"/>
          <p:cNvSpPr>
            <a:spLocks noGrp="1"/>
          </p:cNvSpPr>
          <p:nvPr>
            <p:ph type="sldNum" idx="11"/>
          </p:nvPr>
        </p:nvSpPr>
        <p:spPr/>
        <p:txBody>
          <a:bodyPr/>
          <a:lstStyle>
            <a:lvl1pPr>
              <a:defRPr/>
            </a:lvl1pPr>
          </a:lstStyle>
          <a:p>
            <a:fld id="{FB02504A-AE66-42BE-9CF5-205818CDEBC4}" type="slidenum">
              <a:rPr lang="pt-B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idx="10"/>
          </p:nvPr>
        </p:nvSpPr>
        <p:spPr/>
        <p:txBody>
          <a:bodyPr/>
          <a:lstStyle>
            <a:lvl1pPr>
              <a:defRPr/>
            </a:lvl1pPr>
          </a:lstStyle>
          <a:p>
            <a:endParaRPr lang="pt-BR"/>
          </a:p>
        </p:txBody>
      </p:sp>
      <p:sp>
        <p:nvSpPr>
          <p:cNvPr id="6" name="Espaço Reservado para Número de Slide 5"/>
          <p:cNvSpPr>
            <a:spLocks noGrp="1"/>
          </p:cNvSpPr>
          <p:nvPr>
            <p:ph type="sldNum" idx="11"/>
          </p:nvPr>
        </p:nvSpPr>
        <p:spPr/>
        <p:txBody>
          <a:bodyPr/>
          <a:lstStyle>
            <a:lvl1pPr>
              <a:defRPr/>
            </a:lvl1pPr>
          </a:lstStyle>
          <a:p>
            <a:fld id="{735C67C1-ABE1-4A8C-9432-E274F43088C2}" type="slidenum">
              <a:rPr lang="pt-B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128588"/>
            <a:ext cx="8212138" cy="1433512"/>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7200" y="1600200"/>
            <a:ext cx="8212138" cy="45132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7200" y="6356350"/>
            <a:ext cx="2116138" cy="3476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defRPr>
            </a:lvl1pPr>
          </a:lstStyle>
          <a:p>
            <a:endParaRPr lang="pt-BR"/>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endParaRPr lang="pt-BR"/>
          </a:p>
        </p:txBody>
      </p:sp>
      <p:sp>
        <p:nvSpPr>
          <p:cNvPr id="1029" name="Rectangle 5"/>
          <p:cNvSpPr>
            <a:spLocks noGrp="1" noChangeArrowheads="1"/>
          </p:cNvSpPr>
          <p:nvPr>
            <p:ph type="sldNum"/>
          </p:nvPr>
        </p:nvSpPr>
        <p:spPr bwMode="auto">
          <a:xfrm>
            <a:off x="6553200" y="6356350"/>
            <a:ext cx="2116138" cy="3476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defRPr>
            </a:lvl1pPr>
          </a:lstStyle>
          <a:p>
            <a:fld id="{C3420832-07E1-4FE7-8851-4AECA5EBC9B4}" type="slidenum">
              <a:rPr lang="pt-B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49263" rtl="0" fontAlgn="base">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2pPr>
      <a:lvl3pPr marL="1143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3pPr>
      <a:lvl4pPr marL="1600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4pPr>
      <a:lvl5pPr marL="20574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ea typeface="DejaVu Sans" pitchFamily="34" charset="0"/>
          <a:cs typeface="DejaVu Sans"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Users\Observat&#243;rio\Desktop\Galaxias_23-10-10%20Evandro\Abertura%20CDA%20NEW.wmv.wm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file:///C:\Users\Observat&#243;rio\Desktop\Galaxias_23-10-10%20Evandro\Abertura%20Sessao%20Astronomia%20NEW.wmv"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video" Target="file:///C:\Users\Observat&#243;rio\Desktop\Galaxias_23-10-10%20Evandro\hst15_stars_volume.mpeg" TargetMode="Externa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image" Target="../media/image54.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ideo" Target="file:///C:\Users\Observat&#243;rio\Desktop\Galaxias_23-10-10%20Evandro\hst15_m31_mw_collision.mpeg" TargetMode="Externa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earch.nasa.gov/search/search.jsp?nasaInclude=AGN" TargetMode="External"/><Relationship Id="rId7" Type="http://schemas.openxmlformats.org/officeDocument/2006/relationships/hyperlink" Target="http://www.mpa-garching.mpg.de/galform/millenniu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pt.wikipedia.org/" TargetMode="External"/><Relationship Id="rId5" Type="http://schemas.openxmlformats.org/officeDocument/2006/relationships/hyperlink" Target="http://astro.if.ufrgs.br/galax/" TargetMode="External"/><Relationship Id="rId4" Type="http://schemas.openxmlformats.org/officeDocument/2006/relationships/hyperlink" Target="http://www.cdcc.sc.usp.br/cda/sessao-astronom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bertura CDA NEW.wmv.wmv">
            <a:hlinkClick r:id="" action="ppaction://media"/>
          </p:cNvPr>
          <p:cNvPicPr>
            <a:picLocks noRot="1" noChangeAspect="1"/>
          </p:cNvPicPr>
          <p:nvPr>
            <a:videoFile r:link="rId1"/>
          </p:nvPr>
        </p:nvPicPr>
        <p:blipFill>
          <a:blip r:embed="rId3"/>
          <a:stretch>
            <a:fillRect/>
          </a:stretch>
        </p:blipFill>
        <p:spPr>
          <a:xfrm>
            <a:off x="0" y="27384"/>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28588"/>
            <a:ext cx="8212138" cy="996156"/>
          </a:xfrm>
        </p:spPr>
        <p:txBody>
          <a:bodyPr/>
          <a:lstStyle/>
          <a:p>
            <a:r>
              <a:rPr lang="pt-BR" dirty="0" smtClean="0">
                <a:solidFill>
                  <a:schemeClr val="bg1"/>
                </a:solidFill>
              </a:rPr>
              <a:t>A Esfera Celeste</a:t>
            </a:r>
            <a:endParaRPr lang="pt-BR" dirty="0">
              <a:solidFill>
                <a:schemeClr val="bg1"/>
              </a:solidFill>
            </a:endParaRPr>
          </a:p>
        </p:txBody>
      </p:sp>
      <p:pic>
        <p:nvPicPr>
          <p:cNvPr id="4" name="Espaço Reservado para Conteúdo 3" descr="_grabadoflammarion.jpg"/>
          <p:cNvPicPr>
            <a:picLocks noGrp="1" noChangeAspect="1"/>
          </p:cNvPicPr>
          <p:nvPr>
            <p:ph idx="1"/>
          </p:nvPr>
        </p:nvPicPr>
        <p:blipFill>
          <a:blip r:embed="rId2" cstate="print"/>
          <a:stretch>
            <a:fillRect/>
          </a:stretch>
        </p:blipFill>
        <p:spPr>
          <a:xfrm>
            <a:off x="899592" y="1089376"/>
            <a:ext cx="7416824" cy="550797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O tamanho do Universo</a:t>
            </a:r>
            <a:endParaRPr lang="pt-BR" dirty="0">
              <a:solidFill>
                <a:schemeClr val="bg1"/>
              </a:solidFill>
            </a:endParaRPr>
          </a:p>
        </p:txBody>
      </p:sp>
      <p:pic>
        <p:nvPicPr>
          <p:cNvPr id="4" name="Espaço Reservado para Conteúdo 3" descr="herschel330-P7.jpg"/>
          <p:cNvPicPr>
            <a:picLocks noGrp="1" noChangeAspect="1"/>
          </p:cNvPicPr>
          <p:nvPr>
            <p:ph idx="1"/>
          </p:nvPr>
        </p:nvPicPr>
        <p:blipFill>
          <a:blip r:embed="rId2"/>
          <a:stretch>
            <a:fillRect/>
          </a:stretch>
        </p:blipFill>
        <p:spPr>
          <a:xfrm>
            <a:off x="2339752" y="1412776"/>
            <a:ext cx="6120680" cy="5031085"/>
          </a:xfrm>
        </p:spPr>
      </p:pic>
      <p:sp>
        <p:nvSpPr>
          <p:cNvPr id="5" name="CaixaDeTexto 4"/>
          <p:cNvSpPr txBox="1"/>
          <p:nvPr/>
        </p:nvSpPr>
        <p:spPr>
          <a:xfrm>
            <a:off x="179512" y="1484784"/>
            <a:ext cx="1944216" cy="369332"/>
          </a:xfrm>
          <a:prstGeom prst="rect">
            <a:avLst/>
          </a:prstGeom>
          <a:noFill/>
        </p:spPr>
        <p:txBody>
          <a:bodyPr wrap="square" rtlCol="0">
            <a:spAutoFit/>
          </a:bodyPr>
          <a:lstStyle/>
          <a:p>
            <a:r>
              <a:rPr lang="pt-BR" dirty="0" smtClean="0"/>
              <a:t>Willian </a:t>
            </a:r>
            <a:r>
              <a:rPr lang="pt-BR" dirty="0" err="1" smtClean="0"/>
              <a:t>Herschel</a:t>
            </a:r>
            <a:endParaRPr lang="pt-BR" dirty="0"/>
          </a:p>
        </p:txBody>
      </p:sp>
      <p:pic>
        <p:nvPicPr>
          <p:cNvPr id="6" name="Imagem 5" descr="Herschel-Galaxy.png"/>
          <p:cNvPicPr>
            <a:picLocks noChangeAspect="1"/>
          </p:cNvPicPr>
          <p:nvPr/>
        </p:nvPicPr>
        <p:blipFill>
          <a:blip r:embed="rId3"/>
          <a:stretch>
            <a:fillRect/>
          </a:stretch>
        </p:blipFill>
        <p:spPr>
          <a:xfrm>
            <a:off x="83021" y="2420888"/>
            <a:ext cx="8898748"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70" decel="100000"/>
                                        <p:tgtEl>
                                          <p:spTgt spid="6"/>
                                        </p:tgtEl>
                                      </p:cBhvr>
                                    </p:animEffect>
                                    <p:animScale>
                                      <p:cBhvr>
                                        <p:cTn id="8" dur="770" decel="100000"/>
                                        <p:tgtEl>
                                          <p:spTgt spid="6"/>
                                        </p:tgtEl>
                                      </p:cBhvr>
                                      <p:from x="10000" y="10000"/>
                                      <p:to x="200000" y="450000"/>
                                    </p:animScale>
                                    <p:animScale>
                                      <p:cBhvr>
                                        <p:cTn id="9" dur="1230" accel="100000" fill="hold">
                                          <p:stCondLst>
                                            <p:cond delay="770"/>
                                          </p:stCondLst>
                                        </p:cTn>
                                        <p:tgtEl>
                                          <p:spTgt spid="6"/>
                                        </p:tgtEl>
                                      </p:cBhvr>
                                      <p:from x="200000" y="450000"/>
                                      <p:to x="100000" y="100000"/>
                                    </p:animScale>
                                    <p:set>
                                      <p:cBhvr>
                                        <p:cTn id="10" dur="770" fill="hold"/>
                                        <p:tgtEl>
                                          <p:spTgt spid="6"/>
                                        </p:tgtEl>
                                        <p:attrNameLst>
                                          <p:attrName>ppt_x</p:attrName>
                                        </p:attrNameLst>
                                      </p:cBhvr>
                                      <p:to>
                                        <p:strVal val="(0.5)"/>
                                      </p:to>
                                    </p:set>
                                    <p:anim from="(0.5)" to="(#ppt_x)" calcmode="lin" valueType="num">
                                      <p:cBhvr>
                                        <p:cTn id="11" dur="1230" accel="100000" fill="hold">
                                          <p:stCondLst>
                                            <p:cond delay="770"/>
                                          </p:stCondLst>
                                        </p:cTn>
                                        <p:tgtEl>
                                          <p:spTgt spid="6"/>
                                        </p:tgtEl>
                                        <p:attrNameLst>
                                          <p:attrName>ppt_x</p:attrName>
                                        </p:attrNameLst>
                                      </p:cBhvr>
                                    </p:anim>
                                    <p:set>
                                      <p:cBhvr>
                                        <p:cTn id="12" dur="770" fill="hold"/>
                                        <p:tgtEl>
                                          <p:spTgt spid="6"/>
                                        </p:tgtEl>
                                        <p:attrNameLst>
                                          <p:attrName>ppt_y</p:attrName>
                                        </p:attrNameLst>
                                      </p:cBhvr>
                                      <p:to>
                                        <p:strVal val="(#ppt_y+0.4)"/>
                                      </p:to>
                                    </p:set>
                                    <p:anim from="(#ppt_y+0.4)" to="(#ppt_y)" calcmode="lin" valueType="num">
                                      <p:cBhvr>
                                        <p:cTn id="13"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7200" y="128588"/>
            <a:ext cx="8228013" cy="9239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Galáxia</a:t>
            </a:r>
          </a:p>
        </p:txBody>
      </p:sp>
      <p:sp>
        <p:nvSpPr>
          <p:cNvPr id="7170" name="Rectangle 2"/>
          <p:cNvSpPr>
            <a:spLocks noGrp="1" noChangeArrowheads="1"/>
          </p:cNvSpPr>
          <p:nvPr>
            <p:ph type="body" idx="1"/>
          </p:nvPr>
        </p:nvSpPr>
        <p:spPr>
          <a:xfrm>
            <a:off x="457200" y="1125538"/>
            <a:ext cx="8228013" cy="1181100"/>
          </a:xfrm>
          <a:ln/>
        </p:spPr>
        <p:txBody>
          <a:bodyPr/>
          <a:lstStyle/>
          <a:p>
            <a:pPr marL="327025" indent="-327025">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a:solidFill>
                  <a:srgbClr val="FFFFFF"/>
                </a:solidFill>
                <a:latin typeface="Times New Roman" pitchFamily="18" charset="0"/>
              </a:rPr>
              <a:t>A palavra </a:t>
            </a:r>
            <a:r>
              <a:rPr lang="pt-BR" i="1">
                <a:solidFill>
                  <a:srgbClr val="FFFFFF"/>
                </a:solidFill>
                <a:latin typeface="Times New Roman" pitchFamily="18" charset="0"/>
              </a:rPr>
              <a:t>galáxia</a:t>
            </a:r>
            <a:r>
              <a:rPr lang="pt-BR">
                <a:solidFill>
                  <a:srgbClr val="FFFFFF"/>
                </a:solidFill>
                <a:latin typeface="Times New Roman" pitchFamily="18" charset="0"/>
              </a:rPr>
              <a:t> vem do grego </a:t>
            </a:r>
            <a:r>
              <a:rPr lang="pt-BR" i="1">
                <a:solidFill>
                  <a:srgbClr val="FFFFFF"/>
                </a:solidFill>
                <a:latin typeface="Times New Roman" pitchFamily="18" charset="0"/>
              </a:rPr>
              <a:t>galaktikos</a:t>
            </a:r>
            <a:r>
              <a:rPr lang="pt-BR">
                <a:solidFill>
                  <a:srgbClr val="FFFFFF"/>
                </a:solidFill>
                <a:latin typeface="Times New Roman" pitchFamily="18" charset="0"/>
              </a:rPr>
              <a:t>, que significa ``branco leitoso'' </a:t>
            </a:r>
          </a:p>
        </p:txBody>
      </p:sp>
      <p:pic>
        <p:nvPicPr>
          <p:cNvPr id="7171" name="Picture 3"/>
          <p:cNvPicPr>
            <a:picLocks noChangeAspect="1" noChangeArrowheads="1"/>
          </p:cNvPicPr>
          <p:nvPr/>
        </p:nvPicPr>
        <p:blipFill>
          <a:blip r:embed="rId3" cstate="print"/>
          <a:srcRect/>
          <a:stretch>
            <a:fillRect/>
          </a:stretch>
        </p:blipFill>
        <p:spPr bwMode="auto">
          <a:xfrm>
            <a:off x="1476375" y="2389188"/>
            <a:ext cx="6262688" cy="420846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pt-BR">
                <a:solidFill>
                  <a:schemeClr val="bg1"/>
                </a:solidFill>
              </a:rPr>
              <a:t>Disco de Estrelas</a:t>
            </a:r>
          </a:p>
        </p:txBody>
      </p:sp>
      <p:sp>
        <p:nvSpPr>
          <p:cNvPr id="74759" name="Rectangle 7"/>
          <p:cNvSpPr>
            <a:spLocks noGrp="1" noChangeArrowheads="1"/>
          </p:cNvSpPr>
          <p:nvPr>
            <p:ph type="body" sz="half" idx="2"/>
          </p:nvPr>
        </p:nvSpPr>
        <p:spPr>
          <a:xfrm>
            <a:off x="4356100" y="1600200"/>
            <a:ext cx="4537075" cy="4513263"/>
          </a:xfrm>
        </p:spPr>
        <p:txBody>
          <a:bodyPr/>
          <a:lstStyle/>
          <a:p>
            <a:pPr>
              <a:spcBef>
                <a:spcPct val="20000"/>
              </a:spcBef>
              <a:buClr>
                <a:schemeClr val="bg1"/>
              </a:buClr>
              <a:buFont typeface="Times New Roman" pitchFamily="18" charset="0"/>
              <a:buChar char="•"/>
            </a:pPr>
            <a:r>
              <a:rPr lang="pt-BR" sz="2800" dirty="0">
                <a:solidFill>
                  <a:schemeClr val="bg1"/>
                </a:solidFill>
              </a:rPr>
              <a:t>1750 </a:t>
            </a:r>
          </a:p>
          <a:p>
            <a:pPr lvl="1">
              <a:spcBef>
                <a:spcPct val="20000"/>
              </a:spcBef>
              <a:buClr>
                <a:schemeClr val="bg1"/>
              </a:buClr>
              <a:buFont typeface="Times New Roman" pitchFamily="18" charset="0"/>
              <a:buChar char="–"/>
            </a:pPr>
            <a:r>
              <a:rPr lang="pt-BR" sz="2600" dirty="0">
                <a:solidFill>
                  <a:schemeClr val="bg1"/>
                </a:solidFill>
              </a:rPr>
              <a:t>Thomas Wright foi o </a:t>
            </a:r>
            <a:r>
              <a:rPr lang="pt-BR" sz="2600" dirty="0" smtClean="0">
                <a:solidFill>
                  <a:schemeClr val="bg1"/>
                </a:solidFill>
              </a:rPr>
              <a:t>“primeiro” </a:t>
            </a:r>
            <a:r>
              <a:rPr lang="pt-BR" sz="2600" dirty="0">
                <a:solidFill>
                  <a:schemeClr val="bg1"/>
                </a:solidFill>
              </a:rPr>
              <a:t>a propor que a </a:t>
            </a:r>
            <a:r>
              <a:rPr lang="pt-BR" sz="2600" dirty="0" smtClean="0">
                <a:solidFill>
                  <a:schemeClr val="bg1"/>
                </a:solidFill>
              </a:rPr>
              <a:t>Via - Láctea </a:t>
            </a:r>
            <a:r>
              <a:rPr lang="pt-BR" sz="2600" dirty="0">
                <a:solidFill>
                  <a:schemeClr val="bg1"/>
                </a:solidFill>
              </a:rPr>
              <a:t>poderia ser um disco massivo de estrelas visto por dentro e que alguns objetos do céu poderiam ser discos de estrelas parecidos com o nosso.</a:t>
            </a:r>
          </a:p>
        </p:txBody>
      </p:sp>
      <p:pic>
        <p:nvPicPr>
          <p:cNvPr id="74760" name="Picture 8" descr="Thomas_Wright_(astronomer)"/>
          <p:cNvPicPr>
            <a:picLocks noGrp="1" noChangeAspect="1" noChangeArrowheads="1"/>
          </p:cNvPicPr>
          <p:nvPr>
            <p:ph sz="half" idx="1"/>
          </p:nvPr>
        </p:nvPicPr>
        <p:blipFill>
          <a:blip r:embed="rId2" cstate="print"/>
          <a:srcRect/>
          <a:stretch>
            <a:fillRect/>
          </a:stretch>
        </p:blipFill>
        <p:spPr>
          <a:xfrm>
            <a:off x="717550" y="1600200"/>
            <a:ext cx="3508375" cy="45132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457200" y="128588"/>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Objetos Nebulosos</a:t>
            </a:r>
          </a:p>
        </p:txBody>
      </p:sp>
      <p:pic>
        <p:nvPicPr>
          <p:cNvPr id="8194" name="Picture 2"/>
          <p:cNvPicPr>
            <a:picLocks noChangeAspect="1" noChangeArrowheads="1"/>
          </p:cNvPicPr>
          <p:nvPr/>
        </p:nvPicPr>
        <p:blipFill>
          <a:blip r:embed="rId3" cstate="print"/>
          <a:srcRect/>
          <a:stretch>
            <a:fillRect/>
          </a:stretch>
        </p:blipFill>
        <p:spPr bwMode="auto">
          <a:xfrm>
            <a:off x="457200" y="1660525"/>
            <a:ext cx="4037013" cy="4403725"/>
          </a:xfrm>
          <a:prstGeom prst="rect">
            <a:avLst/>
          </a:prstGeom>
          <a:noFill/>
          <a:ln w="9525">
            <a:noFill/>
            <a:round/>
            <a:headEnd/>
            <a:tailEnd/>
          </a:ln>
          <a:effectLst/>
        </p:spPr>
      </p:pic>
      <p:pic>
        <p:nvPicPr>
          <p:cNvPr id="8195" name="Picture 3"/>
          <p:cNvPicPr>
            <a:picLocks noChangeAspect="1" noChangeArrowheads="1"/>
          </p:cNvPicPr>
          <p:nvPr/>
        </p:nvPicPr>
        <p:blipFill>
          <a:blip r:embed="rId4" cstate="print"/>
          <a:srcRect/>
          <a:stretch>
            <a:fillRect/>
          </a:stretch>
        </p:blipFill>
        <p:spPr bwMode="auto">
          <a:xfrm>
            <a:off x="4879975" y="1600200"/>
            <a:ext cx="3570288" cy="4524375"/>
          </a:xfrm>
          <a:prstGeom prst="rect">
            <a:avLst/>
          </a:prstGeom>
          <a:noFill/>
          <a:ln w="9525">
            <a:noFill/>
            <a:round/>
            <a:headEnd/>
            <a:tailEnd/>
          </a:ln>
          <a:effectLst/>
        </p:spPr>
      </p:pic>
      <p:sp>
        <p:nvSpPr>
          <p:cNvPr id="8196" name="Text Box 4"/>
          <p:cNvSpPr txBox="1">
            <a:spLocks noChangeArrowheads="1"/>
          </p:cNvSpPr>
          <p:nvPr/>
        </p:nvSpPr>
        <p:spPr bwMode="auto">
          <a:xfrm>
            <a:off x="4679950" y="6165850"/>
            <a:ext cx="4213225" cy="396875"/>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Charles Joseph Messier (1730 - 1817)</a:t>
            </a:r>
            <a:r>
              <a:rPr lang="ar-SA" sz="2000" b="1">
                <a:solidFill>
                  <a:srgbClr val="FFFFFF"/>
                </a:solidFill>
                <a:latin typeface="Times New Roman" pitchFamily="18" charset="0"/>
                <a:cs typeface="Arial" charset="0"/>
              </a:rPr>
              <a:t>‏</a:t>
            </a:r>
            <a:endParaRPr lang="pt-BR" sz="2000" b="1">
              <a:solidFill>
                <a:srgbClr val="FFFFFF"/>
              </a:solidFill>
              <a:latin typeface="Times New Roman" pitchFamily="18" charset="0"/>
            </a:endParaRPr>
          </a:p>
        </p:txBody>
      </p:sp>
      <p:sp>
        <p:nvSpPr>
          <p:cNvPr id="8197" name="Text Box 5"/>
          <p:cNvSpPr txBox="1">
            <a:spLocks noChangeArrowheads="1"/>
          </p:cNvSpPr>
          <p:nvPr/>
        </p:nvSpPr>
        <p:spPr bwMode="auto">
          <a:xfrm>
            <a:off x="1258888" y="6092825"/>
            <a:ext cx="2449512" cy="4572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b="1">
                <a:solidFill>
                  <a:srgbClr val="FFFFFF"/>
                </a:solidFill>
                <a:latin typeface="Times New Roman" pitchFamily="18" charset="0"/>
              </a:rPr>
              <a:t>Catálogo Messier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7200" y="128588"/>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Universos-Ilha</a:t>
            </a:r>
          </a:p>
        </p:txBody>
      </p:sp>
      <p:sp>
        <p:nvSpPr>
          <p:cNvPr id="9218" name="Rectangle 2"/>
          <p:cNvSpPr>
            <a:spLocks noGrp="1" noChangeArrowheads="1"/>
          </p:cNvSpPr>
          <p:nvPr>
            <p:ph type="body" idx="1"/>
          </p:nvPr>
        </p:nvSpPr>
        <p:spPr>
          <a:xfrm>
            <a:off x="3563938" y="1600200"/>
            <a:ext cx="5121275" cy="4524375"/>
          </a:xfrm>
          <a:ln/>
        </p:spPr>
        <p:txBody>
          <a:bodyPr/>
          <a:lstStyle/>
          <a:p>
            <a:pPr marL="327025" indent="-327025">
              <a:spcBef>
                <a:spcPts val="7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800" dirty="0">
                <a:solidFill>
                  <a:srgbClr val="FFFFFF"/>
                </a:solidFill>
                <a:latin typeface="Times New Roman" pitchFamily="18" charset="0"/>
              </a:rPr>
              <a:t>Hipótese dos </a:t>
            </a:r>
            <a:r>
              <a:rPr lang="pt-BR" sz="2800" dirty="0" err="1" smtClean="0">
                <a:solidFill>
                  <a:srgbClr val="FFFFFF"/>
                </a:solidFill>
                <a:latin typeface="Times New Roman" pitchFamily="18" charset="0"/>
              </a:rPr>
              <a:t>Universos-Ilha</a:t>
            </a:r>
            <a:endParaRPr lang="pt-BR" sz="2800" dirty="0">
              <a:solidFill>
                <a:srgbClr val="FFFFFF"/>
              </a:solidFill>
              <a:latin typeface="Times New Roman" pitchFamily="18" charset="0"/>
            </a:endParaRPr>
          </a:p>
          <a:p>
            <a:pPr marL="327025" indent="-327025">
              <a:spcBef>
                <a:spcPts val="7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800" dirty="0">
                <a:solidFill>
                  <a:srgbClr val="FFFFFF"/>
                </a:solidFill>
                <a:latin typeface="Times New Roman" pitchFamily="18" charset="0"/>
              </a:rPr>
              <a:t>"[A] analogia [das nebulosas] com o sistema estelar em que vivemos... está em perfeita concordância com o conceito de que esses objetos elípticos são simplesmente universos [ilha], em outras palavras, Vias Lácteas ..." </a:t>
            </a:r>
          </a:p>
          <a:p>
            <a:pPr marL="727075" lvl="1" indent="-269875" algn="r">
              <a:spcBef>
                <a:spcPts val="5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000" dirty="0">
                <a:solidFill>
                  <a:srgbClr val="FFFFFF"/>
                </a:solidFill>
                <a:latin typeface="Times New Roman" pitchFamily="18" charset="0"/>
              </a:rPr>
              <a:t> 	Kant (1755)</a:t>
            </a:r>
            <a:r>
              <a:rPr lang="pt-BR" sz="2000" dirty="0">
                <a:latin typeface="Times New Roman" pitchFamily="18" charset="0"/>
              </a:rPr>
              <a:t> -</a:t>
            </a:r>
          </a:p>
        </p:txBody>
      </p:sp>
      <p:grpSp>
        <p:nvGrpSpPr>
          <p:cNvPr id="9222" name="Group 6"/>
          <p:cNvGrpSpPr>
            <a:grpSpLocks/>
          </p:cNvGrpSpPr>
          <p:nvPr/>
        </p:nvGrpSpPr>
        <p:grpSpPr bwMode="auto">
          <a:xfrm>
            <a:off x="179388" y="1557338"/>
            <a:ext cx="3492500" cy="3563937"/>
            <a:chOff x="113" y="981"/>
            <a:chExt cx="2200" cy="2245"/>
          </a:xfrm>
        </p:grpSpPr>
        <p:pic>
          <p:nvPicPr>
            <p:cNvPr id="9219" name="Picture 3"/>
            <p:cNvPicPr>
              <a:picLocks noChangeAspect="1" noChangeArrowheads="1"/>
            </p:cNvPicPr>
            <p:nvPr/>
          </p:nvPicPr>
          <p:blipFill>
            <a:blip r:embed="rId3" cstate="print"/>
            <a:srcRect/>
            <a:stretch>
              <a:fillRect/>
            </a:stretch>
          </p:blipFill>
          <p:spPr bwMode="auto">
            <a:xfrm>
              <a:off x="476" y="981"/>
              <a:ext cx="1510" cy="1905"/>
            </a:xfrm>
            <a:prstGeom prst="rect">
              <a:avLst/>
            </a:prstGeom>
            <a:noFill/>
            <a:ln w="9525">
              <a:noFill/>
              <a:round/>
              <a:headEnd/>
              <a:tailEnd/>
            </a:ln>
            <a:effectLst/>
          </p:spPr>
        </p:pic>
        <p:sp>
          <p:nvSpPr>
            <p:cNvPr id="9220" name="Text Box 4"/>
            <p:cNvSpPr txBox="1">
              <a:spLocks noChangeArrowheads="1"/>
            </p:cNvSpPr>
            <p:nvPr/>
          </p:nvSpPr>
          <p:spPr bwMode="auto">
            <a:xfrm>
              <a:off x="113" y="2976"/>
              <a:ext cx="2200" cy="25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Immanuel Kant (1724 - 1804)</a:t>
              </a:r>
              <a:r>
                <a:rPr lang="ar-SA" sz="2000" b="1">
                  <a:solidFill>
                    <a:srgbClr val="FFFFFF"/>
                  </a:solidFill>
                  <a:latin typeface="Times New Roman" pitchFamily="18" charset="0"/>
                  <a:cs typeface="Arial" charset="0"/>
                </a:rPr>
                <a:t>‏</a:t>
              </a:r>
              <a:endParaRPr lang="pt-BR" sz="2000" b="1">
                <a:solidFill>
                  <a:srgbClr val="FFFFFF"/>
                </a:solidFill>
                <a:latin typeface="Times New Roman" pitchFamily="18" charset="0"/>
              </a:endParaRPr>
            </a:p>
          </p:txBody>
        </p:sp>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457200" y="0"/>
            <a:ext cx="8228013" cy="112553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Distâncias</a:t>
            </a:r>
          </a:p>
        </p:txBody>
      </p:sp>
      <p:sp>
        <p:nvSpPr>
          <p:cNvPr id="10242" name="Rectangle 2"/>
          <p:cNvSpPr>
            <a:spLocks noGrp="1" noChangeArrowheads="1"/>
          </p:cNvSpPr>
          <p:nvPr>
            <p:ph type="body" idx="1"/>
          </p:nvPr>
        </p:nvSpPr>
        <p:spPr>
          <a:xfrm>
            <a:off x="-180528" y="1628800"/>
            <a:ext cx="5760640" cy="4752528"/>
          </a:xfrm>
          <a:ln/>
        </p:spPr>
        <p:txBody>
          <a:bodyPr/>
          <a:lstStyle/>
          <a:p>
            <a:pPr marL="327025" indent="-327025">
              <a:lnSpc>
                <a:spcPct val="80000"/>
              </a:lnSpc>
              <a:spcBef>
                <a:spcPts val="6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000" dirty="0">
                <a:solidFill>
                  <a:srgbClr val="FFFFFF"/>
                </a:solidFill>
                <a:latin typeface="Times New Roman" pitchFamily="18" charset="0"/>
              </a:rPr>
              <a:t>   </a:t>
            </a:r>
            <a:r>
              <a:rPr lang="pt-BR" sz="2400" dirty="0">
                <a:solidFill>
                  <a:srgbClr val="FFFFFF"/>
                </a:solidFill>
                <a:latin typeface="Times New Roman" pitchFamily="18" charset="0"/>
              </a:rPr>
              <a:t>Hubble conseguiu em 1923 identificar na então Nebulosa de Andrômeda uma estrela </a:t>
            </a:r>
            <a:r>
              <a:rPr lang="pt-BR" sz="2400" dirty="0" err="1">
                <a:solidFill>
                  <a:srgbClr val="FFFFFF"/>
                </a:solidFill>
                <a:latin typeface="Times New Roman" pitchFamily="18" charset="0"/>
              </a:rPr>
              <a:t>Cefeida</a:t>
            </a:r>
            <a:r>
              <a:rPr lang="pt-BR" sz="2400" dirty="0">
                <a:solidFill>
                  <a:srgbClr val="FFFFFF"/>
                </a:solidFill>
                <a:latin typeface="Times New Roman" pitchFamily="18" charset="0"/>
              </a:rPr>
              <a:t> e conhecendo as relações entre período e luminosidade dessas estrelas pertencentes a nossa Galáxia, e do brilho aparente das </a:t>
            </a:r>
            <a:r>
              <a:rPr lang="pt-BR" sz="2400" dirty="0" err="1">
                <a:solidFill>
                  <a:srgbClr val="FFFFFF"/>
                </a:solidFill>
                <a:latin typeface="Times New Roman" pitchFamily="18" charset="0"/>
              </a:rPr>
              <a:t>Cefeidas</a:t>
            </a:r>
            <a:r>
              <a:rPr lang="pt-BR" sz="2400" dirty="0">
                <a:solidFill>
                  <a:srgbClr val="FFFFFF"/>
                </a:solidFill>
                <a:latin typeface="Times New Roman" pitchFamily="18" charset="0"/>
              </a:rPr>
              <a:t> de Andrômeda, pôde calcular a distância entre esta e a Via Láctea, obtendo um valor de </a:t>
            </a:r>
            <a:r>
              <a:rPr lang="pt-BR" sz="2400" b="1" i="1" u="sng" dirty="0">
                <a:solidFill>
                  <a:srgbClr val="FFFFFF"/>
                </a:solidFill>
                <a:latin typeface="Times New Roman" pitchFamily="18" charset="0"/>
              </a:rPr>
              <a:t>2,2 milhões de anos-luz</a:t>
            </a:r>
            <a:r>
              <a:rPr lang="pt-BR" sz="2400" dirty="0">
                <a:solidFill>
                  <a:srgbClr val="FFFFFF"/>
                </a:solidFill>
                <a:latin typeface="Times New Roman" pitchFamily="18" charset="0"/>
              </a:rPr>
              <a:t>. Isso situava Andrômeda bem além dos limites da nossa Galáxia, que tem </a:t>
            </a:r>
            <a:r>
              <a:rPr lang="pt-BR" sz="2400" i="1" u="sng" dirty="0">
                <a:solidFill>
                  <a:srgbClr val="FFFFFF"/>
                </a:solidFill>
                <a:latin typeface="Times New Roman" pitchFamily="18" charset="0"/>
              </a:rPr>
              <a:t>100 mil anos-luz</a:t>
            </a:r>
            <a:r>
              <a:rPr lang="pt-BR" sz="2400" dirty="0">
                <a:solidFill>
                  <a:srgbClr val="FFFFFF"/>
                </a:solidFill>
                <a:latin typeface="Times New Roman" pitchFamily="18" charset="0"/>
              </a:rPr>
              <a:t> de diâmetro. Ficou assim provado que Andrômeda era um sistema estelar independente. </a:t>
            </a:r>
          </a:p>
        </p:txBody>
      </p:sp>
      <p:grpSp>
        <p:nvGrpSpPr>
          <p:cNvPr id="10247" name="Group 7"/>
          <p:cNvGrpSpPr>
            <a:grpSpLocks/>
          </p:cNvGrpSpPr>
          <p:nvPr/>
        </p:nvGrpSpPr>
        <p:grpSpPr bwMode="auto">
          <a:xfrm>
            <a:off x="5400228" y="1524000"/>
            <a:ext cx="3924300" cy="3840163"/>
            <a:chOff x="3288" y="960"/>
            <a:chExt cx="2472" cy="2419"/>
          </a:xfrm>
        </p:grpSpPr>
        <p:pic>
          <p:nvPicPr>
            <p:cNvPr id="10244" name="Picture 4"/>
            <p:cNvPicPr>
              <a:picLocks noChangeAspect="1" noChangeArrowheads="1"/>
            </p:cNvPicPr>
            <p:nvPr/>
          </p:nvPicPr>
          <p:blipFill>
            <a:blip r:embed="rId3" cstate="print"/>
            <a:srcRect/>
            <a:stretch>
              <a:fillRect/>
            </a:stretch>
          </p:blipFill>
          <p:spPr bwMode="auto">
            <a:xfrm>
              <a:off x="3515" y="960"/>
              <a:ext cx="1851" cy="2033"/>
            </a:xfrm>
            <a:prstGeom prst="rect">
              <a:avLst/>
            </a:prstGeom>
            <a:noFill/>
            <a:ln w="9525">
              <a:noFill/>
              <a:round/>
              <a:headEnd/>
              <a:tailEnd/>
            </a:ln>
            <a:effectLst/>
          </p:spPr>
        </p:pic>
        <p:sp>
          <p:nvSpPr>
            <p:cNvPr id="10245" name="Text Box 5"/>
            <p:cNvSpPr txBox="1">
              <a:spLocks noChangeArrowheads="1"/>
            </p:cNvSpPr>
            <p:nvPr/>
          </p:nvSpPr>
          <p:spPr bwMode="auto">
            <a:xfrm>
              <a:off x="3288" y="3129"/>
              <a:ext cx="2472" cy="25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Edwin Powell Hubble (1889-1953) </a:t>
              </a:r>
            </a:p>
          </p:txBody>
        </p:sp>
      </p:grpSp>
      <p:pic>
        <p:nvPicPr>
          <p:cNvPr id="7" name="Imagem 6" descr="g-48-photoneg.jpg"/>
          <p:cNvPicPr>
            <a:picLocks noChangeAspect="1"/>
          </p:cNvPicPr>
          <p:nvPr/>
        </p:nvPicPr>
        <p:blipFill>
          <a:blip r:embed="rId4" cstate="print"/>
          <a:stretch>
            <a:fillRect/>
          </a:stretch>
        </p:blipFill>
        <p:spPr>
          <a:xfrm>
            <a:off x="179512" y="980728"/>
            <a:ext cx="5328592" cy="5629492"/>
          </a:xfrm>
          <a:prstGeom prst="rect">
            <a:avLst/>
          </a:prstGeom>
        </p:spPr>
      </p:pic>
      <p:pic>
        <p:nvPicPr>
          <p:cNvPr id="8" name="Imagem 7" descr="Edwin_Hubble.jpg"/>
          <p:cNvPicPr>
            <a:picLocks noChangeAspect="1"/>
          </p:cNvPicPr>
          <p:nvPr/>
        </p:nvPicPr>
        <p:blipFill>
          <a:blip r:embed="rId5" cstate="print"/>
          <a:stretch>
            <a:fillRect/>
          </a:stretch>
        </p:blipFill>
        <p:spPr>
          <a:xfrm>
            <a:off x="5562600" y="1988840"/>
            <a:ext cx="3581400" cy="238125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xit" presetSubtype="4" fill="hold" nodeType="withEffect">
                                  <p:stCondLst>
                                    <p:cond delay="0"/>
                                  </p:stCondLst>
                                  <p:childTnLst>
                                    <p:anim calcmode="lin" valueType="num">
                                      <p:cBhvr additive="base">
                                        <p:cTn id="14" dur="500"/>
                                        <p:tgtEl>
                                          <p:spTgt spid="10247"/>
                                        </p:tgtEl>
                                        <p:attrNameLst>
                                          <p:attrName>ppt_x</p:attrName>
                                        </p:attrNameLst>
                                      </p:cBhvr>
                                      <p:tavLst>
                                        <p:tav tm="0">
                                          <p:val>
                                            <p:strVal val="ppt_x"/>
                                          </p:val>
                                        </p:tav>
                                        <p:tav tm="100000">
                                          <p:val>
                                            <p:strVal val="ppt_x"/>
                                          </p:val>
                                        </p:tav>
                                      </p:tavLst>
                                    </p:anim>
                                    <p:anim calcmode="lin" valueType="num">
                                      <p:cBhvr additive="base">
                                        <p:cTn id="15" dur="500"/>
                                        <p:tgtEl>
                                          <p:spTgt spid="10247"/>
                                        </p:tgtEl>
                                        <p:attrNameLst>
                                          <p:attrName>ppt_y</p:attrName>
                                        </p:attrNameLst>
                                      </p:cBhvr>
                                      <p:tavLst>
                                        <p:tav tm="0">
                                          <p:val>
                                            <p:strVal val="ppt_y"/>
                                          </p:val>
                                        </p:tav>
                                        <p:tav tm="100000">
                                          <p:val>
                                            <p:strVal val="1+ppt_h/2"/>
                                          </p:val>
                                        </p:tav>
                                      </p:tavLst>
                                    </p:anim>
                                    <p:set>
                                      <p:cBhvr>
                                        <p:cTn id="16" dur="1" fill="hold">
                                          <p:stCondLst>
                                            <p:cond delay="499"/>
                                          </p:stCondLst>
                                        </p:cTn>
                                        <p:tgtEl>
                                          <p:spTgt spid="102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7200" y="128588"/>
            <a:ext cx="8228013" cy="9239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Classificação de Galáxias</a:t>
            </a:r>
          </a:p>
        </p:txBody>
      </p:sp>
      <p:pic>
        <p:nvPicPr>
          <p:cNvPr id="11266" name="Picture 2"/>
          <p:cNvPicPr>
            <a:picLocks noChangeAspect="1" noChangeArrowheads="1"/>
          </p:cNvPicPr>
          <p:nvPr/>
        </p:nvPicPr>
        <p:blipFill>
          <a:blip r:embed="rId3" cstate="print"/>
          <a:srcRect/>
          <a:stretch>
            <a:fillRect/>
          </a:stretch>
        </p:blipFill>
        <p:spPr bwMode="auto">
          <a:xfrm>
            <a:off x="954088" y="1022350"/>
            <a:ext cx="7235825" cy="58356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447675" y="128588"/>
            <a:ext cx="8228013" cy="1068387"/>
          </a:xfrm>
          <a:prstGeom prst="rect">
            <a:avLst/>
          </a:prstGeom>
          <a:noFill/>
          <a:ln w="9525">
            <a:noFill/>
            <a:round/>
            <a:headEnd/>
            <a:tailEnd/>
          </a:ln>
          <a:effectLst/>
        </p:spPr>
        <p:txBody>
          <a:bodyPr lIns="90000" tIns="46800" rIns="90000" bIns="468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4400">
                <a:solidFill>
                  <a:srgbClr val="FFFFFF"/>
                </a:solidFill>
                <a:latin typeface="Times New Roman" pitchFamily="18" charset="0"/>
              </a:rPr>
              <a:t>Espirais (S)</a:t>
            </a:r>
            <a:r>
              <a:rPr lang="ar-SA" sz="4400">
                <a:solidFill>
                  <a:srgbClr val="FFFFFF"/>
                </a:solidFill>
                <a:latin typeface="Times New Roman" pitchFamily="18" charset="0"/>
                <a:cs typeface="Arial" charset="0"/>
              </a:rPr>
              <a:t>‏</a:t>
            </a:r>
            <a:endParaRPr lang="pt-BR" sz="4400">
              <a:solidFill>
                <a:srgbClr val="FFFFFF"/>
              </a:solidFill>
              <a:latin typeface="Times New Roman" pitchFamily="18" charset="0"/>
            </a:endParaRPr>
          </a:p>
        </p:txBody>
      </p:sp>
      <p:sp>
        <p:nvSpPr>
          <p:cNvPr id="12290" name="Text Box 2"/>
          <p:cNvSpPr txBox="1">
            <a:spLocks noChangeArrowheads="1"/>
          </p:cNvSpPr>
          <p:nvPr/>
        </p:nvSpPr>
        <p:spPr bwMode="auto">
          <a:xfrm>
            <a:off x="34925" y="1412875"/>
            <a:ext cx="9144000" cy="1036638"/>
          </a:xfrm>
          <a:prstGeom prst="rect">
            <a:avLst/>
          </a:prstGeom>
          <a:noFill/>
          <a:ln w="9525">
            <a:noFill/>
            <a:round/>
            <a:headEnd/>
            <a:tailEnd/>
          </a:ln>
          <a:effectLst/>
        </p:spPr>
        <p:txBody>
          <a:bodyPr lIns="90000" tIns="46800" rIns="90000" bIns="46800"/>
          <a:lstStyle/>
          <a:p>
            <a:pPr marL="327025" indent="-327025">
              <a:lnSpc>
                <a:spcPct val="80000"/>
              </a:lnSpc>
              <a:spcBef>
                <a:spcPts val="600"/>
              </a:spcBef>
              <a:buFont typeface="Times New Roman" pitchFamily="18" charset="0"/>
              <a:buChar char="•"/>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pt-BR" sz="2400">
                <a:solidFill>
                  <a:srgbClr val="FFFFFF"/>
                </a:solidFill>
                <a:latin typeface="Times New Roman" pitchFamily="18" charset="0"/>
              </a:rPr>
              <a:t>Possuem uma clara estrutura espiral quando vista de frente, são divididas de acordo com o tamanho do núcleo e desenvolvimento dos braços.</a:t>
            </a:r>
          </a:p>
        </p:txBody>
      </p:sp>
      <p:grpSp>
        <p:nvGrpSpPr>
          <p:cNvPr id="12291" name="Group 3"/>
          <p:cNvGrpSpPr>
            <a:grpSpLocks/>
          </p:cNvGrpSpPr>
          <p:nvPr/>
        </p:nvGrpSpPr>
        <p:grpSpPr bwMode="auto">
          <a:xfrm>
            <a:off x="179512" y="2492375"/>
            <a:ext cx="8893175" cy="1552575"/>
            <a:chOff x="158" y="1671"/>
            <a:chExt cx="5602" cy="978"/>
          </a:xfrm>
        </p:grpSpPr>
        <p:sp>
          <p:nvSpPr>
            <p:cNvPr id="12292" name="Rectangle 4"/>
            <p:cNvSpPr>
              <a:spLocks noChangeArrowheads="1"/>
            </p:cNvSpPr>
            <p:nvPr/>
          </p:nvSpPr>
          <p:spPr bwMode="auto">
            <a:xfrm>
              <a:off x="649" y="2323"/>
              <a:ext cx="511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núcleo menor, braços grandes e mais abertos </a:t>
              </a:r>
            </a:p>
          </p:txBody>
        </p:sp>
        <p:sp>
          <p:nvSpPr>
            <p:cNvPr id="12293" name="Rectangle 5"/>
            <p:cNvSpPr>
              <a:spLocks noChangeArrowheads="1"/>
            </p:cNvSpPr>
            <p:nvPr/>
          </p:nvSpPr>
          <p:spPr bwMode="auto">
            <a:xfrm>
              <a:off x="158" y="2323"/>
              <a:ext cx="49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Sc</a:t>
              </a:r>
            </a:p>
          </p:txBody>
        </p:sp>
        <p:sp>
          <p:nvSpPr>
            <p:cNvPr id="12294" name="Rectangle 6"/>
            <p:cNvSpPr>
              <a:spLocks noChangeArrowheads="1"/>
            </p:cNvSpPr>
            <p:nvPr/>
          </p:nvSpPr>
          <p:spPr bwMode="auto">
            <a:xfrm>
              <a:off x="649" y="1997"/>
              <a:ext cx="511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núcleo e braços intermediários</a:t>
              </a:r>
            </a:p>
          </p:txBody>
        </p:sp>
        <p:sp>
          <p:nvSpPr>
            <p:cNvPr id="12295" name="Rectangle 7"/>
            <p:cNvSpPr>
              <a:spLocks noChangeArrowheads="1"/>
            </p:cNvSpPr>
            <p:nvPr/>
          </p:nvSpPr>
          <p:spPr bwMode="auto">
            <a:xfrm>
              <a:off x="158" y="1997"/>
              <a:ext cx="49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Sb</a:t>
              </a:r>
            </a:p>
          </p:txBody>
        </p:sp>
        <p:sp>
          <p:nvSpPr>
            <p:cNvPr id="12296" name="Rectangle 8"/>
            <p:cNvSpPr>
              <a:spLocks noChangeArrowheads="1"/>
            </p:cNvSpPr>
            <p:nvPr/>
          </p:nvSpPr>
          <p:spPr bwMode="auto">
            <a:xfrm>
              <a:off x="649" y="1671"/>
              <a:ext cx="511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núcleo maior, braços pequenos e bem enrolados </a:t>
              </a:r>
            </a:p>
          </p:txBody>
        </p:sp>
        <p:sp>
          <p:nvSpPr>
            <p:cNvPr id="12297" name="Rectangle 9"/>
            <p:cNvSpPr>
              <a:spLocks noChangeArrowheads="1"/>
            </p:cNvSpPr>
            <p:nvPr/>
          </p:nvSpPr>
          <p:spPr bwMode="auto">
            <a:xfrm>
              <a:off x="158" y="1671"/>
              <a:ext cx="491" cy="326"/>
            </a:xfrm>
            <a:prstGeom prst="rect">
              <a:avLst/>
            </a:prstGeom>
            <a:noFill/>
            <a:ln w="9525">
              <a:noFill/>
              <a:round/>
              <a:headEnd/>
              <a:tailEnd/>
            </a:ln>
            <a:effectLst/>
          </p:spPr>
          <p:txBody>
            <a:bodyPr lIns="90000" tIns="46800" rIns="90000" bIns="4680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a:solidFill>
                    <a:srgbClr val="FFFFFF"/>
                  </a:solidFill>
                  <a:latin typeface="Times New Roman" pitchFamily="18" charset="0"/>
                </a:rPr>
                <a:t>Sa</a:t>
              </a:r>
            </a:p>
          </p:txBody>
        </p:sp>
        <p:sp>
          <p:nvSpPr>
            <p:cNvPr id="12298" name="Line 10"/>
            <p:cNvSpPr>
              <a:spLocks noChangeShapeType="1"/>
            </p:cNvSpPr>
            <p:nvPr/>
          </p:nvSpPr>
          <p:spPr bwMode="auto">
            <a:xfrm>
              <a:off x="158" y="1997"/>
              <a:ext cx="5602" cy="1"/>
            </a:xfrm>
            <a:prstGeom prst="line">
              <a:avLst/>
            </a:prstGeom>
            <a:noFill/>
            <a:ln w="12600">
              <a:solidFill>
                <a:srgbClr val="FFFFFF"/>
              </a:solidFill>
              <a:miter lim="800000"/>
              <a:headEnd/>
              <a:tailEnd/>
            </a:ln>
            <a:effectLst/>
          </p:spPr>
          <p:txBody>
            <a:bodyPr/>
            <a:lstStyle/>
            <a:p>
              <a:endParaRPr lang="pt-BR"/>
            </a:p>
          </p:txBody>
        </p:sp>
        <p:sp>
          <p:nvSpPr>
            <p:cNvPr id="12299" name="Line 11"/>
            <p:cNvSpPr>
              <a:spLocks noChangeShapeType="1"/>
            </p:cNvSpPr>
            <p:nvPr/>
          </p:nvSpPr>
          <p:spPr bwMode="auto">
            <a:xfrm>
              <a:off x="158" y="2323"/>
              <a:ext cx="5602" cy="1"/>
            </a:xfrm>
            <a:prstGeom prst="line">
              <a:avLst/>
            </a:prstGeom>
            <a:noFill/>
            <a:ln w="12600">
              <a:solidFill>
                <a:srgbClr val="FFFFFF"/>
              </a:solidFill>
              <a:miter lim="800000"/>
              <a:headEnd/>
              <a:tailEnd/>
            </a:ln>
            <a:effectLst/>
          </p:spPr>
          <p:txBody>
            <a:bodyPr/>
            <a:lstStyle/>
            <a:p>
              <a:endParaRPr lang="pt-BR"/>
            </a:p>
          </p:txBody>
        </p:sp>
        <p:sp>
          <p:nvSpPr>
            <p:cNvPr id="12300" name="Line 12"/>
            <p:cNvSpPr>
              <a:spLocks noChangeShapeType="1"/>
            </p:cNvSpPr>
            <p:nvPr/>
          </p:nvSpPr>
          <p:spPr bwMode="auto">
            <a:xfrm>
              <a:off x="158" y="1671"/>
              <a:ext cx="1" cy="978"/>
            </a:xfrm>
            <a:prstGeom prst="line">
              <a:avLst/>
            </a:prstGeom>
            <a:noFill/>
            <a:ln w="12600">
              <a:solidFill>
                <a:srgbClr val="FFFFFF"/>
              </a:solidFill>
              <a:miter lim="800000"/>
              <a:headEnd/>
              <a:tailEnd/>
            </a:ln>
            <a:effectLst/>
          </p:spPr>
          <p:txBody>
            <a:bodyPr/>
            <a:lstStyle/>
            <a:p>
              <a:endParaRPr lang="pt-BR"/>
            </a:p>
          </p:txBody>
        </p:sp>
        <p:sp>
          <p:nvSpPr>
            <p:cNvPr id="12301" name="Line 13"/>
            <p:cNvSpPr>
              <a:spLocks noChangeShapeType="1"/>
            </p:cNvSpPr>
            <p:nvPr/>
          </p:nvSpPr>
          <p:spPr bwMode="auto">
            <a:xfrm>
              <a:off x="649" y="1671"/>
              <a:ext cx="1" cy="978"/>
            </a:xfrm>
            <a:prstGeom prst="line">
              <a:avLst/>
            </a:prstGeom>
            <a:noFill/>
            <a:ln w="12600">
              <a:solidFill>
                <a:srgbClr val="FFFFFF"/>
              </a:solidFill>
              <a:miter lim="800000"/>
              <a:headEnd/>
              <a:tailEnd/>
            </a:ln>
            <a:effectLst/>
          </p:spPr>
          <p:txBody>
            <a:bodyPr/>
            <a:lstStyle/>
            <a:p>
              <a:endParaRPr lang="pt-BR"/>
            </a:p>
          </p:txBody>
        </p:sp>
        <p:sp>
          <p:nvSpPr>
            <p:cNvPr id="12302" name="Line 14"/>
            <p:cNvSpPr>
              <a:spLocks noChangeShapeType="1"/>
            </p:cNvSpPr>
            <p:nvPr/>
          </p:nvSpPr>
          <p:spPr bwMode="auto">
            <a:xfrm>
              <a:off x="158" y="1671"/>
              <a:ext cx="5602" cy="1"/>
            </a:xfrm>
            <a:prstGeom prst="line">
              <a:avLst/>
            </a:prstGeom>
            <a:noFill/>
            <a:ln w="12600">
              <a:solidFill>
                <a:srgbClr val="FFFFFF"/>
              </a:solidFill>
              <a:miter lim="800000"/>
              <a:headEnd/>
              <a:tailEnd/>
            </a:ln>
            <a:effectLst/>
          </p:spPr>
          <p:txBody>
            <a:bodyPr/>
            <a:lstStyle/>
            <a:p>
              <a:endParaRPr lang="pt-BR"/>
            </a:p>
          </p:txBody>
        </p:sp>
        <p:sp>
          <p:nvSpPr>
            <p:cNvPr id="12303" name="Line 15"/>
            <p:cNvSpPr>
              <a:spLocks noChangeShapeType="1"/>
            </p:cNvSpPr>
            <p:nvPr/>
          </p:nvSpPr>
          <p:spPr bwMode="auto">
            <a:xfrm>
              <a:off x="5760" y="1671"/>
              <a:ext cx="1" cy="978"/>
            </a:xfrm>
            <a:prstGeom prst="line">
              <a:avLst/>
            </a:prstGeom>
            <a:noFill/>
            <a:ln w="12600">
              <a:solidFill>
                <a:srgbClr val="FFFFFF"/>
              </a:solidFill>
              <a:miter lim="800000"/>
              <a:headEnd/>
              <a:tailEnd/>
            </a:ln>
            <a:effectLst/>
          </p:spPr>
          <p:txBody>
            <a:bodyPr/>
            <a:lstStyle/>
            <a:p>
              <a:endParaRPr lang="pt-BR"/>
            </a:p>
          </p:txBody>
        </p:sp>
        <p:sp>
          <p:nvSpPr>
            <p:cNvPr id="12304" name="Line 16"/>
            <p:cNvSpPr>
              <a:spLocks noChangeShapeType="1"/>
            </p:cNvSpPr>
            <p:nvPr/>
          </p:nvSpPr>
          <p:spPr bwMode="auto">
            <a:xfrm>
              <a:off x="158" y="2649"/>
              <a:ext cx="5602" cy="1"/>
            </a:xfrm>
            <a:prstGeom prst="line">
              <a:avLst/>
            </a:prstGeom>
            <a:noFill/>
            <a:ln w="12600">
              <a:solidFill>
                <a:srgbClr val="FFFFFF"/>
              </a:solidFill>
              <a:miter lim="800000"/>
              <a:headEnd/>
              <a:tailEnd/>
            </a:ln>
            <a:effectLst/>
          </p:spPr>
          <p:txBody>
            <a:bodyPr/>
            <a:lstStyle/>
            <a:p>
              <a:endParaRPr lang="pt-BR"/>
            </a:p>
          </p:txBody>
        </p:sp>
      </p:grpSp>
      <p:grpSp>
        <p:nvGrpSpPr>
          <p:cNvPr id="12305" name="Group 17"/>
          <p:cNvGrpSpPr>
            <a:grpSpLocks/>
          </p:cNvGrpSpPr>
          <p:nvPr/>
        </p:nvGrpSpPr>
        <p:grpSpPr bwMode="auto">
          <a:xfrm>
            <a:off x="611188" y="4221163"/>
            <a:ext cx="7921625" cy="2376487"/>
            <a:chOff x="385" y="2704"/>
            <a:chExt cx="4990" cy="1497"/>
          </a:xfrm>
        </p:grpSpPr>
        <p:sp>
          <p:nvSpPr>
            <p:cNvPr id="12306" name="Rectangle 18"/>
            <p:cNvSpPr>
              <a:spLocks noChangeArrowheads="1"/>
            </p:cNvSpPr>
            <p:nvPr/>
          </p:nvSpPr>
          <p:spPr bwMode="auto">
            <a:xfrm>
              <a:off x="3712" y="3938"/>
              <a:ext cx="1663" cy="263"/>
            </a:xfrm>
            <a:prstGeom prst="rect">
              <a:avLst/>
            </a:prstGeom>
            <a:noFill/>
            <a:ln w="9525">
              <a:noFill/>
              <a:round/>
              <a:headEnd/>
              <a:tailEnd/>
            </a:ln>
            <a:effectLst/>
          </p:spPr>
          <p:txBody>
            <a:bodyPr lIns="90000" tIns="46800" rIns="90000" bIns="46800"/>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Sc</a:t>
              </a:r>
            </a:p>
          </p:txBody>
        </p:sp>
        <p:sp>
          <p:nvSpPr>
            <p:cNvPr id="12307" name="Rectangle 19"/>
            <p:cNvSpPr>
              <a:spLocks noChangeArrowheads="1"/>
            </p:cNvSpPr>
            <p:nvPr/>
          </p:nvSpPr>
          <p:spPr bwMode="auto">
            <a:xfrm>
              <a:off x="2048" y="3938"/>
              <a:ext cx="1664" cy="263"/>
            </a:xfrm>
            <a:prstGeom prst="rect">
              <a:avLst/>
            </a:prstGeom>
            <a:noFill/>
            <a:ln w="9525">
              <a:noFill/>
              <a:round/>
              <a:headEnd/>
              <a:tailEnd/>
            </a:ln>
            <a:effectLst/>
          </p:spPr>
          <p:txBody>
            <a:bodyPr lIns="90000" tIns="46800" rIns="90000" bIns="46800"/>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Sb</a:t>
              </a:r>
            </a:p>
          </p:txBody>
        </p:sp>
        <p:sp>
          <p:nvSpPr>
            <p:cNvPr id="12308" name="Rectangle 20"/>
            <p:cNvSpPr>
              <a:spLocks noChangeArrowheads="1"/>
            </p:cNvSpPr>
            <p:nvPr/>
          </p:nvSpPr>
          <p:spPr bwMode="auto">
            <a:xfrm>
              <a:off x="385" y="3938"/>
              <a:ext cx="1663" cy="263"/>
            </a:xfrm>
            <a:prstGeom prst="rect">
              <a:avLst/>
            </a:prstGeom>
            <a:noFill/>
            <a:ln w="9525">
              <a:noFill/>
              <a:round/>
              <a:headEnd/>
              <a:tailEnd/>
            </a:ln>
            <a:effectLst/>
          </p:spPr>
          <p:txBody>
            <a:bodyPr lIns="90000" tIns="46800" rIns="90000" bIns="46800"/>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Sa</a:t>
              </a:r>
            </a:p>
          </p:txBody>
        </p:sp>
        <p:sp>
          <p:nvSpPr>
            <p:cNvPr id="12309" name="Rectangle 21"/>
            <p:cNvSpPr>
              <a:spLocks noChangeArrowheads="1"/>
            </p:cNvSpPr>
            <p:nvPr/>
          </p:nvSpPr>
          <p:spPr bwMode="auto">
            <a:xfrm>
              <a:off x="3712" y="2704"/>
              <a:ext cx="1663" cy="1234"/>
            </a:xfrm>
            <a:prstGeom prst="rect">
              <a:avLst/>
            </a:prstGeom>
            <a:noFill/>
            <a:ln w="9525">
              <a:noFill/>
              <a:round/>
              <a:headEnd/>
              <a:tailEnd/>
            </a:ln>
            <a:effectLst/>
          </p:spPr>
          <p:txBody>
            <a:bodyPr wrap="none" anchor="ctr"/>
            <a:lstStyle/>
            <a:p>
              <a:endParaRPr lang="pt-BR"/>
            </a:p>
          </p:txBody>
        </p:sp>
        <p:sp>
          <p:nvSpPr>
            <p:cNvPr id="12310" name="Rectangle 22"/>
            <p:cNvSpPr>
              <a:spLocks noChangeArrowheads="1"/>
            </p:cNvSpPr>
            <p:nvPr/>
          </p:nvSpPr>
          <p:spPr bwMode="auto">
            <a:xfrm>
              <a:off x="2048" y="2704"/>
              <a:ext cx="1664" cy="1234"/>
            </a:xfrm>
            <a:prstGeom prst="rect">
              <a:avLst/>
            </a:prstGeom>
            <a:noFill/>
            <a:ln w="9525">
              <a:noFill/>
              <a:round/>
              <a:headEnd/>
              <a:tailEnd/>
            </a:ln>
            <a:effectLst/>
          </p:spPr>
          <p:txBody>
            <a:bodyPr wrap="none" anchor="ctr"/>
            <a:lstStyle/>
            <a:p>
              <a:endParaRPr lang="pt-BR"/>
            </a:p>
          </p:txBody>
        </p:sp>
        <p:sp>
          <p:nvSpPr>
            <p:cNvPr id="12311" name="Rectangle 23"/>
            <p:cNvSpPr>
              <a:spLocks noChangeArrowheads="1"/>
            </p:cNvSpPr>
            <p:nvPr/>
          </p:nvSpPr>
          <p:spPr bwMode="auto">
            <a:xfrm>
              <a:off x="385" y="2704"/>
              <a:ext cx="1663" cy="1234"/>
            </a:xfrm>
            <a:prstGeom prst="rect">
              <a:avLst/>
            </a:prstGeom>
            <a:noFill/>
            <a:ln w="9525">
              <a:noFill/>
              <a:round/>
              <a:headEnd/>
              <a:tailEnd/>
            </a:ln>
            <a:effectLst/>
          </p:spPr>
          <p:txBody>
            <a:bodyPr lIns="90000" tIns="46800" rIns="90000" bIns="46800"/>
            <a:lstStyle/>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p:txBody>
        </p:sp>
        <p:sp>
          <p:nvSpPr>
            <p:cNvPr id="12312" name="Line 24"/>
            <p:cNvSpPr>
              <a:spLocks noChangeShapeType="1"/>
            </p:cNvSpPr>
            <p:nvPr/>
          </p:nvSpPr>
          <p:spPr bwMode="auto">
            <a:xfrm>
              <a:off x="385" y="2704"/>
              <a:ext cx="4990" cy="1"/>
            </a:xfrm>
            <a:prstGeom prst="line">
              <a:avLst/>
            </a:prstGeom>
            <a:noFill/>
            <a:ln w="12600">
              <a:solidFill>
                <a:srgbClr val="FFFFFF"/>
              </a:solidFill>
              <a:miter lim="800000"/>
              <a:headEnd/>
              <a:tailEnd/>
            </a:ln>
            <a:effectLst/>
          </p:spPr>
          <p:txBody>
            <a:bodyPr/>
            <a:lstStyle/>
            <a:p>
              <a:endParaRPr lang="pt-BR"/>
            </a:p>
          </p:txBody>
        </p:sp>
        <p:sp>
          <p:nvSpPr>
            <p:cNvPr id="12313" name="Line 25"/>
            <p:cNvSpPr>
              <a:spLocks noChangeShapeType="1"/>
            </p:cNvSpPr>
            <p:nvPr/>
          </p:nvSpPr>
          <p:spPr bwMode="auto">
            <a:xfrm>
              <a:off x="385" y="3938"/>
              <a:ext cx="4990" cy="1"/>
            </a:xfrm>
            <a:prstGeom prst="line">
              <a:avLst/>
            </a:prstGeom>
            <a:noFill/>
            <a:ln w="12600">
              <a:solidFill>
                <a:srgbClr val="FFFFFF"/>
              </a:solidFill>
              <a:miter lim="800000"/>
              <a:headEnd/>
              <a:tailEnd/>
            </a:ln>
            <a:effectLst/>
          </p:spPr>
          <p:txBody>
            <a:bodyPr/>
            <a:lstStyle/>
            <a:p>
              <a:endParaRPr lang="pt-BR"/>
            </a:p>
          </p:txBody>
        </p:sp>
        <p:sp>
          <p:nvSpPr>
            <p:cNvPr id="12314" name="Line 26"/>
            <p:cNvSpPr>
              <a:spLocks noChangeShapeType="1"/>
            </p:cNvSpPr>
            <p:nvPr/>
          </p:nvSpPr>
          <p:spPr bwMode="auto">
            <a:xfrm>
              <a:off x="385" y="4201"/>
              <a:ext cx="4990" cy="1"/>
            </a:xfrm>
            <a:prstGeom prst="line">
              <a:avLst/>
            </a:prstGeom>
            <a:noFill/>
            <a:ln w="12600">
              <a:solidFill>
                <a:srgbClr val="FFFFFF"/>
              </a:solidFill>
              <a:miter lim="800000"/>
              <a:headEnd/>
              <a:tailEnd/>
            </a:ln>
            <a:effectLst/>
          </p:spPr>
          <p:txBody>
            <a:bodyPr/>
            <a:lstStyle/>
            <a:p>
              <a:endParaRPr lang="pt-BR"/>
            </a:p>
          </p:txBody>
        </p:sp>
        <p:sp>
          <p:nvSpPr>
            <p:cNvPr id="12315" name="Line 27"/>
            <p:cNvSpPr>
              <a:spLocks noChangeShapeType="1"/>
            </p:cNvSpPr>
            <p:nvPr/>
          </p:nvSpPr>
          <p:spPr bwMode="auto">
            <a:xfrm>
              <a:off x="385" y="2704"/>
              <a:ext cx="1" cy="1497"/>
            </a:xfrm>
            <a:prstGeom prst="line">
              <a:avLst/>
            </a:prstGeom>
            <a:noFill/>
            <a:ln w="12600">
              <a:solidFill>
                <a:srgbClr val="FFFFFF"/>
              </a:solidFill>
              <a:miter lim="800000"/>
              <a:headEnd/>
              <a:tailEnd/>
            </a:ln>
            <a:effectLst/>
          </p:spPr>
          <p:txBody>
            <a:bodyPr/>
            <a:lstStyle/>
            <a:p>
              <a:endParaRPr lang="pt-BR"/>
            </a:p>
          </p:txBody>
        </p:sp>
        <p:sp>
          <p:nvSpPr>
            <p:cNvPr id="12316" name="Line 28"/>
            <p:cNvSpPr>
              <a:spLocks noChangeShapeType="1"/>
            </p:cNvSpPr>
            <p:nvPr/>
          </p:nvSpPr>
          <p:spPr bwMode="auto">
            <a:xfrm>
              <a:off x="2048" y="2704"/>
              <a:ext cx="1" cy="1497"/>
            </a:xfrm>
            <a:prstGeom prst="line">
              <a:avLst/>
            </a:prstGeom>
            <a:noFill/>
            <a:ln w="12600">
              <a:solidFill>
                <a:srgbClr val="FFFFFF"/>
              </a:solidFill>
              <a:miter lim="800000"/>
              <a:headEnd/>
              <a:tailEnd/>
            </a:ln>
            <a:effectLst/>
          </p:spPr>
          <p:txBody>
            <a:bodyPr/>
            <a:lstStyle/>
            <a:p>
              <a:endParaRPr lang="pt-BR"/>
            </a:p>
          </p:txBody>
        </p:sp>
        <p:sp>
          <p:nvSpPr>
            <p:cNvPr id="12317" name="Line 29"/>
            <p:cNvSpPr>
              <a:spLocks noChangeShapeType="1"/>
            </p:cNvSpPr>
            <p:nvPr/>
          </p:nvSpPr>
          <p:spPr bwMode="auto">
            <a:xfrm>
              <a:off x="3712" y="2704"/>
              <a:ext cx="1" cy="1497"/>
            </a:xfrm>
            <a:prstGeom prst="line">
              <a:avLst/>
            </a:prstGeom>
            <a:noFill/>
            <a:ln w="12600">
              <a:solidFill>
                <a:srgbClr val="FFFFFF"/>
              </a:solidFill>
              <a:miter lim="800000"/>
              <a:headEnd/>
              <a:tailEnd/>
            </a:ln>
            <a:effectLst/>
          </p:spPr>
          <p:txBody>
            <a:bodyPr/>
            <a:lstStyle/>
            <a:p>
              <a:endParaRPr lang="pt-BR"/>
            </a:p>
          </p:txBody>
        </p:sp>
        <p:sp>
          <p:nvSpPr>
            <p:cNvPr id="12318" name="Line 30"/>
            <p:cNvSpPr>
              <a:spLocks noChangeShapeType="1"/>
            </p:cNvSpPr>
            <p:nvPr/>
          </p:nvSpPr>
          <p:spPr bwMode="auto">
            <a:xfrm>
              <a:off x="5375" y="2704"/>
              <a:ext cx="1" cy="1497"/>
            </a:xfrm>
            <a:prstGeom prst="line">
              <a:avLst/>
            </a:prstGeom>
            <a:noFill/>
            <a:ln w="12600">
              <a:solidFill>
                <a:srgbClr val="FFFFFF"/>
              </a:solidFill>
              <a:miter lim="800000"/>
              <a:headEnd/>
              <a:tailEnd/>
            </a:ln>
            <a:effectLst/>
          </p:spPr>
          <p:txBody>
            <a:bodyPr/>
            <a:lstStyle/>
            <a:p>
              <a:endParaRPr lang="pt-BR"/>
            </a:p>
          </p:txBody>
        </p:sp>
      </p:grpSp>
      <p:pic>
        <p:nvPicPr>
          <p:cNvPr id="12319" name="Picture 31"/>
          <p:cNvPicPr>
            <a:picLocks noChangeAspect="1" noChangeArrowheads="1"/>
          </p:cNvPicPr>
          <p:nvPr/>
        </p:nvPicPr>
        <p:blipFill>
          <a:blip r:embed="rId3" cstate="print"/>
          <a:srcRect/>
          <a:stretch>
            <a:fillRect/>
          </a:stretch>
        </p:blipFill>
        <p:spPr bwMode="auto">
          <a:xfrm>
            <a:off x="684213" y="4365625"/>
            <a:ext cx="2519362" cy="1743075"/>
          </a:xfrm>
          <a:prstGeom prst="rect">
            <a:avLst/>
          </a:prstGeom>
          <a:noFill/>
          <a:ln w="9525">
            <a:noFill/>
            <a:round/>
            <a:headEnd/>
            <a:tailEnd/>
          </a:ln>
          <a:effectLst/>
        </p:spPr>
      </p:pic>
      <p:pic>
        <p:nvPicPr>
          <p:cNvPr id="12320" name="Picture 32"/>
          <p:cNvPicPr>
            <a:picLocks noChangeAspect="1" noChangeArrowheads="1"/>
          </p:cNvPicPr>
          <p:nvPr/>
        </p:nvPicPr>
        <p:blipFill>
          <a:blip r:embed="rId4" cstate="print"/>
          <a:srcRect/>
          <a:stretch>
            <a:fillRect/>
          </a:stretch>
        </p:blipFill>
        <p:spPr bwMode="auto">
          <a:xfrm>
            <a:off x="3311525" y="4292600"/>
            <a:ext cx="2519363" cy="1800225"/>
          </a:xfrm>
          <a:prstGeom prst="rect">
            <a:avLst/>
          </a:prstGeom>
          <a:noFill/>
          <a:ln w="9525">
            <a:noFill/>
            <a:round/>
            <a:headEnd/>
            <a:tailEnd/>
          </a:ln>
          <a:effectLst/>
        </p:spPr>
      </p:pic>
      <p:pic>
        <p:nvPicPr>
          <p:cNvPr id="12321" name="Picture 33"/>
          <p:cNvPicPr>
            <a:picLocks noChangeAspect="1" noChangeArrowheads="1"/>
          </p:cNvPicPr>
          <p:nvPr/>
        </p:nvPicPr>
        <p:blipFill>
          <a:blip r:embed="rId5" cstate="print"/>
          <a:srcRect/>
          <a:stretch>
            <a:fillRect/>
          </a:stretch>
        </p:blipFill>
        <p:spPr bwMode="auto">
          <a:xfrm>
            <a:off x="5940425" y="4292600"/>
            <a:ext cx="2519363" cy="17430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128588"/>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Espirais Barradas (SB)</a:t>
            </a:r>
            <a:r>
              <a:rPr lang="ar-SA">
                <a:solidFill>
                  <a:srgbClr val="FFFFFF"/>
                </a:solidFill>
                <a:cs typeface="Arial" charset="0"/>
              </a:rPr>
              <a:t>‏</a:t>
            </a:r>
            <a:endParaRPr lang="pt-BR">
              <a:solidFill>
                <a:srgbClr val="FFFFFF"/>
              </a:solidFill>
            </a:endParaRPr>
          </a:p>
        </p:txBody>
      </p:sp>
      <p:sp>
        <p:nvSpPr>
          <p:cNvPr id="13314" name="Rectangle 2"/>
          <p:cNvSpPr>
            <a:spLocks noGrp="1" noChangeArrowheads="1"/>
          </p:cNvSpPr>
          <p:nvPr>
            <p:ph type="body" idx="1"/>
          </p:nvPr>
        </p:nvSpPr>
        <p:spPr>
          <a:xfrm>
            <a:off x="457200" y="1600200"/>
            <a:ext cx="8435975" cy="1828800"/>
          </a:xfrm>
          <a:ln/>
        </p:spPr>
        <p:txBody>
          <a:bodyPr/>
          <a:lstStyle/>
          <a:p>
            <a:pPr marL="327025" indent="-327025">
              <a:lnSpc>
                <a:spcPct val="90000"/>
              </a:lnSpc>
              <a:spcBef>
                <a:spcPts val="7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800">
                <a:solidFill>
                  <a:srgbClr val="FFFFFF"/>
                </a:solidFill>
                <a:latin typeface="Times New Roman" pitchFamily="18" charset="0"/>
              </a:rPr>
              <a:t>Apresentam uma estrutura em forma de barra atravessando o núcleo. </a:t>
            </a:r>
          </a:p>
          <a:p>
            <a:pPr marL="327025" indent="-327025">
              <a:lnSpc>
                <a:spcPct val="90000"/>
              </a:lnSpc>
              <a:spcBef>
                <a:spcPts val="7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800">
                <a:solidFill>
                  <a:srgbClr val="FFFFFF"/>
                </a:solidFill>
                <a:latin typeface="Times New Roman" pitchFamily="18" charset="0"/>
              </a:rPr>
              <a:t>Em geral, os braços saem das extremidades da barra.</a:t>
            </a:r>
          </a:p>
          <a:p>
            <a:pPr marL="327025" indent="-327025">
              <a:lnSpc>
                <a:spcPct val="90000"/>
              </a:lnSpc>
              <a:spcBef>
                <a:spcPts val="7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800">
                <a:solidFill>
                  <a:srgbClr val="FFFFFF"/>
                </a:solidFill>
                <a:latin typeface="Times New Roman" pitchFamily="18" charset="0"/>
              </a:rPr>
              <a:t>Também são classificadas em a,b e c.</a:t>
            </a:r>
          </a:p>
        </p:txBody>
      </p:sp>
      <p:grpSp>
        <p:nvGrpSpPr>
          <p:cNvPr id="13315" name="Group 3"/>
          <p:cNvGrpSpPr>
            <a:grpSpLocks/>
          </p:cNvGrpSpPr>
          <p:nvPr/>
        </p:nvGrpSpPr>
        <p:grpSpPr bwMode="auto">
          <a:xfrm>
            <a:off x="395288" y="3500438"/>
            <a:ext cx="8316912" cy="3024187"/>
            <a:chOff x="260" y="2160"/>
            <a:chExt cx="5239" cy="1905"/>
          </a:xfrm>
        </p:grpSpPr>
        <p:sp>
          <p:nvSpPr>
            <p:cNvPr id="13316" name="Rectangle 4"/>
            <p:cNvSpPr>
              <a:spLocks noChangeArrowheads="1"/>
            </p:cNvSpPr>
            <p:nvPr/>
          </p:nvSpPr>
          <p:spPr bwMode="auto">
            <a:xfrm>
              <a:off x="3753" y="3716"/>
              <a:ext cx="1746" cy="349"/>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Sc</a:t>
              </a:r>
            </a:p>
          </p:txBody>
        </p:sp>
        <p:sp>
          <p:nvSpPr>
            <p:cNvPr id="13317" name="Rectangle 5"/>
            <p:cNvSpPr>
              <a:spLocks noChangeArrowheads="1"/>
            </p:cNvSpPr>
            <p:nvPr/>
          </p:nvSpPr>
          <p:spPr bwMode="auto">
            <a:xfrm>
              <a:off x="2006" y="3716"/>
              <a:ext cx="1747" cy="349"/>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Sb</a:t>
              </a:r>
            </a:p>
          </p:txBody>
        </p:sp>
        <p:sp>
          <p:nvSpPr>
            <p:cNvPr id="13318" name="Rectangle 6"/>
            <p:cNvSpPr>
              <a:spLocks noChangeArrowheads="1"/>
            </p:cNvSpPr>
            <p:nvPr/>
          </p:nvSpPr>
          <p:spPr bwMode="auto">
            <a:xfrm>
              <a:off x="260" y="3716"/>
              <a:ext cx="1746" cy="349"/>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Sa</a:t>
              </a:r>
            </a:p>
          </p:txBody>
        </p:sp>
        <p:sp>
          <p:nvSpPr>
            <p:cNvPr id="13319" name="Rectangle 7"/>
            <p:cNvSpPr>
              <a:spLocks noChangeArrowheads="1"/>
            </p:cNvSpPr>
            <p:nvPr/>
          </p:nvSpPr>
          <p:spPr bwMode="auto">
            <a:xfrm>
              <a:off x="3753" y="2160"/>
              <a:ext cx="1746" cy="1556"/>
            </a:xfrm>
            <a:prstGeom prst="rect">
              <a:avLst/>
            </a:prstGeom>
            <a:noFill/>
            <a:ln w="9525">
              <a:noFill/>
              <a:round/>
              <a:headEnd/>
              <a:tailEnd/>
            </a:ln>
            <a:effectLst/>
          </p:spPr>
          <p:txBody>
            <a:bodyPr wrap="none" anchor="ctr"/>
            <a:lstStyle/>
            <a:p>
              <a:endParaRPr lang="pt-BR"/>
            </a:p>
          </p:txBody>
        </p:sp>
        <p:sp>
          <p:nvSpPr>
            <p:cNvPr id="13320" name="Rectangle 8"/>
            <p:cNvSpPr>
              <a:spLocks noChangeArrowheads="1"/>
            </p:cNvSpPr>
            <p:nvPr/>
          </p:nvSpPr>
          <p:spPr bwMode="auto">
            <a:xfrm>
              <a:off x="2006" y="2160"/>
              <a:ext cx="1747" cy="1556"/>
            </a:xfrm>
            <a:prstGeom prst="rect">
              <a:avLst/>
            </a:prstGeom>
            <a:noFill/>
            <a:ln w="9525">
              <a:noFill/>
              <a:round/>
              <a:headEnd/>
              <a:tailEnd/>
            </a:ln>
            <a:effectLst/>
          </p:spPr>
          <p:txBody>
            <a:bodyPr wrap="none" anchor="ctr"/>
            <a:lstStyle/>
            <a:p>
              <a:endParaRPr lang="pt-BR"/>
            </a:p>
          </p:txBody>
        </p:sp>
        <p:sp>
          <p:nvSpPr>
            <p:cNvPr id="13321" name="Rectangle 9"/>
            <p:cNvSpPr>
              <a:spLocks noChangeArrowheads="1"/>
            </p:cNvSpPr>
            <p:nvPr/>
          </p:nvSpPr>
          <p:spPr bwMode="auto">
            <a:xfrm>
              <a:off x="260" y="2160"/>
              <a:ext cx="1746" cy="1556"/>
            </a:xfrm>
            <a:prstGeom prst="rect">
              <a:avLst/>
            </a:prstGeom>
            <a:noFill/>
            <a:ln w="9525">
              <a:noFill/>
              <a:round/>
              <a:headEnd/>
              <a:tailEnd/>
            </a:ln>
            <a:effectLst/>
          </p:spPr>
          <p:txBody>
            <a:bodyPr lIns="90000" tIns="46800" rIns="90000" bIns="46800" anchor="ctr" anchorCtr="1"/>
            <a:lstStyle/>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p:txBody>
        </p:sp>
        <p:sp>
          <p:nvSpPr>
            <p:cNvPr id="13322" name="Line 10"/>
            <p:cNvSpPr>
              <a:spLocks noChangeShapeType="1"/>
            </p:cNvSpPr>
            <p:nvPr/>
          </p:nvSpPr>
          <p:spPr bwMode="auto">
            <a:xfrm>
              <a:off x="260" y="2160"/>
              <a:ext cx="5239" cy="1"/>
            </a:xfrm>
            <a:prstGeom prst="line">
              <a:avLst/>
            </a:prstGeom>
            <a:noFill/>
            <a:ln w="12600">
              <a:solidFill>
                <a:srgbClr val="FFFFFF"/>
              </a:solidFill>
              <a:miter lim="800000"/>
              <a:headEnd/>
              <a:tailEnd/>
            </a:ln>
            <a:effectLst/>
          </p:spPr>
          <p:txBody>
            <a:bodyPr/>
            <a:lstStyle/>
            <a:p>
              <a:endParaRPr lang="pt-BR"/>
            </a:p>
          </p:txBody>
        </p:sp>
        <p:sp>
          <p:nvSpPr>
            <p:cNvPr id="13323" name="Line 11"/>
            <p:cNvSpPr>
              <a:spLocks noChangeShapeType="1"/>
            </p:cNvSpPr>
            <p:nvPr/>
          </p:nvSpPr>
          <p:spPr bwMode="auto">
            <a:xfrm>
              <a:off x="260" y="3716"/>
              <a:ext cx="5239" cy="1"/>
            </a:xfrm>
            <a:prstGeom prst="line">
              <a:avLst/>
            </a:prstGeom>
            <a:noFill/>
            <a:ln w="12600">
              <a:solidFill>
                <a:srgbClr val="FFFFFF"/>
              </a:solidFill>
              <a:miter lim="800000"/>
              <a:headEnd/>
              <a:tailEnd/>
            </a:ln>
            <a:effectLst/>
          </p:spPr>
          <p:txBody>
            <a:bodyPr/>
            <a:lstStyle/>
            <a:p>
              <a:endParaRPr lang="pt-BR"/>
            </a:p>
          </p:txBody>
        </p:sp>
        <p:sp>
          <p:nvSpPr>
            <p:cNvPr id="13324" name="Line 12"/>
            <p:cNvSpPr>
              <a:spLocks noChangeShapeType="1"/>
            </p:cNvSpPr>
            <p:nvPr/>
          </p:nvSpPr>
          <p:spPr bwMode="auto">
            <a:xfrm>
              <a:off x="260" y="4065"/>
              <a:ext cx="5239" cy="1"/>
            </a:xfrm>
            <a:prstGeom prst="line">
              <a:avLst/>
            </a:prstGeom>
            <a:noFill/>
            <a:ln w="12600">
              <a:solidFill>
                <a:srgbClr val="FFFFFF"/>
              </a:solidFill>
              <a:miter lim="800000"/>
              <a:headEnd/>
              <a:tailEnd/>
            </a:ln>
            <a:effectLst/>
          </p:spPr>
          <p:txBody>
            <a:bodyPr/>
            <a:lstStyle/>
            <a:p>
              <a:endParaRPr lang="pt-BR"/>
            </a:p>
          </p:txBody>
        </p:sp>
        <p:sp>
          <p:nvSpPr>
            <p:cNvPr id="13325" name="Line 13"/>
            <p:cNvSpPr>
              <a:spLocks noChangeShapeType="1"/>
            </p:cNvSpPr>
            <p:nvPr/>
          </p:nvSpPr>
          <p:spPr bwMode="auto">
            <a:xfrm>
              <a:off x="260" y="2160"/>
              <a:ext cx="1" cy="1905"/>
            </a:xfrm>
            <a:prstGeom prst="line">
              <a:avLst/>
            </a:prstGeom>
            <a:noFill/>
            <a:ln w="12600">
              <a:solidFill>
                <a:srgbClr val="FFFFFF"/>
              </a:solidFill>
              <a:miter lim="800000"/>
              <a:headEnd/>
              <a:tailEnd/>
            </a:ln>
            <a:effectLst/>
          </p:spPr>
          <p:txBody>
            <a:bodyPr/>
            <a:lstStyle/>
            <a:p>
              <a:endParaRPr lang="pt-BR"/>
            </a:p>
          </p:txBody>
        </p:sp>
        <p:sp>
          <p:nvSpPr>
            <p:cNvPr id="13326" name="Line 14"/>
            <p:cNvSpPr>
              <a:spLocks noChangeShapeType="1"/>
            </p:cNvSpPr>
            <p:nvPr/>
          </p:nvSpPr>
          <p:spPr bwMode="auto">
            <a:xfrm>
              <a:off x="2006" y="2160"/>
              <a:ext cx="1" cy="1905"/>
            </a:xfrm>
            <a:prstGeom prst="line">
              <a:avLst/>
            </a:prstGeom>
            <a:noFill/>
            <a:ln w="12600">
              <a:solidFill>
                <a:srgbClr val="FFFFFF"/>
              </a:solidFill>
              <a:miter lim="800000"/>
              <a:headEnd/>
              <a:tailEnd/>
            </a:ln>
            <a:effectLst/>
          </p:spPr>
          <p:txBody>
            <a:bodyPr/>
            <a:lstStyle/>
            <a:p>
              <a:endParaRPr lang="pt-BR"/>
            </a:p>
          </p:txBody>
        </p:sp>
        <p:sp>
          <p:nvSpPr>
            <p:cNvPr id="13327" name="Line 15"/>
            <p:cNvSpPr>
              <a:spLocks noChangeShapeType="1"/>
            </p:cNvSpPr>
            <p:nvPr/>
          </p:nvSpPr>
          <p:spPr bwMode="auto">
            <a:xfrm>
              <a:off x="3753" y="2160"/>
              <a:ext cx="1" cy="1905"/>
            </a:xfrm>
            <a:prstGeom prst="line">
              <a:avLst/>
            </a:prstGeom>
            <a:noFill/>
            <a:ln w="12600">
              <a:solidFill>
                <a:srgbClr val="FFFFFF"/>
              </a:solidFill>
              <a:miter lim="800000"/>
              <a:headEnd/>
              <a:tailEnd/>
            </a:ln>
            <a:effectLst/>
          </p:spPr>
          <p:txBody>
            <a:bodyPr/>
            <a:lstStyle/>
            <a:p>
              <a:endParaRPr lang="pt-BR"/>
            </a:p>
          </p:txBody>
        </p:sp>
        <p:sp>
          <p:nvSpPr>
            <p:cNvPr id="13328" name="Line 16"/>
            <p:cNvSpPr>
              <a:spLocks noChangeShapeType="1"/>
            </p:cNvSpPr>
            <p:nvPr/>
          </p:nvSpPr>
          <p:spPr bwMode="auto">
            <a:xfrm>
              <a:off x="5499" y="2160"/>
              <a:ext cx="1" cy="1905"/>
            </a:xfrm>
            <a:prstGeom prst="line">
              <a:avLst/>
            </a:prstGeom>
            <a:noFill/>
            <a:ln w="12600">
              <a:solidFill>
                <a:srgbClr val="FFFFFF"/>
              </a:solidFill>
              <a:miter lim="800000"/>
              <a:headEnd/>
              <a:tailEnd/>
            </a:ln>
            <a:effectLst/>
          </p:spPr>
          <p:txBody>
            <a:bodyPr/>
            <a:lstStyle/>
            <a:p>
              <a:endParaRPr lang="pt-BR"/>
            </a:p>
          </p:txBody>
        </p:sp>
      </p:grpSp>
      <p:pic>
        <p:nvPicPr>
          <p:cNvPr id="13329" name="Picture 17"/>
          <p:cNvPicPr>
            <a:picLocks noChangeAspect="1" noChangeArrowheads="1"/>
          </p:cNvPicPr>
          <p:nvPr/>
        </p:nvPicPr>
        <p:blipFill>
          <a:blip r:embed="rId3" cstate="print"/>
          <a:srcRect/>
          <a:stretch>
            <a:fillRect/>
          </a:stretch>
        </p:blipFill>
        <p:spPr bwMode="auto">
          <a:xfrm>
            <a:off x="468313" y="3573463"/>
            <a:ext cx="2590800" cy="2376487"/>
          </a:xfrm>
          <a:prstGeom prst="rect">
            <a:avLst/>
          </a:prstGeom>
          <a:noFill/>
          <a:ln w="9525">
            <a:noFill/>
            <a:round/>
            <a:headEnd/>
            <a:tailEnd/>
          </a:ln>
          <a:effectLst/>
        </p:spPr>
      </p:pic>
      <p:pic>
        <p:nvPicPr>
          <p:cNvPr id="13330" name="Picture 18"/>
          <p:cNvPicPr>
            <a:picLocks noChangeAspect="1" noChangeArrowheads="1"/>
          </p:cNvPicPr>
          <p:nvPr/>
        </p:nvPicPr>
        <p:blipFill>
          <a:blip r:embed="rId4" cstate="print"/>
          <a:srcRect/>
          <a:stretch>
            <a:fillRect/>
          </a:stretch>
        </p:blipFill>
        <p:spPr bwMode="auto">
          <a:xfrm>
            <a:off x="3311525" y="3573463"/>
            <a:ext cx="2519363" cy="2376487"/>
          </a:xfrm>
          <a:prstGeom prst="rect">
            <a:avLst/>
          </a:prstGeom>
          <a:noFill/>
          <a:ln w="9525">
            <a:noFill/>
            <a:round/>
            <a:headEnd/>
            <a:tailEnd/>
          </a:ln>
          <a:effectLst/>
        </p:spPr>
      </p:pic>
      <p:pic>
        <p:nvPicPr>
          <p:cNvPr id="13331" name="Picture 19"/>
          <p:cNvPicPr>
            <a:picLocks noChangeAspect="1" noChangeArrowheads="1"/>
          </p:cNvPicPr>
          <p:nvPr/>
        </p:nvPicPr>
        <p:blipFill>
          <a:blip r:embed="rId5" cstate="print"/>
          <a:srcRect/>
          <a:stretch>
            <a:fillRect/>
          </a:stretch>
        </p:blipFill>
        <p:spPr bwMode="auto">
          <a:xfrm>
            <a:off x="6011863" y="3573463"/>
            <a:ext cx="2592387" cy="23764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7200" y="128588"/>
            <a:ext cx="8228013" cy="99695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Lenticulares (S0 e  SB0)</a:t>
            </a:r>
            <a:r>
              <a:rPr lang="ar-SA">
                <a:solidFill>
                  <a:srgbClr val="FFFFFF"/>
                </a:solidFill>
                <a:cs typeface="Arial" charset="0"/>
              </a:rPr>
              <a:t>‏</a:t>
            </a:r>
            <a:endParaRPr lang="pt-BR">
              <a:solidFill>
                <a:srgbClr val="FFFFFF"/>
              </a:solidFill>
            </a:endParaRPr>
          </a:p>
        </p:txBody>
      </p:sp>
      <p:sp>
        <p:nvSpPr>
          <p:cNvPr id="14338" name="Rectangle 2"/>
          <p:cNvSpPr>
            <a:spLocks noGrp="1" noChangeArrowheads="1"/>
          </p:cNvSpPr>
          <p:nvPr>
            <p:ph type="body" idx="1"/>
          </p:nvPr>
        </p:nvSpPr>
        <p:spPr>
          <a:xfrm>
            <a:off x="214313" y="1125538"/>
            <a:ext cx="8713787" cy="2779712"/>
          </a:xfrm>
          <a:ln/>
        </p:spPr>
        <p:txBody>
          <a:bodyPr/>
          <a:lstStyle/>
          <a:p>
            <a:pPr>
              <a:lnSpc>
                <a:spcPct val="9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a:solidFill>
                  <a:srgbClr val="FFFFFF"/>
                </a:solidFill>
              </a:rPr>
              <a:t>Existem algumas galáxias que têm núcleo, disco e halo, mas não têm traços de estrutura espiral. Hubble classificou essas galáxias como </a:t>
            </a:r>
            <a:r>
              <a:rPr lang="pt-BR" sz="2800" b="1" i="1">
                <a:solidFill>
                  <a:srgbClr val="FFFFFF"/>
                </a:solidFill>
              </a:rPr>
              <a:t>S0</a:t>
            </a:r>
            <a:r>
              <a:rPr lang="pt-BR" sz="2800">
                <a:solidFill>
                  <a:srgbClr val="FFFFFF"/>
                </a:solidFill>
              </a:rPr>
              <a:t>, e elas são às vezes chamadas </a:t>
            </a:r>
            <a:r>
              <a:rPr lang="pt-BR" sz="2800" b="1" i="1" u="sng">
                <a:solidFill>
                  <a:srgbClr val="FFFFFF"/>
                </a:solidFill>
              </a:rPr>
              <a:t>lenticulares</a:t>
            </a:r>
            <a:r>
              <a:rPr lang="pt-BR" sz="2800">
                <a:solidFill>
                  <a:srgbClr val="FFFFFF"/>
                </a:solidFill>
              </a:rPr>
              <a:t>. As galáxias espirais e lenticulares juntas formam o conjunto das galáxias </a:t>
            </a:r>
            <a:r>
              <a:rPr lang="pt-BR" sz="2800" b="1" i="1" u="sng">
                <a:solidFill>
                  <a:srgbClr val="FFFFFF"/>
                </a:solidFill>
              </a:rPr>
              <a:t>discoidais</a:t>
            </a:r>
            <a:r>
              <a:rPr lang="pt-BR" sz="2800">
                <a:solidFill>
                  <a:srgbClr val="FFFFFF"/>
                </a:solidFill>
              </a:rPr>
              <a:t>. </a:t>
            </a:r>
          </a:p>
        </p:txBody>
      </p:sp>
      <p:pic>
        <p:nvPicPr>
          <p:cNvPr id="14339" name="Picture 3"/>
          <p:cNvPicPr>
            <a:picLocks noChangeAspect="1" noChangeArrowheads="1"/>
          </p:cNvPicPr>
          <p:nvPr/>
        </p:nvPicPr>
        <p:blipFill>
          <a:blip r:embed="rId3" cstate="print"/>
          <a:srcRect/>
          <a:stretch>
            <a:fillRect/>
          </a:stretch>
        </p:blipFill>
        <p:spPr bwMode="auto">
          <a:xfrm>
            <a:off x="1258888" y="3500438"/>
            <a:ext cx="6567487" cy="3238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128588"/>
            <a:ext cx="8228013"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Características Gerais das Galáxias Espirais</a:t>
            </a:r>
          </a:p>
        </p:txBody>
      </p:sp>
      <p:sp>
        <p:nvSpPr>
          <p:cNvPr id="15362" name="Rectangle 2"/>
          <p:cNvSpPr>
            <a:spLocks noGrp="1" noChangeArrowheads="1"/>
          </p:cNvSpPr>
          <p:nvPr>
            <p:ph type="body" idx="1"/>
          </p:nvPr>
        </p:nvSpPr>
        <p:spPr>
          <a:xfrm>
            <a:off x="4067943" y="1600200"/>
            <a:ext cx="5076057" cy="5068888"/>
          </a:xfrm>
          <a:ln/>
        </p:spPr>
        <p:txBody>
          <a:bodyPr/>
          <a:lstStyle/>
          <a:p>
            <a:pPr marL="327025" indent="-327025">
              <a:lnSpc>
                <a:spcPct val="80000"/>
              </a:lnSpc>
              <a:spcBef>
                <a:spcPts val="550"/>
              </a:spcBef>
              <a:buClr>
                <a:schemeClr val="bg1"/>
              </a:buClr>
              <a:buFont typeface="Wingdings" pitchFamily="2" charset="2"/>
              <a:buChar char="v"/>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200" dirty="0">
                <a:solidFill>
                  <a:srgbClr val="FFFFFF"/>
                </a:solidFill>
                <a:latin typeface="Times New Roman" pitchFamily="18" charset="0"/>
              </a:rPr>
              <a:t>O Disco normalmente contém o material inter-estelar, as nebulosas gasosas, poeira, estrelas jovens, aglomerados estelares abertos, etc</a:t>
            </a:r>
            <a:r>
              <a:rPr lang="pt-BR" sz="2200" dirty="0" smtClean="0">
                <a:solidFill>
                  <a:srgbClr val="FFFFFF"/>
                </a:solidFill>
                <a:latin typeface="Times New Roman" pitchFamily="18" charset="0"/>
              </a:rPr>
              <a:t>.</a:t>
            </a:r>
            <a:endParaRPr lang="pt-BR" sz="2200" dirty="0">
              <a:solidFill>
                <a:srgbClr val="FFFFFF"/>
              </a:solidFill>
              <a:latin typeface="Times New Roman" pitchFamily="18" charset="0"/>
            </a:endParaRPr>
          </a:p>
          <a:p>
            <a:pPr marL="327025" indent="-327025">
              <a:lnSpc>
                <a:spcPct val="80000"/>
              </a:lnSpc>
              <a:spcBef>
                <a:spcPts val="550"/>
              </a:spcBef>
              <a:buClr>
                <a:schemeClr val="bg1"/>
              </a:buClr>
              <a:buFont typeface="Wingdings" pitchFamily="2" charset="2"/>
              <a:buChar char="v"/>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200" dirty="0">
                <a:solidFill>
                  <a:srgbClr val="FFFFFF"/>
                </a:solidFill>
                <a:latin typeface="Times New Roman" pitchFamily="18" charset="0"/>
              </a:rPr>
              <a:t>No Halo geralmente encontramos os aglomerados globulares</a:t>
            </a:r>
            <a:r>
              <a:rPr lang="pt-BR" sz="2200" dirty="0" smtClean="0">
                <a:solidFill>
                  <a:srgbClr val="FFFFFF"/>
                </a:solidFill>
                <a:latin typeface="Times New Roman" pitchFamily="18" charset="0"/>
              </a:rPr>
              <a:t>.</a:t>
            </a:r>
            <a:endParaRPr lang="pt-BR" sz="2200" dirty="0">
              <a:solidFill>
                <a:srgbClr val="FFFFFF"/>
              </a:solidFill>
              <a:latin typeface="Times New Roman" pitchFamily="18" charset="0"/>
            </a:endParaRPr>
          </a:p>
          <a:p>
            <a:pPr marL="327025" indent="-327025">
              <a:lnSpc>
                <a:spcPct val="80000"/>
              </a:lnSpc>
              <a:spcBef>
                <a:spcPts val="550"/>
              </a:spcBef>
              <a:buClr>
                <a:schemeClr val="bg1"/>
              </a:buClr>
              <a:buFont typeface="Wingdings" pitchFamily="2" charset="2"/>
              <a:buChar char="v"/>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200" dirty="0">
                <a:solidFill>
                  <a:srgbClr val="FFFFFF"/>
                </a:solidFill>
                <a:latin typeface="Times New Roman" pitchFamily="18" charset="0"/>
              </a:rPr>
              <a:t>A população estelar típica das galáxias espirais está formada por estrelas jovens e velhas. </a:t>
            </a:r>
          </a:p>
          <a:p>
            <a:pPr marL="327025" indent="-327025">
              <a:lnSpc>
                <a:spcPct val="80000"/>
              </a:lnSpc>
              <a:spcBef>
                <a:spcPts val="550"/>
              </a:spcBef>
              <a:buClr>
                <a:schemeClr val="bg1"/>
              </a:buClr>
              <a:buFont typeface="Wingdings" pitchFamily="2" charset="2"/>
              <a:buChar char="v"/>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200" dirty="0">
                <a:solidFill>
                  <a:srgbClr val="FFFFFF"/>
                </a:solidFill>
                <a:latin typeface="Times New Roman" pitchFamily="18" charset="0"/>
              </a:rPr>
              <a:t>As galáxias espirais têm diâmetros que variam de 20 mil anos-luz até mais de 100 mil anos-luz.</a:t>
            </a:r>
          </a:p>
          <a:p>
            <a:pPr marL="327025" indent="-327025">
              <a:lnSpc>
                <a:spcPct val="80000"/>
              </a:lnSpc>
              <a:spcBef>
                <a:spcPts val="550"/>
              </a:spcBef>
              <a:buClr>
                <a:schemeClr val="bg1"/>
              </a:buClr>
              <a:buFont typeface="Wingdings" pitchFamily="2" charset="2"/>
              <a:buChar char="v"/>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200" dirty="0">
                <a:solidFill>
                  <a:srgbClr val="FFFFFF"/>
                </a:solidFill>
                <a:latin typeface="Times New Roman" pitchFamily="18" charset="0"/>
              </a:rPr>
              <a:t> Estima-se que suas massas variam de 10 bilhões a 10 trilhões de vezes a massa do Sol. </a:t>
            </a:r>
          </a:p>
        </p:txBody>
      </p:sp>
      <p:pic>
        <p:nvPicPr>
          <p:cNvPr id="15363" name="Picture 3"/>
          <p:cNvPicPr>
            <a:picLocks noChangeAspect="1" noChangeArrowheads="1"/>
          </p:cNvPicPr>
          <p:nvPr/>
        </p:nvPicPr>
        <p:blipFill>
          <a:blip r:embed="rId3" cstate="print"/>
          <a:srcRect/>
          <a:stretch>
            <a:fillRect/>
          </a:stretch>
        </p:blipFill>
        <p:spPr bwMode="auto">
          <a:xfrm>
            <a:off x="250825" y="1600200"/>
            <a:ext cx="3889375" cy="50688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457200" y="128588"/>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Elípticas (E)</a:t>
            </a:r>
            <a:r>
              <a:rPr lang="ar-SA">
                <a:solidFill>
                  <a:srgbClr val="FFFFFF"/>
                </a:solidFill>
                <a:cs typeface="Arial" charset="0"/>
              </a:rPr>
              <a:t>‏</a:t>
            </a:r>
            <a:endParaRPr lang="pt-BR">
              <a:solidFill>
                <a:srgbClr val="FFFFFF"/>
              </a:solidFill>
            </a:endParaRPr>
          </a:p>
        </p:txBody>
      </p:sp>
      <p:sp>
        <p:nvSpPr>
          <p:cNvPr id="16386" name="Rectangle 2"/>
          <p:cNvSpPr>
            <a:spLocks noGrp="1" noChangeArrowheads="1"/>
          </p:cNvSpPr>
          <p:nvPr>
            <p:ph type="body" idx="1"/>
          </p:nvPr>
        </p:nvSpPr>
        <p:spPr>
          <a:xfrm>
            <a:off x="457200" y="1600200"/>
            <a:ext cx="8507413" cy="2333625"/>
          </a:xfrm>
          <a:ln/>
        </p:spPr>
        <p:txBody>
          <a:bodyPr/>
          <a:lstStyle/>
          <a:p>
            <a:pPr marL="327025" indent="-327025">
              <a:lnSpc>
                <a:spcPct val="80000"/>
              </a:lnSpc>
              <a:spcBef>
                <a:spcPts val="6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a:solidFill>
                  <a:srgbClr val="FFFFFF"/>
                </a:solidFill>
                <a:latin typeface="Times New Roman" pitchFamily="18" charset="0"/>
              </a:rPr>
              <a:t>As galáxias elípticas apresentam forma esférica ou elipsoidal, e não têm estrutura espiral. Têm pouco gás, pouca poeira e poucas estrelas jovens. Elas se parecem ao núcleo e halo das galáxias espirais. </a:t>
            </a:r>
          </a:p>
          <a:p>
            <a:pPr marL="327025" indent="-327025">
              <a:lnSpc>
                <a:spcPct val="80000"/>
              </a:lnSpc>
              <a:spcBef>
                <a:spcPts val="6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a:solidFill>
                  <a:srgbClr val="FFFFFF"/>
                </a:solidFill>
                <a:latin typeface="Times New Roman" pitchFamily="18" charset="0"/>
              </a:rPr>
              <a:t>As galáxias elípticas são chamadas de </a:t>
            </a:r>
            <a:r>
              <a:rPr lang="pt-BR" sz="2400" b="1">
                <a:solidFill>
                  <a:srgbClr val="FFFFFF"/>
                </a:solidFill>
                <a:latin typeface="Times New Roman" pitchFamily="18" charset="0"/>
              </a:rPr>
              <a:t>En</a:t>
            </a:r>
            <a:r>
              <a:rPr lang="pt-BR" sz="2400">
                <a:solidFill>
                  <a:srgbClr val="FFFFFF"/>
                </a:solidFill>
                <a:latin typeface="Times New Roman" pitchFamily="18" charset="0"/>
              </a:rPr>
              <a:t>, onde </a:t>
            </a:r>
            <a:r>
              <a:rPr lang="pt-BR" sz="2400" b="1">
                <a:solidFill>
                  <a:srgbClr val="FFFFFF"/>
                </a:solidFill>
                <a:latin typeface="Times New Roman" pitchFamily="18" charset="0"/>
              </a:rPr>
              <a:t>n=10(a-b)/a</a:t>
            </a:r>
            <a:r>
              <a:rPr lang="pt-BR" sz="2400">
                <a:solidFill>
                  <a:srgbClr val="FFFFFF"/>
                </a:solidFill>
                <a:latin typeface="Times New Roman" pitchFamily="18" charset="0"/>
              </a:rPr>
              <a:t>, sendo </a:t>
            </a:r>
            <a:r>
              <a:rPr lang="pt-BR" sz="2400" b="1">
                <a:solidFill>
                  <a:srgbClr val="FFFFFF"/>
                </a:solidFill>
                <a:latin typeface="Times New Roman" pitchFamily="18" charset="0"/>
              </a:rPr>
              <a:t>a</a:t>
            </a:r>
            <a:r>
              <a:rPr lang="pt-BR" sz="2400">
                <a:solidFill>
                  <a:srgbClr val="FFFFFF"/>
                </a:solidFill>
                <a:latin typeface="Times New Roman" pitchFamily="18" charset="0"/>
              </a:rPr>
              <a:t> o semi-eixo maior e </a:t>
            </a:r>
            <a:r>
              <a:rPr lang="pt-BR" sz="2400" b="1">
                <a:solidFill>
                  <a:srgbClr val="FFFFFF"/>
                </a:solidFill>
                <a:latin typeface="Times New Roman" pitchFamily="18" charset="0"/>
              </a:rPr>
              <a:t>b</a:t>
            </a:r>
            <a:r>
              <a:rPr lang="pt-BR" sz="2400">
                <a:solidFill>
                  <a:srgbClr val="FFFFFF"/>
                </a:solidFill>
                <a:latin typeface="Times New Roman" pitchFamily="18" charset="0"/>
              </a:rPr>
              <a:t> o semi-eixo menor. </a:t>
            </a:r>
          </a:p>
        </p:txBody>
      </p:sp>
      <p:grpSp>
        <p:nvGrpSpPr>
          <p:cNvPr id="16387" name="Group 3"/>
          <p:cNvGrpSpPr>
            <a:grpSpLocks/>
          </p:cNvGrpSpPr>
          <p:nvPr/>
        </p:nvGrpSpPr>
        <p:grpSpPr bwMode="auto">
          <a:xfrm>
            <a:off x="539750" y="3860800"/>
            <a:ext cx="8050213" cy="2387600"/>
            <a:chOff x="521" y="2568"/>
            <a:chExt cx="5071" cy="1504"/>
          </a:xfrm>
        </p:grpSpPr>
        <p:sp>
          <p:nvSpPr>
            <p:cNvPr id="16388" name="Rectangle 4"/>
            <p:cNvSpPr>
              <a:spLocks noChangeArrowheads="1"/>
            </p:cNvSpPr>
            <p:nvPr/>
          </p:nvSpPr>
          <p:spPr bwMode="auto">
            <a:xfrm>
              <a:off x="3901" y="3729"/>
              <a:ext cx="1690" cy="343"/>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E6</a:t>
              </a:r>
            </a:p>
          </p:txBody>
        </p:sp>
        <p:sp>
          <p:nvSpPr>
            <p:cNvPr id="16389" name="Rectangle 5"/>
            <p:cNvSpPr>
              <a:spLocks noChangeArrowheads="1"/>
            </p:cNvSpPr>
            <p:nvPr/>
          </p:nvSpPr>
          <p:spPr bwMode="auto">
            <a:xfrm>
              <a:off x="2211" y="3729"/>
              <a:ext cx="1690" cy="343"/>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E3</a:t>
              </a:r>
            </a:p>
          </p:txBody>
        </p:sp>
        <p:sp>
          <p:nvSpPr>
            <p:cNvPr id="16390" name="Rectangle 6"/>
            <p:cNvSpPr>
              <a:spLocks noChangeArrowheads="1"/>
            </p:cNvSpPr>
            <p:nvPr/>
          </p:nvSpPr>
          <p:spPr bwMode="auto">
            <a:xfrm>
              <a:off x="521" y="3729"/>
              <a:ext cx="1690" cy="343"/>
            </a:xfrm>
            <a:prstGeom prst="rect">
              <a:avLst/>
            </a:prstGeom>
            <a:noFill/>
            <a:ln w="9525">
              <a:noFill/>
              <a:round/>
              <a:headEnd/>
              <a:tailEnd/>
            </a:ln>
            <a:effectLst/>
          </p:spPr>
          <p:txBody>
            <a:bodyPr lIns="90000" tIns="46800" rIns="90000" bIns="46800" anchor="ctr" anchorCtr="1"/>
            <a:lstStyle/>
            <a:p>
              <a:pPr algn="ctr">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000" b="1">
                  <a:solidFill>
                    <a:srgbClr val="FFFFFF"/>
                  </a:solidFill>
                  <a:latin typeface="Times New Roman" pitchFamily="18" charset="0"/>
                </a:rPr>
                <a:t>E0</a:t>
              </a:r>
            </a:p>
          </p:txBody>
        </p:sp>
        <p:sp>
          <p:nvSpPr>
            <p:cNvPr id="16391" name="Rectangle 7"/>
            <p:cNvSpPr>
              <a:spLocks noChangeArrowheads="1"/>
            </p:cNvSpPr>
            <p:nvPr/>
          </p:nvSpPr>
          <p:spPr bwMode="auto">
            <a:xfrm>
              <a:off x="3901" y="2568"/>
              <a:ext cx="1690" cy="1161"/>
            </a:xfrm>
            <a:prstGeom prst="rect">
              <a:avLst/>
            </a:prstGeom>
            <a:noFill/>
            <a:ln w="9525">
              <a:noFill/>
              <a:round/>
              <a:headEnd/>
              <a:tailEnd/>
            </a:ln>
            <a:effectLst/>
          </p:spPr>
          <p:txBody>
            <a:bodyPr wrap="none" anchor="ctr"/>
            <a:lstStyle/>
            <a:p>
              <a:endParaRPr lang="pt-BR"/>
            </a:p>
          </p:txBody>
        </p:sp>
        <p:sp>
          <p:nvSpPr>
            <p:cNvPr id="16392" name="Rectangle 8"/>
            <p:cNvSpPr>
              <a:spLocks noChangeArrowheads="1"/>
            </p:cNvSpPr>
            <p:nvPr/>
          </p:nvSpPr>
          <p:spPr bwMode="auto">
            <a:xfrm>
              <a:off x="2211" y="2568"/>
              <a:ext cx="1690" cy="1161"/>
            </a:xfrm>
            <a:prstGeom prst="rect">
              <a:avLst/>
            </a:prstGeom>
            <a:noFill/>
            <a:ln w="9525">
              <a:noFill/>
              <a:round/>
              <a:headEnd/>
              <a:tailEnd/>
            </a:ln>
            <a:effectLst/>
          </p:spPr>
          <p:txBody>
            <a:bodyPr wrap="none" anchor="ctr"/>
            <a:lstStyle/>
            <a:p>
              <a:endParaRPr lang="pt-BR"/>
            </a:p>
          </p:txBody>
        </p:sp>
        <p:sp>
          <p:nvSpPr>
            <p:cNvPr id="16393" name="Rectangle 9"/>
            <p:cNvSpPr>
              <a:spLocks noChangeArrowheads="1"/>
            </p:cNvSpPr>
            <p:nvPr/>
          </p:nvSpPr>
          <p:spPr bwMode="auto">
            <a:xfrm>
              <a:off x="521" y="2568"/>
              <a:ext cx="1690" cy="1161"/>
            </a:xfrm>
            <a:prstGeom prst="rect">
              <a:avLst/>
            </a:prstGeom>
            <a:noFill/>
            <a:ln w="9525">
              <a:noFill/>
              <a:round/>
              <a:headEnd/>
              <a:tailEnd/>
            </a:ln>
            <a:effectLst/>
          </p:spPr>
          <p:txBody>
            <a:bodyPr lIns="90000" tIns="46800" rIns="90000" bIns="46800" anchor="ctr" anchorCtr="1"/>
            <a:lstStyle/>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a:p>
              <a:pPr algn="ct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3200">
                <a:solidFill>
                  <a:srgbClr val="FFFFFF"/>
                </a:solidFill>
                <a:latin typeface="Times New Roman" pitchFamily="18" charset="0"/>
              </a:endParaRPr>
            </a:p>
          </p:txBody>
        </p:sp>
        <p:sp>
          <p:nvSpPr>
            <p:cNvPr id="16394" name="Line 10"/>
            <p:cNvSpPr>
              <a:spLocks noChangeShapeType="1"/>
            </p:cNvSpPr>
            <p:nvPr/>
          </p:nvSpPr>
          <p:spPr bwMode="auto">
            <a:xfrm>
              <a:off x="521" y="2568"/>
              <a:ext cx="5071" cy="1"/>
            </a:xfrm>
            <a:prstGeom prst="line">
              <a:avLst/>
            </a:prstGeom>
            <a:noFill/>
            <a:ln w="12600">
              <a:solidFill>
                <a:srgbClr val="FFFFFF"/>
              </a:solidFill>
              <a:miter lim="800000"/>
              <a:headEnd/>
              <a:tailEnd/>
            </a:ln>
            <a:effectLst/>
          </p:spPr>
          <p:txBody>
            <a:bodyPr/>
            <a:lstStyle/>
            <a:p>
              <a:endParaRPr lang="pt-BR"/>
            </a:p>
          </p:txBody>
        </p:sp>
        <p:sp>
          <p:nvSpPr>
            <p:cNvPr id="16395" name="Line 11"/>
            <p:cNvSpPr>
              <a:spLocks noChangeShapeType="1"/>
            </p:cNvSpPr>
            <p:nvPr/>
          </p:nvSpPr>
          <p:spPr bwMode="auto">
            <a:xfrm>
              <a:off x="521" y="3729"/>
              <a:ext cx="5071" cy="1"/>
            </a:xfrm>
            <a:prstGeom prst="line">
              <a:avLst/>
            </a:prstGeom>
            <a:noFill/>
            <a:ln w="12600">
              <a:solidFill>
                <a:srgbClr val="FFFFFF"/>
              </a:solidFill>
              <a:miter lim="800000"/>
              <a:headEnd/>
              <a:tailEnd/>
            </a:ln>
            <a:effectLst/>
          </p:spPr>
          <p:txBody>
            <a:bodyPr/>
            <a:lstStyle/>
            <a:p>
              <a:endParaRPr lang="pt-BR"/>
            </a:p>
          </p:txBody>
        </p:sp>
        <p:sp>
          <p:nvSpPr>
            <p:cNvPr id="16396" name="Line 12"/>
            <p:cNvSpPr>
              <a:spLocks noChangeShapeType="1"/>
            </p:cNvSpPr>
            <p:nvPr/>
          </p:nvSpPr>
          <p:spPr bwMode="auto">
            <a:xfrm>
              <a:off x="521" y="4072"/>
              <a:ext cx="5071" cy="1"/>
            </a:xfrm>
            <a:prstGeom prst="line">
              <a:avLst/>
            </a:prstGeom>
            <a:noFill/>
            <a:ln w="12600">
              <a:solidFill>
                <a:srgbClr val="FFFFFF"/>
              </a:solidFill>
              <a:miter lim="800000"/>
              <a:headEnd/>
              <a:tailEnd/>
            </a:ln>
            <a:effectLst/>
          </p:spPr>
          <p:txBody>
            <a:bodyPr/>
            <a:lstStyle/>
            <a:p>
              <a:endParaRPr lang="pt-BR"/>
            </a:p>
          </p:txBody>
        </p:sp>
        <p:sp>
          <p:nvSpPr>
            <p:cNvPr id="16397" name="Line 13"/>
            <p:cNvSpPr>
              <a:spLocks noChangeShapeType="1"/>
            </p:cNvSpPr>
            <p:nvPr/>
          </p:nvSpPr>
          <p:spPr bwMode="auto">
            <a:xfrm>
              <a:off x="521" y="2568"/>
              <a:ext cx="1" cy="1504"/>
            </a:xfrm>
            <a:prstGeom prst="line">
              <a:avLst/>
            </a:prstGeom>
            <a:noFill/>
            <a:ln w="12600">
              <a:solidFill>
                <a:srgbClr val="FFFFFF"/>
              </a:solidFill>
              <a:miter lim="800000"/>
              <a:headEnd/>
              <a:tailEnd/>
            </a:ln>
            <a:effectLst/>
          </p:spPr>
          <p:txBody>
            <a:bodyPr/>
            <a:lstStyle/>
            <a:p>
              <a:endParaRPr lang="pt-BR"/>
            </a:p>
          </p:txBody>
        </p:sp>
        <p:sp>
          <p:nvSpPr>
            <p:cNvPr id="16398" name="Line 14"/>
            <p:cNvSpPr>
              <a:spLocks noChangeShapeType="1"/>
            </p:cNvSpPr>
            <p:nvPr/>
          </p:nvSpPr>
          <p:spPr bwMode="auto">
            <a:xfrm>
              <a:off x="2211" y="2568"/>
              <a:ext cx="1" cy="1504"/>
            </a:xfrm>
            <a:prstGeom prst="line">
              <a:avLst/>
            </a:prstGeom>
            <a:noFill/>
            <a:ln w="12600">
              <a:solidFill>
                <a:srgbClr val="FFFFFF"/>
              </a:solidFill>
              <a:miter lim="800000"/>
              <a:headEnd/>
              <a:tailEnd/>
            </a:ln>
            <a:effectLst/>
          </p:spPr>
          <p:txBody>
            <a:bodyPr/>
            <a:lstStyle/>
            <a:p>
              <a:endParaRPr lang="pt-BR"/>
            </a:p>
          </p:txBody>
        </p:sp>
        <p:sp>
          <p:nvSpPr>
            <p:cNvPr id="16399" name="Line 15"/>
            <p:cNvSpPr>
              <a:spLocks noChangeShapeType="1"/>
            </p:cNvSpPr>
            <p:nvPr/>
          </p:nvSpPr>
          <p:spPr bwMode="auto">
            <a:xfrm>
              <a:off x="3901" y="2568"/>
              <a:ext cx="1" cy="1504"/>
            </a:xfrm>
            <a:prstGeom prst="line">
              <a:avLst/>
            </a:prstGeom>
            <a:noFill/>
            <a:ln w="12600">
              <a:solidFill>
                <a:srgbClr val="FFFFFF"/>
              </a:solidFill>
              <a:miter lim="800000"/>
              <a:headEnd/>
              <a:tailEnd/>
            </a:ln>
            <a:effectLst/>
          </p:spPr>
          <p:txBody>
            <a:bodyPr/>
            <a:lstStyle/>
            <a:p>
              <a:endParaRPr lang="pt-BR"/>
            </a:p>
          </p:txBody>
        </p:sp>
        <p:sp>
          <p:nvSpPr>
            <p:cNvPr id="16400" name="Line 16"/>
            <p:cNvSpPr>
              <a:spLocks noChangeShapeType="1"/>
            </p:cNvSpPr>
            <p:nvPr/>
          </p:nvSpPr>
          <p:spPr bwMode="auto">
            <a:xfrm>
              <a:off x="5592" y="2568"/>
              <a:ext cx="1" cy="1504"/>
            </a:xfrm>
            <a:prstGeom prst="line">
              <a:avLst/>
            </a:prstGeom>
            <a:noFill/>
            <a:ln w="12600">
              <a:solidFill>
                <a:srgbClr val="FFFFFF"/>
              </a:solidFill>
              <a:miter lim="800000"/>
              <a:headEnd/>
              <a:tailEnd/>
            </a:ln>
            <a:effectLst/>
          </p:spPr>
          <p:txBody>
            <a:bodyPr/>
            <a:lstStyle/>
            <a:p>
              <a:endParaRPr lang="pt-BR"/>
            </a:p>
          </p:txBody>
        </p:sp>
      </p:grpSp>
      <p:pic>
        <p:nvPicPr>
          <p:cNvPr id="16401" name="Picture 17"/>
          <p:cNvPicPr>
            <a:picLocks noChangeAspect="1" noChangeArrowheads="1"/>
          </p:cNvPicPr>
          <p:nvPr/>
        </p:nvPicPr>
        <p:blipFill>
          <a:blip r:embed="rId3" cstate="print"/>
          <a:srcRect/>
          <a:stretch>
            <a:fillRect/>
          </a:stretch>
        </p:blipFill>
        <p:spPr bwMode="auto">
          <a:xfrm>
            <a:off x="611188" y="3933825"/>
            <a:ext cx="2592387" cy="1666875"/>
          </a:xfrm>
          <a:prstGeom prst="rect">
            <a:avLst/>
          </a:prstGeom>
          <a:noFill/>
          <a:ln w="9525">
            <a:noFill/>
            <a:round/>
            <a:headEnd/>
            <a:tailEnd/>
          </a:ln>
          <a:effectLst/>
        </p:spPr>
      </p:pic>
      <p:pic>
        <p:nvPicPr>
          <p:cNvPr id="16402" name="Picture 18"/>
          <p:cNvPicPr>
            <a:picLocks noChangeAspect="1" noChangeArrowheads="1"/>
          </p:cNvPicPr>
          <p:nvPr/>
        </p:nvPicPr>
        <p:blipFill>
          <a:blip r:embed="rId4" cstate="print"/>
          <a:srcRect/>
          <a:stretch>
            <a:fillRect/>
          </a:stretch>
        </p:blipFill>
        <p:spPr bwMode="auto">
          <a:xfrm>
            <a:off x="3276600" y="3933825"/>
            <a:ext cx="2447925" cy="1708150"/>
          </a:xfrm>
          <a:prstGeom prst="rect">
            <a:avLst/>
          </a:prstGeom>
          <a:noFill/>
          <a:ln w="9525">
            <a:noFill/>
            <a:round/>
            <a:headEnd/>
            <a:tailEnd/>
          </a:ln>
          <a:effectLst/>
        </p:spPr>
      </p:pic>
      <p:pic>
        <p:nvPicPr>
          <p:cNvPr id="16403" name="Picture 19"/>
          <p:cNvPicPr>
            <a:picLocks noChangeAspect="1" noChangeArrowheads="1"/>
          </p:cNvPicPr>
          <p:nvPr/>
        </p:nvPicPr>
        <p:blipFill>
          <a:blip r:embed="rId5" cstate="print"/>
          <a:srcRect/>
          <a:stretch>
            <a:fillRect/>
          </a:stretch>
        </p:blipFill>
        <p:spPr bwMode="auto">
          <a:xfrm>
            <a:off x="6011863" y="3933825"/>
            <a:ext cx="2520950" cy="16668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28588"/>
            <a:ext cx="8228013"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Características Gerais das Galáxias Elípticas</a:t>
            </a:r>
          </a:p>
        </p:txBody>
      </p:sp>
      <p:sp>
        <p:nvSpPr>
          <p:cNvPr id="17410" name="Rectangle 2"/>
          <p:cNvSpPr>
            <a:spLocks noGrp="1" noChangeArrowheads="1"/>
          </p:cNvSpPr>
          <p:nvPr>
            <p:ph type="body" idx="1"/>
          </p:nvPr>
        </p:nvSpPr>
        <p:spPr>
          <a:xfrm>
            <a:off x="0" y="1600200"/>
            <a:ext cx="4494213" cy="4524375"/>
          </a:xfrm>
          <a:ln/>
        </p:spPr>
        <p:txBody>
          <a:bodyPr/>
          <a:lstStyle/>
          <a:p>
            <a:pPr marL="327025" indent="-327025">
              <a:lnSpc>
                <a:spcPct val="80000"/>
              </a:lnSpc>
              <a:spcBef>
                <a:spcPts val="600"/>
              </a:spcBef>
              <a:buFont typeface="Times New Roman" pitchFamily="18" charset="0"/>
              <a:buChar char="•"/>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dirty="0">
                <a:solidFill>
                  <a:srgbClr val="FFFFFF"/>
                </a:solidFill>
                <a:latin typeface="Times New Roman" pitchFamily="18" charset="0"/>
              </a:rPr>
              <a:t>As galáxias elípticas variam muito de tamanho, desde super-gigantes até anãs. As maiores elípticas têm diâmetros de </a:t>
            </a:r>
            <a:r>
              <a:rPr lang="pt-BR" sz="2400" b="1" i="1" u="sng" dirty="0">
                <a:solidFill>
                  <a:srgbClr val="FFFFFF"/>
                </a:solidFill>
                <a:effectLst>
                  <a:outerShdw blurRad="38100" dist="38100" dir="2700000" algn="tl">
                    <a:srgbClr val="808080"/>
                  </a:outerShdw>
                </a:effectLst>
                <a:latin typeface="Times New Roman" pitchFamily="18" charset="0"/>
              </a:rPr>
              <a:t>milhões de anos-luz</a:t>
            </a:r>
            <a:r>
              <a:rPr lang="pt-BR" sz="2400" dirty="0">
                <a:solidFill>
                  <a:srgbClr val="FFFFFF"/>
                </a:solidFill>
                <a:latin typeface="Times New Roman" pitchFamily="18" charset="0"/>
              </a:rPr>
              <a:t>, ao passo que as menores têm somente poucos milhares de anos-luz em diâmetro. As elípticas gigantes, que têm massas de até </a:t>
            </a:r>
            <a:r>
              <a:rPr lang="pt-BR" sz="2400" b="1" dirty="0">
                <a:solidFill>
                  <a:srgbClr val="FFFFFF"/>
                </a:solidFill>
                <a:latin typeface="Times New Roman" pitchFamily="18" charset="0"/>
              </a:rPr>
              <a:t>10 trilhões</a:t>
            </a:r>
            <a:r>
              <a:rPr lang="pt-BR" sz="2400" dirty="0">
                <a:solidFill>
                  <a:srgbClr val="FFFFFF"/>
                </a:solidFill>
                <a:latin typeface="Times New Roman" pitchFamily="18" charset="0"/>
              </a:rPr>
              <a:t> de massas solares, são raras, mas as </a:t>
            </a:r>
            <a:r>
              <a:rPr lang="pt-BR" sz="2400" b="1" i="1" u="sng" dirty="0">
                <a:solidFill>
                  <a:srgbClr val="FFFFFF"/>
                </a:solidFill>
                <a:latin typeface="Times New Roman" pitchFamily="18" charset="0"/>
              </a:rPr>
              <a:t>elípticas anãs são o tipo mais comum de galáxias.</a:t>
            </a:r>
            <a:r>
              <a:rPr lang="pt-BR" sz="2400" dirty="0">
                <a:solidFill>
                  <a:srgbClr val="FFFFFF"/>
                </a:solidFill>
                <a:latin typeface="Times New Roman" pitchFamily="18" charset="0"/>
              </a:rPr>
              <a:t> </a:t>
            </a:r>
          </a:p>
        </p:txBody>
      </p:sp>
      <p:pic>
        <p:nvPicPr>
          <p:cNvPr id="17411" name="Picture 3"/>
          <p:cNvPicPr>
            <a:picLocks noChangeAspect="1" noChangeArrowheads="1"/>
          </p:cNvPicPr>
          <p:nvPr/>
        </p:nvPicPr>
        <p:blipFill>
          <a:blip r:embed="rId3" cstate="print"/>
          <a:srcRect/>
          <a:stretch>
            <a:fillRect/>
          </a:stretch>
        </p:blipFill>
        <p:spPr bwMode="auto">
          <a:xfrm>
            <a:off x="4572000" y="1557338"/>
            <a:ext cx="4459288" cy="50688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128588"/>
            <a:ext cx="8228013" cy="1433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Irregulares (I)</a:t>
            </a:r>
            <a:r>
              <a:rPr lang="ar-SA">
                <a:solidFill>
                  <a:srgbClr val="FFFFFF"/>
                </a:solidFill>
                <a:cs typeface="Arial" charset="0"/>
              </a:rPr>
              <a:t>‏</a:t>
            </a:r>
            <a:endParaRPr lang="pt-BR">
              <a:solidFill>
                <a:srgbClr val="FFFFFF"/>
              </a:solidFill>
            </a:endParaRPr>
          </a:p>
        </p:txBody>
      </p:sp>
      <p:sp>
        <p:nvSpPr>
          <p:cNvPr id="18434" name="Rectangle 2"/>
          <p:cNvSpPr>
            <a:spLocks noGrp="1" noChangeArrowheads="1"/>
          </p:cNvSpPr>
          <p:nvPr>
            <p:ph type="body" idx="1"/>
          </p:nvPr>
        </p:nvSpPr>
        <p:spPr>
          <a:xfrm>
            <a:off x="457200" y="1484313"/>
            <a:ext cx="8228013" cy="4903787"/>
          </a:xfrm>
          <a:ln/>
        </p:spPr>
        <p:txBody>
          <a:bodyPr/>
          <a:lstStyle/>
          <a:p>
            <a:pPr>
              <a:lnSpc>
                <a:spcPct val="9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Hubble classificou como galáxias irregulares aquelas que eram privadas de qualquer simetria circular ou rotacional. </a:t>
            </a:r>
          </a:p>
          <a:p>
            <a:pPr>
              <a:lnSpc>
                <a:spcPct val="9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Muitas irregulares parecem estar sofrendo atividade de formação estelar relativamente intensa, sua aparência sendo dominada por estrelas jovens brilhantes e nuvens de gás ionizado distribuídas irregularmente.</a:t>
            </a:r>
          </a:p>
          <a:p>
            <a:pPr>
              <a:lnSpc>
                <a:spcPct val="90000"/>
              </a:lnSpc>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Os dois exemplos mais conhecidos de galáxias irregulares são a Grande e a Pequena Nuvens de Magalhães, as galáxias vizinhas mais próximas da Via Láctea, visíveis a olho nu no Hemisfério Sul, identificadas pelo navegador português Fernão de Magalhães (1480-1521), em 1519.</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457200" y="128588"/>
            <a:ext cx="8228013" cy="996156"/>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dirty="0">
                <a:solidFill>
                  <a:srgbClr val="FFFFFF"/>
                </a:solidFill>
              </a:rPr>
              <a:t>As Nuvens de Magalhães</a:t>
            </a:r>
          </a:p>
        </p:txBody>
      </p:sp>
      <p:pic>
        <p:nvPicPr>
          <p:cNvPr id="19458" name="Picture 2"/>
          <p:cNvPicPr>
            <a:picLocks noChangeAspect="1" noChangeArrowheads="1"/>
          </p:cNvPicPr>
          <p:nvPr/>
        </p:nvPicPr>
        <p:blipFill>
          <a:blip r:embed="rId3" cstate="print"/>
          <a:srcRect/>
          <a:stretch>
            <a:fillRect/>
          </a:stretch>
        </p:blipFill>
        <p:spPr bwMode="auto">
          <a:xfrm>
            <a:off x="5148064" y="4149080"/>
            <a:ext cx="3312368" cy="2474832"/>
          </a:xfrm>
          <a:prstGeom prst="rect">
            <a:avLst/>
          </a:prstGeom>
          <a:noFill/>
          <a:ln w="9525">
            <a:noFill/>
            <a:round/>
            <a:headEnd/>
            <a:tailEnd/>
          </a:ln>
          <a:effectLst/>
        </p:spPr>
      </p:pic>
      <p:pic>
        <p:nvPicPr>
          <p:cNvPr id="19459" name="Picture 3"/>
          <p:cNvPicPr>
            <a:picLocks noChangeAspect="1" noChangeArrowheads="1"/>
          </p:cNvPicPr>
          <p:nvPr/>
        </p:nvPicPr>
        <p:blipFill>
          <a:blip r:embed="rId4" cstate="print"/>
          <a:srcRect/>
          <a:stretch>
            <a:fillRect/>
          </a:stretch>
        </p:blipFill>
        <p:spPr bwMode="auto">
          <a:xfrm>
            <a:off x="5076056" y="1124744"/>
            <a:ext cx="3381771" cy="2536328"/>
          </a:xfrm>
          <a:prstGeom prst="rect">
            <a:avLst/>
          </a:prstGeom>
          <a:noFill/>
          <a:ln w="9525">
            <a:noFill/>
            <a:round/>
            <a:headEnd/>
            <a:tailEnd/>
          </a:ln>
          <a:effectLst/>
        </p:spPr>
      </p:pic>
      <p:pic>
        <p:nvPicPr>
          <p:cNvPr id="7" name="Picture 1"/>
          <p:cNvPicPr>
            <a:picLocks noChangeAspect="1" noChangeArrowheads="1"/>
          </p:cNvPicPr>
          <p:nvPr/>
        </p:nvPicPr>
        <p:blipFill>
          <a:blip r:embed="rId5" cstate="print"/>
          <a:srcRect/>
          <a:stretch>
            <a:fillRect/>
          </a:stretch>
        </p:blipFill>
        <p:spPr bwMode="auto">
          <a:xfrm>
            <a:off x="251520" y="1052735"/>
            <a:ext cx="4032448" cy="5741653"/>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457200" y="80963"/>
            <a:ext cx="8228013" cy="152876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Evolução de galáxias</a:t>
            </a:r>
          </a:p>
        </p:txBody>
      </p:sp>
      <p:sp>
        <p:nvSpPr>
          <p:cNvPr id="20482" name="Rectangle 2"/>
          <p:cNvSpPr>
            <a:spLocks noGrp="1" noChangeArrowheads="1"/>
          </p:cNvSpPr>
          <p:nvPr>
            <p:ph type="body" idx="1"/>
          </p:nvPr>
        </p:nvSpPr>
        <p:spPr>
          <a:xfrm>
            <a:off x="179388" y="1492250"/>
            <a:ext cx="4292600" cy="3103563"/>
          </a:xfrm>
          <a:ln/>
        </p:spPr>
        <p:txBody>
          <a:bodyPr lIns="0" tIns="0" rIns="0" bIns="0"/>
          <a:lstStyle/>
          <a:p>
            <a:pPr marL="327025" indent="-327025">
              <a:buClr>
                <a:srgbClr val="FFFFFF"/>
              </a:buClr>
              <a:buSzPct val="69000"/>
              <a:buFont typeface="Times New Roman" pitchFamily="18" charset="0"/>
              <a:buBlip>
                <a:blip r:embed="rId3"/>
              </a:buBlip>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a:solidFill>
                  <a:srgbClr val="FFFFFF"/>
                </a:solidFill>
              </a:rPr>
              <a:t>Porque tantos tipos diferentes de galáxias?</a:t>
            </a:r>
          </a:p>
          <a:p>
            <a:pPr marL="727075" lvl="1" indent="-269875">
              <a:buClr>
                <a:srgbClr val="FFFFFF"/>
              </a:buClr>
              <a:buSzPct val="69000"/>
              <a:buFont typeface="Times New Roman" pitchFamily="18" charset="0"/>
              <a:buBlip>
                <a:blip r:embed="rId3"/>
              </a:buBlip>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a:solidFill>
                  <a:srgbClr val="FFFFFF"/>
                </a:solidFill>
              </a:rPr>
              <a:t>As elípticas tem em maioria estrelas velhas</a:t>
            </a:r>
          </a:p>
          <a:p>
            <a:pPr marL="727075" lvl="1" indent="-269875">
              <a:buClr>
                <a:srgbClr val="FFFFFF"/>
              </a:buClr>
              <a:buSzPct val="69000"/>
              <a:buFont typeface="Times New Roman" pitchFamily="18" charset="0"/>
              <a:buBlip>
                <a:blip r:embed="rId3"/>
              </a:buBlip>
              <a:tabLst>
                <a:tab pos="327025" algn="l"/>
                <a:tab pos="431800" algn="l"/>
                <a:tab pos="881063" algn="l"/>
                <a:tab pos="1330325" algn="l"/>
                <a:tab pos="1779588" algn="l"/>
                <a:tab pos="2228850" algn="l"/>
                <a:tab pos="2678113" algn="l"/>
                <a:tab pos="3127375" algn="l"/>
                <a:tab pos="3576638" algn="l"/>
                <a:tab pos="4025900" algn="l"/>
                <a:tab pos="4475163" algn="l"/>
                <a:tab pos="4924425" algn="l"/>
                <a:tab pos="5373688" algn="l"/>
                <a:tab pos="5822950" algn="l"/>
                <a:tab pos="6272213" algn="l"/>
                <a:tab pos="6721475" algn="l"/>
                <a:tab pos="7170738" algn="l"/>
                <a:tab pos="7620000" algn="l"/>
                <a:tab pos="8069263" algn="l"/>
                <a:tab pos="8518525" algn="l"/>
                <a:tab pos="8967788" algn="l"/>
              </a:tabLst>
            </a:pPr>
            <a:r>
              <a:rPr lang="pt-BR" sz="2400">
                <a:solidFill>
                  <a:srgbClr val="FFFFFF"/>
                </a:solidFill>
              </a:rPr>
              <a:t>Mas as espirais possuem tanto novas quanto velhas também!</a:t>
            </a:r>
          </a:p>
        </p:txBody>
      </p:sp>
      <p:sp>
        <p:nvSpPr>
          <p:cNvPr id="20483" name="Text Box 3"/>
          <p:cNvSpPr txBox="1">
            <a:spLocks noChangeArrowheads="1"/>
          </p:cNvSpPr>
          <p:nvPr/>
        </p:nvSpPr>
        <p:spPr bwMode="auto">
          <a:xfrm>
            <a:off x="179388" y="4716463"/>
            <a:ext cx="4500562" cy="1376362"/>
          </a:xfrm>
          <a:prstGeom prst="rect">
            <a:avLst/>
          </a:prstGeom>
          <a:noFill/>
          <a:ln w="9525">
            <a:noFill/>
            <a:round/>
            <a:headEnd/>
            <a:tailEnd/>
          </a:ln>
          <a:effectLst/>
        </p:spPr>
        <p:txBody>
          <a:bodyPr lIns="0" tIns="0" rIns="0" bIns="0"/>
          <a:lstStyle/>
          <a:p>
            <a:pPr marL="327025" indent="-327025">
              <a:spcBef>
                <a:spcPts val="800"/>
              </a:spcBef>
              <a:buClr>
                <a:srgbClr val="FFFFFF"/>
              </a:buClr>
              <a:buSzPct val="69000"/>
              <a:buFont typeface="Times New Roman" pitchFamily="18" charset="0"/>
              <a:buBlip>
                <a:blip r:embed="rId3"/>
              </a:buBlip>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pt-BR" sz="2400">
                <a:solidFill>
                  <a:srgbClr val="FFB515"/>
                </a:solidFill>
              </a:rPr>
              <a:t>A diferença está na taxa de formação estelar, não na idade!</a:t>
            </a:r>
          </a:p>
          <a:p>
            <a:pPr marL="727075" lvl="1" indent="-269875">
              <a:spcBef>
                <a:spcPts val="700"/>
              </a:spcBef>
              <a:buClr>
                <a:srgbClr val="FFFFFF"/>
              </a:buClr>
              <a:buSzPct val="76000"/>
              <a:buFont typeface="Times New Roman" pitchFamily="18" charset="0"/>
              <a:buBlip>
                <a:blip r:embed="rId3"/>
              </a:buBlip>
              <a:tabLst>
                <a:tab pos="327025" algn="l"/>
                <a:tab pos="774700" algn="l"/>
                <a:tab pos="1223963" algn="l"/>
                <a:tab pos="1673225" algn="l"/>
                <a:tab pos="2122488" algn="l"/>
                <a:tab pos="2571750" algn="l"/>
                <a:tab pos="3021013" algn="l"/>
                <a:tab pos="3470275" algn="l"/>
                <a:tab pos="3919538" algn="l"/>
                <a:tab pos="4368800" algn="l"/>
                <a:tab pos="4818063" algn="l"/>
                <a:tab pos="5267325" algn="l"/>
                <a:tab pos="5716588" algn="l"/>
                <a:tab pos="6165850" algn="l"/>
                <a:tab pos="6615113" algn="l"/>
                <a:tab pos="7064375" algn="l"/>
                <a:tab pos="7513638" algn="l"/>
                <a:tab pos="7962900" algn="l"/>
                <a:tab pos="8412163" algn="l"/>
                <a:tab pos="8861425" algn="l"/>
                <a:tab pos="9310688" algn="l"/>
              </a:tabLst>
            </a:pPr>
            <a:r>
              <a:rPr lang="pt-BR" sz="2200">
                <a:solidFill>
                  <a:srgbClr val="FFB515"/>
                </a:solidFill>
              </a:rPr>
              <a:t>A taxa depende da rotação.</a:t>
            </a:r>
          </a:p>
        </p:txBody>
      </p:sp>
      <p:pic>
        <p:nvPicPr>
          <p:cNvPr id="20484" name="Picture 4"/>
          <p:cNvPicPr>
            <a:picLocks noChangeAspect="1" noChangeArrowheads="1"/>
          </p:cNvPicPr>
          <p:nvPr/>
        </p:nvPicPr>
        <p:blipFill>
          <a:blip r:embed="rId4" cstate="print"/>
          <a:srcRect/>
          <a:stretch>
            <a:fillRect/>
          </a:stretch>
        </p:blipFill>
        <p:spPr bwMode="auto">
          <a:xfrm>
            <a:off x="4672013" y="1516063"/>
            <a:ext cx="4327525" cy="4824412"/>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457200" y="80963"/>
            <a:ext cx="8228013" cy="11779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Aglomerados</a:t>
            </a:r>
          </a:p>
        </p:txBody>
      </p:sp>
      <p:sp>
        <p:nvSpPr>
          <p:cNvPr id="21506" name="Rectangle 2"/>
          <p:cNvSpPr>
            <a:spLocks noGrp="1" noChangeArrowheads="1"/>
          </p:cNvSpPr>
          <p:nvPr>
            <p:ph type="body" idx="1"/>
          </p:nvPr>
        </p:nvSpPr>
        <p:spPr>
          <a:xfrm>
            <a:off x="457200" y="1600200"/>
            <a:ext cx="8183563" cy="1639888"/>
          </a:xfrm>
          <a:ln/>
        </p:spPr>
        <p:txBody>
          <a:bodyPr lIns="0" tIns="0" rIns="0" bIns="0"/>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Assim como as estrelas se agrupam em aglomerados, as galáxias também tendem a se organizarem em grupos</a:t>
            </a:r>
          </a:p>
        </p:txBody>
      </p:sp>
      <p:pic>
        <p:nvPicPr>
          <p:cNvPr id="21507" name="Picture 3"/>
          <p:cNvPicPr>
            <a:picLocks noChangeAspect="1" noChangeArrowheads="1"/>
          </p:cNvPicPr>
          <p:nvPr/>
        </p:nvPicPr>
        <p:blipFill>
          <a:blip r:embed="rId3" cstate="print"/>
          <a:srcRect/>
          <a:stretch>
            <a:fillRect/>
          </a:stretch>
        </p:blipFill>
        <p:spPr bwMode="auto">
          <a:xfrm>
            <a:off x="4889500" y="3635375"/>
            <a:ext cx="3930650" cy="2843213"/>
          </a:xfrm>
          <a:prstGeom prst="rect">
            <a:avLst/>
          </a:prstGeom>
          <a:noFill/>
          <a:ln w="9525">
            <a:noFill/>
            <a:round/>
            <a:headEnd/>
            <a:tailEnd/>
          </a:ln>
          <a:effectLst/>
        </p:spPr>
      </p:pic>
      <p:pic>
        <p:nvPicPr>
          <p:cNvPr id="21508" name="Picture 4"/>
          <p:cNvPicPr>
            <a:picLocks noChangeAspect="1" noChangeArrowheads="1"/>
          </p:cNvPicPr>
          <p:nvPr/>
        </p:nvPicPr>
        <p:blipFill>
          <a:blip r:embed="rId4" cstate="print"/>
          <a:srcRect/>
          <a:stretch>
            <a:fillRect/>
          </a:stretch>
        </p:blipFill>
        <p:spPr bwMode="auto">
          <a:xfrm>
            <a:off x="476250" y="3622675"/>
            <a:ext cx="3802063" cy="28590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80963"/>
            <a:ext cx="8228013" cy="13589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Grupo Local</a:t>
            </a:r>
          </a:p>
        </p:txBody>
      </p:sp>
      <p:sp>
        <p:nvSpPr>
          <p:cNvPr id="22530" name="Rectangle 2"/>
          <p:cNvSpPr>
            <a:spLocks noGrp="1" noChangeArrowheads="1"/>
          </p:cNvSpPr>
          <p:nvPr>
            <p:ph type="body" idx="1"/>
          </p:nvPr>
        </p:nvSpPr>
        <p:spPr>
          <a:xfrm>
            <a:off x="179388" y="1600200"/>
            <a:ext cx="4500562" cy="4525963"/>
          </a:xfrm>
          <a:ln/>
        </p:spPr>
        <p:txBody>
          <a:bodyPr lIns="0" tIns="0" rIns="0" bIns="0"/>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A nossa Via-láctea também faz parte de um grupo chamado “Grupo Local”.</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A Via-láctea e Andrômeda são as maiores do grupo que é composto por cerca de 50 galáxias, a maioria são anãs elípticas e irregulares.</a:t>
            </a:r>
          </a:p>
        </p:txBody>
      </p:sp>
      <p:pic>
        <p:nvPicPr>
          <p:cNvPr id="22531" name="Picture 3"/>
          <p:cNvPicPr>
            <a:picLocks noChangeAspect="1" noChangeArrowheads="1"/>
          </p:cNvPicPr>
          <p:nvPr/>
        </p:nvPicPr>
        <p:blipFill>
          <a:blip r:embed="rId3" cstate="print"/>
          <a:srcRect/>
          <a:stretch>
            <a:fillRect/>
          </a:stretch>
        </p:blipFill>
        <p:spPr bwMode="auto">
          <a:xfrm>
            <a:off x="4852988" y="1677988"/>
            <a:ext cx="4146550" cy="4549775"/>
          </a:xfrm>
          <a:prstGeom prst="rect">
            <a:avLst/>
          </a:prstGeom>
          <a:noFill/>
          <a:ln w="36000">
            <a:solidFill>
              <a:srgbClr val="0000FF"/>
            </a:solidFill>
            <a:bevel/>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57200" y="128588"/>
            <a:ext cx="8228013" cy="1131887"/>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Super-aglomerados</a:t>
            </a:r>
          </a:p>
        </p:txBody>
      </p:sp>
      <p:sp>
        <p:nvSpPr>
          <p:cNvPr id="23554" name="Rectangle 2"/>
          <p:cNvSpPr>
            <a:spLocks noGrp="1" noChangeArrowheads="1"/>
          </p:cNvSpPr>
          <p:nvPr>
            <p:ph type="body" idx="1"/>
          </p:nvPr>
        </p:nvSpPr>
        <p:spPr>
          <a:xfrm>
            <a:off x="411163" y="1228725"/>
            <a:ext cx="8407400" cy="5418138"/>
          </a:xfrm>
          <a:ln/>
        </p:spPr>
        <p:txBody>
          <a:bodyPr lIns="0" tIns="0" rIns="0" bIns="0"/>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Após descobrirem os grupos de galáxias os astrônomos começaram a pensar como seria a estrutura em grande escala do universo.</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Em 1953, o astrônomo francês </a:t>
            </a:r>
            <a:r>
              <a:rPr lang="pt-BR" sz="2400" i="1" u="sng">
                <a:solidFill>
                  <a:srgbClr val="FFFFFF"/>
                </a:solidFill>
                <a:effectLst>
                  <a:outerShdw blurRad="38100" dist="38100" dir="2700000" algn="tl">
                    <a:srgbClr val="808080"/>
                  </a:outerShdw>
                </a:effectLst>
              </a:rPr>
              <a:t>Gérard de Vaucouleurs</a:t>
            </a:r>
            <a:r>
              <a:rPr lang="pt-BR" sz="2400">
                <a:solidFill>
                  <a:srgbClr val="FFFFFF"/>
                </a:solidFill>
              </a:rPr>
              <a:t> (1918-1995) demonstrou que os aglomerados de galáxias também formam super-aglomerados.</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O super-aglomerado mais bem estudado é o Super-cúmulo Local, porque fazemos parte dele. Ele tem um diâmetro de aproximadamente 100 milhões de anos-luz e aproximadamente uma massa de cerca de 10</a:t>
            </a:r>
            <a:r>
              <a:rPr lang="pt-BR" sz="2400" baseline="33000">
                <a:solidFill>
                  <a:srgbClr val="FFFFFF"/>
                </a:solidFill>
              </a:rPr>
              <a:t>15</a:t>
            </a:r>
            <a:r>
              <a:rPr lang="pt-BR" sz="2400">
                <a:solidFill>
                  <a:srgbClr val="FFFFFF"/>
                </a:solidFill>
              </a:rPr>
              <a:t> massas solares, contendo o Grupo Local de galáxias, e o cúmulo de Virgem.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bertura Sessao Astronomia NEW.wmv">
            <a:hlinkClick r:id="" action="ppaction://media"/>
          </p:cNvPr>
          <p:cNvPicPr>
            <a:picLocks noRot="1" noChangeAspect="1"/>
          </p:cNvPicPr>
          <p:nvPr>
            <a:videoFile r:link="rId1"/>
          </p:nvPr>
        </p:nvPicPr>
        <p:blipFill>
          <a:blip r:embed="rId3"/>
          <a:stretch>
            <a:fillRect/>
          </a:stretch>
        </p:blipFill>
        <p:spPr>
          <a:xfrm>
            <a:off x="144016" y="44624"/>
            <a:ext cx="8892480" cy="6669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128588"/>
            <a:ext cx="8228013" cy="1131887"/>
          </a:xfrm>
          <a:ln/>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Estrutura em grande escala</a:t>
            </a:r>
          </a:p>
        </p:txBody>
      </p:sp>
      <p:sp>
        <p:nvSpPr>
          <p:cNvPr id="24578" name="Rectangle 2"/>
          <p:cNvSpPr>
            <a:spLocks noGrp="1" noChangeArrowheads="1"/>
          </p:cNvSpPr>
          <p:nvPr>
            <p:ph type="body" idx="1"/>
          </p:nvPr>
        </p:nvSpPr>
        <p:spPr>
          <a:xfrm>
            <a:off x="179388" y="1260475"/>
            <a:ext cx="8820150" cy="1565275"/>
          </a:xfrm>
          <a:ln/>
        </p:spPr>
        <p:txBody>
          <a:bodyPr lIns="0" tIns="0" rIns="0" bIns="0"/>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Entre esses super-aglomerados observa-se grandes espaços sem galáxias.</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rPr>
              <a:t>Os equipamentos atuais permitem mapear o espaço próximo e fazer simulações da estrutura do universo</a:t>
            </a:r>
          </a:p>
        </p:txBody>
      </p:sp>
      <p:pic>
        <p:nvPicPr>
          <p:cNvPr id="24579" name="Picture 3"/>
          <p:cNvPicPr>
            <a:picLocks noChangeAspect="1" noChangeArrowheads="1"/>
          </p:cNvPicPr>
          <p:nvPr/>
        </p:nvPicPr>
        <p:blipFill>
          <a:blip r:embed="rId3" cstate="print"/>
          <a:srcRect/>
          <a:stretch>
            <a:fillRect/>
          </a:stretch>
        </p:blipFill>
        <p:spPr bwMode="auto">
          <a:xfrm>
            <a:off x="360363" y="3151188"/>
            <a:ext cx="4140200" cy="3055937"/>
          </a:xfrm>
          <a:prstGeom prst="rect">
            <a:avLst/>
          </a:prstGeom>
          <a:noFill/>
          <a:ln w="9525">
            <a:noFill/>
            <a:round/>
            <a:headEnd/>
            <a:tailEnd/>
          </a:ln>
          <a:effectLst/>
        </p:spPr>
      </p:pic>
      <p:pic>
        <p:nvPicPr>
          <p:cNvPr id="24580" name="Picture 4"/>
          <p:cNvPicPr>
            <a:picLocks noChangeAspect="1" noChangeArrowheads="1"/>
          </p:cNvPicPr>
          <p:nvPr/>
        </p:nvPicPr>
        <p:blipFill>
          <a:blip r:embed="rId4" cstate="print"/>
          <a:srcRect/>
          <a:stretch>
            <a:fillRect/>
          </a:stretch>
        </p:blipFill>
        <p:spPr bwMode="auto">
          <a:xfrm>
            <a:off x="4679950" y="3060700"/>
            <a:ext cx="4319588" cy="3240088"/>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Colisões entre Galáxias</a:t>
            </a:r>
          </a:p>
        </p:txBody>
      </p:sp>
      <p:sp>
        <p:nvSpPr>
          <p:cNvPr id="25602" name="Rectangle 2"/>
          <p:cNvSpPr>
            <a:spLocks noGrp="1" noChangeArrowheads="1"/>
          </p:cNvSpPr>
          <p:nvPr>
            <p:ph type="body" sz="half" idx="1"/>
          </p:nvPr>
        </p:nvSpPr>
        <p:spPr>
          <a:xfrm>
            <a:off x="323850" y="1600200"/>
            <a:ext cx="4608513" cy="4781550"/>
          </a:xfrm>
          <a:ln/>
        </p:spPr>
        <p:txBody>
          <a:bodyPr lIns="0" tIns="0" rIns="0" bIns="0"/>
          <a:lstStyle/>
          <a:p>
            <a:pPr>
              <a:lnSpc>
                <a:spcPct val="90000"/>
              </a:lnSpc>
              <a:spcBef>
                <a:spcPct val="200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latin typeface="Times New Roman" pitchFamily="18" charset="0"/>
              </a:rPr>
              <a:t>Galáxias em aglomerados estão relativamente </a:t>
            </a:r>
            <a:r>
              <a:rPr lang="pt-BR" sz="2400" b="1">
                <a:solidFill>
                  <a:srgbClr val="FFFFFF"/>
                </a:solidFill>
                <a:latin typeface="Times New Roman" pitchFamily="18" charset="0"/>
              </a:rPr>
              <a:t>próximas</a:t>
            </a:r>
            <a:r>
              <a:rPr lang="pt-BR" sz="2400">
                <a:solidFill>
                  <a:srgbClr val="FFFFFF"/>
                </a:solidFill>
                <a:latin typeface="Times New Roman" pitchFamily="18" charset="0"/>
              </a:rPr>
              <a:t> umas das outras, isto é, as separações entre elas não são grandes comparadas com seus tamanhos.</a:t>
            </a:r>
          </a:p>
          <a:p>
            <a:pPr>
              <a:lnSpc>
                <a:spcPct val="90000"/>
              </a:lnSpc>
              <a:spcBef>
                <a:spcPct val="200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latin typeface="Times New Roman" pitchFamily="18" charset="0"/>
              </a:rPr>
              <a:t>Por exemplo, as estrelas em nossa galáxia caberiam todas juntas em uma esfera entre o nosso Sol e Alpha-Centauri (a estrela mais próxima do Sol ~ 4,2 anos-luz).</a:t>
            </a:r>
          </a:p>
          <a:p>
            <a:pPr>
              <a:lnSpc>
                <a:spcPct val="90000"/>
              </a:lnSpc>
              <a:spcBef>
                <a:spcPct val="20000"/>
              </a:spcBef>
              <a:buFont typeface="Times New Roman" pitchFamily="18"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a:solidFill>
                  <a:srgbClr val="FFFFFF"/>
                </a:solidFill>
                <a:latin typeface="Times New Roman" pitchFamily="18" charset="0"/>
              </a:rPr>
              <a:t>Sendo assim, colisões entre galáxias acontecem com mais freqüência do que imaginamos.</a:t>
            </a:r>
          </a:p>
        </p:txBody>
      </p:sp>
      <p:pic>
        <p:nvPicPr>
          <p:cNvPr id="6" name="hst15_stars_volume.mpeg">
            <a:hlinkClick r:id="" action="ppaction://media"/>
          </p:cNvPr>
          <p:cNvPicPr>
            <a:picLocks noGrp="1" noRot="1" noChangeAspect="1"/>
          </p:cNvPicPr>
          <p:nvPr>
            <p:ph type="media" sz="half" idx="2"/>
            <a:videoFile r:link="rId1"/>
          </p:nvPr>
        </p:nvPicPr>
        <p:blipFill>
          <a:blip r:embed="rId4"/>
          <a:stretch>
            <a:fillRect/>
          </a:stretch>
        </p:blipFill>
        <p:spPr>
          <a:xfrm>
            <a:off x="4824413" y="2484438"/>
            <a:ext cx="3657600" cy="27432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92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457200" y="80963"/>
            <a:ext cx="8228013" cy="152876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Colisões entre Galáxias</a:t>
            </a:r>
          </a:p>
        </p:txBody>
      </p:sp>
      <p:sp>
        <p:nvSpPr>
          <p:cNvPr id="26626" name="Rectangle 2"/>
          <p:cNvSpPr>
            <a:spLocks noGrp="1" noChangeArrowheads="1"/>
          </p:cNvSpPr>
          <p:nvPr>
            <p:ph type="body" idx="1"/>
          </p:nvPr>
        </p:nvSpPr>
        <p:spPr>
          <a:xfrm>
            <a:off x="457200" y="1600200"/>
            <a:ext cx="8362950" cy="1639888"/>
          </a:xfrm>
          <a:ln/>
        </p:spPr>
        <p:txBody>
          <a:bodyPr lIns="0" tIns="0" rIns="0" bIns="0"/>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dirty="0" smtClean="0">
                <a:solidFill>
                  <a:srgbClr val="FFFFFF"/>
                </a:solidFill>
              </a:rPr>
              <a:t>Com  o auxilio de computadores é possível calcular </a:t>
            </a:r>
            <a:r>
              <a:rPr lang="pt-BR" sz="2400" dirty="0">
                <a:solidFill>
                  <a:srgbClr val="FFFFFF"/>
                </a:solidFill>
              </a:rPr>
              <a:t>modelos de galáxias interagentes que simulam a aparência de diversos pares de galáxias com formas estranhas, vistas </a:t>
            </a:r>
            <a:r>
              <a:rPr lang="pt-BR" sz="2400" dirty="0" smtClean="0">
                <a:solidFill>
                  <a:srgbClr val="FFFFFF"/>
                </a:solidFill>
              </a:rPr>
              <a:t>no </a:t>
            </a:r>
            <a:r>
              <a:rPr lang="pt-BR" sz="2400" dirty="0">
                <a:solidFill>
                  <a:srgbClr val="FFFFFF"/>
                </a:solidFill>
              </a:rPr>
              <a:t>céu.</a:t>
            </a:r>
            <a:r>
              <a:rPr lang="pt-BR" dirty="0">
                <a:solidFill>
                  <a:srgbClr val="FFFFFF"/>
                </a:solidFill>
              </a:rPr>
              <a:t> </a:t>
            </a:r>
          </a:p>
        </p:txBody>
      </p:sp>
      <p:pic>
        <p:nvPicPr>
          <p:cNvPr id="26627" name="Picture 3"/>
          <p:cNvPicPr>
            <a:picLocks noChangeAspect="1" noChangeArrowheads="1"/>
          </p:cNvPicPr>
          <p:nvPr/>
        </p:nvPicPr>
        <p:blipFill>
          <a:blip r:embed="rId3" cstate="print"/>
          <a:srcRect/>
          <a:stretch>
            <a:fillRect/>
          </a:stretch>
        </p:blipFill>
        <p:spPr bwMode="auto">
          <a:xfrm>
            <a:off x="1004888" y="3595688"/>
            <a:ext cx="2725737" cy="2705100"/>
          </a:xfrm>
          <a:prstGeom prst="rect">
            <a:avLst/>
          </a:prstGeom>
          <a:noFill/>
          <a:ln w="9525">
            <a:noFill/>
            <a:round/>
            <a:headEnd/>
            <a:tailEnd/>
          </a:ln>
          <a:effectLst/>
        </p:spPr>
      </p:pic>
      <p:pic>
        <p:nvPicPr>
          <p:cNvPr id="26630" name="Picture 6" descr="collide [UFRGS]"/>
          <p:cNvPicPr>
            <a:picLocks noChangeAspect="1" noChangeArrowheads="1" noCrop="1"/>
          </p:cNvPicPr>
          <p:nvPr/>
        </p:nvPicPr>
        <p:blipFill>
          <a:blip r:embed="rId4" cstate="print"/>
          <a:srcRect/>
          <a:stretch>
            <a:fillRect/>
          </a:stretch>
        </p:blipFill>
        <p:spPr bwMode="auto">
          <a:xfrm>
            <a:off x="5292725" y="3429000"/>
            <a:ext cx="2735263" cy="2735263"/>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457200" y="169863"/>
            <a:ext cx="8228013" cy="14509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Fusão e Canibalismo de Galáxias</a:t>
            </a:r>
          </a:p>
        </p:txBody>
      </p:sp>
      <p:sp>
        <p:nvSpPr>
          <p:cNvPr id="27650" name="Rectangle 2"/>
          <p:cNvSpPr>
            <a:spLocks noGrp="1" noChangeArrowheads="1"/>
          </p:cNvSpPr>
          <p:nvPr>
            <p:ph type="body" idx="1"/>
          </p:nvPr>
        </p:nvSpPr>
        <p:spPr>
          <a:xfrm>
            <a:off x="0" y="1600200"/>
            <a:ext cx="8999538" cy="4879975"/>
          </a:xfrm>
          <a:ln/>
        </p:spPr>
        <p:txBody>
          <a:bodyPr/>
          <a:lstStyle/>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pt-BR" sz="2600" dirty="0">
                <a:solidFill>
                  <a:srgbClr val="FFFFFF"/>
                </a:solidFill>
              </a:rPr>
              <a:t> - Quando duas galáxias de tamanhos parecidos colidem em baixa velocidade elas podem se fundir.</a:t>
            </a:r>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pt-BR" sz="2600" dirty="0">
                <a:solidFill>
                  <a:srgbClr val="FFFFFF"/>
                </a:solidFill>
              </a:rPr>
              <a:t>- Quando uma é muito maior do que a outra, a galáxia menor é destruída pela força gravitacional e assimilada pela maior, esse processo é mais conhecido como canibalismo galáctico.</a:t>
            </a:r>
          </a:p>
          <a:p>
            <a:pPr marL="673100" indent="-673100">
              <a:buFont typeface="Times New Roman" pitchFamily="18" charset="0"/>
              <a:buChar char="•"/>
              <a:tabLst>
                <a:tab pos="673100" algn="l"/>
                <a:tab pos="777875" algn="l"/>
                <a:tab pos="1227138" algn="l"/>
                <a:tab pos="1676400" algn="l"/>
                <a:tab pos="2125663" algn="l"/>
                <a:tab pos="2574925" algn="l"/>
                <a:tab pos="3024188" algn="l"/>
                <a:tab pos="3473450" algn="l"/>
                <a:tab pos="3922713" algn="l"/>
                <a:tab pos="4371975" algn="l"/>
                <a:tab pos="4821238" algn="l"/>
                <a:tab pos="5270500" algn="l"/>
                <a:tab pos="5719763" algn="l"/>
                <a:tab pos="6169025" algn="l"/>
                <a:tab pos="6618288" algn="l"/>
                <a:tab pos="7067550" algn="l"/>
                <a:tab pos="7516813" algn="l"/>
                <a:tab pos="7966075" algn="l"/>
                <a:tab pos="8415338" algn="l"/>
                <a:tab pos="8864600" algn="l"/>
                <a:tab pos="9313863" algn="l"/>
              </a:tabLst>
            </a:pPr>
            <a:r>
              <a:rPr lang="pt-BR" sz="2600" dirty="0">
                <a:solidFill>
                  <a:srgbClr val="FFFFFF"/>
                </a:solidFill>
              </a:rPr>
              <a:t>- Muitas vezes a interação entre as galáxias é fraca o suficiente para que as duas sobrevivam independentes, mas podem surgir caudas de matéria ou galáxias satélites.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457200" y="128588"/>
            <a:ext cx="8212138"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Via-láctea e Andrômeda</a:t>
            </a:r>
          </a:p>
        </p:txBody>
      </p:sp>
      <p:pic>
        <p:nvPicPr>
          <p:cNvPr id="5" name="hst15_m31_mw_collision.mpeg">
            <a:hlinkClick r:id="" action="ppaction://media"/>
          </p:cNvPr>
          <p:cNvPicPr>
            <a:picLocks noGrp="1" noRot="1" noChangeAspect="1"/>
          </p:cNvPicPr>
          <p:nvPr>
            <p:ph idx="1"/>
            <a:videoFile r:link="rId1"/>
          </p:nvPr>
        </p:nvPicPr>
        <p:blipFill>
          <a:blip r:embed="rId4"/>
          <a:stretch>
            <a:fillRect/>
          </a:stretch>
        </p:blipFill>
        <p:spPr>
          <a:xfrm>
            <a:off x="899592" y="1107685"/>
            <a:ext cx="7416824" cy="5562618"/>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32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29698" name="Text Box 2"/>
          <p:cNvSpPr txBox="1">
            <a:spLocks noChangeArrowheads="1"/>
          </p:cNvSpPr>
          <p:nvPr/>
        </p:nvSpPr>
        <p:spPr bwMode="auto">
          <a:xfrm>
            <a:off x="251520" y="548680"/>
            <a:ext cx="6408737" cy="1639887"/>
          </a:xfrm>
          <a:prstGeom prst="rect">
            <a:avLst/>
          </a:prstGeom>
          <a:noFill/>
          <a:ln w="9525">
            <a:noFill/>
            <a:round/>
            <a:headEnd/>
            <a:tailEnd/>
          </a:ln>
          <a:effectLst/>
        </p:spPr>
        <p:txBody>
          <a:bodyPr lIns="0" tIns="0" rIns="0" bIns="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dirty="0">
                <a:solidFill>
                  <a:srgbClr val="2323DC"/>
                </a:solidFill>
              </a:rPr>
              <a:t>A colisão irá ocorrer daqui a aproximadamente 3 bilhões de anos.</a:t>
            </a:r>
          </a:p>
        </p:txBody>
      </p:sp>
      <p:sp>
        <p:nvSpPr>
          <p:cNvPr id="29699" name="Text Box 3"/>
          <p:cNvSpPr txBox="1">
            <a:spLocks noChangeArrowheads="1"/>
          </p:cNvSpPr>
          <p:nvPr/>
        </p:nvSpPr>
        <p:spPr bwMode="auto">
          <a:xfrm>
            <a:off x="252413" y="1889125"/>
            <a:ext cx="6022975" cy="1171575"/>
          </a:xfrm>
          <a:prstGeom prst="rect">
            <a:avLst/>
          </a:prstGeom>
          <a:noFill/>
          <a:ln w="9525">
            <a:noFill/>
            <a:round/>
            <a:headEnd/>
            <a:tailEnd/>
          </a:ln>
          <a:effectLst/>
        </p:spPr>
        <p:txBody>
          <a:bodyPr lIns="0" tIns="0" rIns="0" bIns="0"/>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3200" b="1" i="1">
                <a:solidFill>
                  <a:srgbClr val="C90016"/>
                </a:solidFill>
              </a:rPr>
              <a:t>O Sol irá durar pelo menos mais 4 bilhões de anos!</a:t>
            </a:r>
          </a:p>
        </p:txBody>
      </p:sp>
      <p:grpSp>
        <p:nvGrpSpPr>
          <p:cNvPr id="29700" name="Group 4"/>
          <p:cNvGrpSpPr>
            <a:grpSpLocks/>
          </p:cNvGrpSpPr>
          <p:nvPr/>
        </p:nvGrpSpPr>
        <p:grpSpPr bwMode="auto">
          <a:xfrm>
            <a:off x="2700338" y="3414713"/>
            <a:ext cx="898525" cy="1090612"/>
            <a:chOff x="1701" y="2151"/>
            <a:chExt cx="566" cy="687"/>
          </a:xfrm>
        </p:grpSpPr>
        <p:sp>
          <p:nvSpPr>
            <p:cNvPr id="29701" name="Line 5"/>
            <p:cNvSpPr>
              <a:spLocks noChangeShapeType="1"/>
            </p:cNvSpPr>
            <p:nvPr/>
          </p:nvSpPr>
          <p:spPr bwMode="auto">
            <a:xfrm flipV="1">
              <a:off x="1701" y="2150"/>
              <a:ext cx="567" cy="690"/>
            </a:xfrm>
            <a:prstGeom prst="line">
              <a:avLst/>
            </a:prstGeom>
            <a:noFill/>
            <a:ln w="144000">
              <a:solidFill>
                <a:srgbClr val="000080"/>
              </a:solidFill>
              <a:round/>
              <a:headEnd/>
              <a:tailEnd/>
            </a:ln>
            <a:effectLst/>
          </p:spPr>
          <p:txBody>
            <a:bodyPr/>
            <a:lstStyle/>
            <a:p>
              <a:endParaRPr lang="pt-BR"/>
            </a:p>
          </p:txBody>
        </p:sp>
        <p:sp>
          <p:nvSpPr>
            <p:cNvPr id="29702" name="Line 6"/>
            <p:cNvSpPr>
              <a:spLocks noChangeShapeType="1"/>
            </p:cNvSpPr>
            <p:nvPr/>
          </p:nvSpPr>
          <p:spPr bwMode="auto">
            <a:xfrm>
              <a:off x="1701" y="2154"/>
              <a:ext cx="454" cy="680"/>
            </a:xfrm>
            <a:prstGeom prst="line">
              <a:avLst/>
            </a:prstGeom>
            <a:noFill/>
            <a:ln w="144000">
              <a:solidFill>
                <a:srgbClr val="000080"/>
              </a:solidFill>
              <a:round/>
              <a:headEnd/>
              <a:tailEnd/>
            </a:ln>
            <a:effectLst/>
          </p:spPr>
          <p:txBody>
            <a:bodyPr/>
            <a:lstStyle/>
            <a:p>
              <a:endParaRPr lang="pt-BR"/>
            </a:p>
          </p:txBody>
        </p:sp>
      </p:grpSp>
      <p:sp>
        <p:nvSpPr>
          <p:cNvPr id="29703" name="WordArt 7"/>
          <p:cNvSpPr>
            <a:spLocks noChangeArrowheads="1" noChangeShapeType="1" noTextEdit="1"/>
          </p:cNvSpPr>
          <p:nvPr/>
        </p:nvSpPr>
        <p:spPr bwMode="auto">
          <a:xfrm>
            <a:off x="5616575" y="2879725"/>
            <a:ext cx="1873250" cy="1939925"/>
          </a:xfrm>
          <a:prstGeom prst="rect">
            <a:avLst/>
          </a:prstGeom>
        </p:spPr>
        <p:txBody>
          <a:bodyPr wrap="none" fromWordArt="1">
            <a:prstTxWarp prst="textPlain">
              <a:avLst>
                <a:gd name="adj" fmla="val 50000"/>
              </a:avLst>
            </a:prstTxWarp>
          </a:bodyPr>
          <a:lstStyle/>
          <a:p>
            <a:pPr algn="ctr"/>
            <a:r>
              <a:rPr lang="pt-BR" sz="3600">
                <a:ln w="9360">
                  <a:solidFill>
                    <a:srgbClr val="000000"/>
                  </a:solidFill>
                  <a:miter lim="800000"/>
                  <a:headEnd/>
                  <a:tailEnd/>
                </a:ln>
                <a:solidFill>
                  <a:srgbClr val="FF0000"/>
                </a:solidFill>
                <a:latin typeface="Arial Black"/>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296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9" presetClass="entr" decel="100000" fill="hold" nodeType="clickEffect">
                                  <p:stCondLst>
                                    <p:cond delay="0"/>
                                  </p:stCondLst>
                                  <p:childTnLst>
                                    <p:set>
                                      <p:cBhvr additive="repl">
                                        <p:cTn id="14" dur="1" fill="hold">
                                          <p:stCondLst>
                                            <p:cond delay="0"/>
                                          </p:stCondLst>
                                        </p:cTn>
                                        <p:tgtEl>
                                          <p:spTgt spid="29700"/>
                                        </p:tgtEl>
                                        <p:attrNameLst>
                                          <p:attrName>style.visibility</p:attrName>
                                        </p:attrNameLst>
                                      </p:cBhvr>
                                      <p:to>
                                        <p:strVal val="visible"/>
                                      </p:to>
                                    </p:set>
                                    <p:anim calcmode="lin" valueType="num">
                                      <p:cBhvr additive="repl">
                                        <p:cTn id="15" dur="500" fill="hold"/>
                                        <p:tgtEl>
                                          <p:spTgt spid="29700"/>
                                        </p:tgtEl>
                                        <p:attrNameLst>
                                          <p:attrName>ppt_w</p:attrName>
                                        </p:attrNameLst>
                                      </p:cBhvr>
                                      <p:tavLst>
                                        <p:tav tm="100000">
                                          <p:val>
                                            <p:strVal val="0"/>
                                          </p:val>
                                        </p:tav>
                                        <p:tav>
                                          <p:val>
                                            <p:strVal val="#ppt_w"/>
                                          </p:val>
                                        </p:tav>
                                      </p:tavLst>
                                    </p:anim>
                                    <p:anim calcmode="lin" valueType="num">
                                      <p:cBhvr additive="repl">
                                        <p:cTn id="16" dur="500" fill="hold"/>
                                        <p:tgtEl>
                                          <p:spTgt spid="29700"/>
                                        </p:tgtEl>
                                        <p:attrNameLst>
                                          <p:attrName>ppt_h</p:attrName>
                                        </p:attrNameLst>
                                      </p:cBhvr>
                                      <p:tavLst>
                                        <p:tav tm="100000">
                                          <p:val>
                                            <p:strVal val="0"/>
                                          </p:val>
                                        </p:tav>
                                        <p:tav>
                                          <p:val>
                                            <p:strVal val="#ppt_h"/>
                                          </p:val>
                                        </p:tav>
                                      </p:tavLst>
                                    </p:anim>
                                    <p:anim calcmode="lin" valueType="num">
                                      <p:cBhvr additive="repl">
                                        <p:cTn id="17" dur="500" fill="hold"/>
                                        <p:tgtEl>
                                          <p:spTgt spid="29700"/>
                                        </p:tgtEl>
                                        <p:attrNameLst>
                                          <p:attrName>r</p:attrName>
                                        </p:attrNameLst>
                                      </p:cBhvr>
                                      <p:tavLst>
                                        <p:tav tm="100000">
                                          <p:val>
                                            <p:strVal val="360"/>
                                          </p:val>
                                        </p:tav>
                                        <p:tav>
                                          <p:val>
                                            <p:strVal val="0"/>
                                          </p:val>
                                        </p:tav>
                                      </p:tavLst>
                                    </p:anim>
                                    <p:animEffect transition="in" filter="fade">
                                      <p:cBhvr additive="repl">
                                        <p:cTn id="18" dur="500"/>
                                        <p:tgtEl>
                                          <p:spTgt spid="29700"/>
                                        </p:tgtEl>
                                      </p:cBhvr>
                                    </p:animEffect>
                                  </p:childTnLst>
                                </p:cTn>
                              </p:par>
                              <p:par>
                                <p:cTn id="19" presetID="49" presetClass="entr" decel="100000" fill="hold" grpId="0" nodeType="withEffect">
                                  <p:stCondLst>
                                    <p:cond delay="0"/>
                                  </p:stCondLst>
                                  <p:childTnLst>
                                    <p:set>
                                      <p:cBhvr additive="repl">
                                        <p:cTn id="20" dur="1" fill="hold">
                                          <p:stCondLst>
                                            <p:cond delay="0"/>
                                          </p:stCondLst>
                                        </p:cTn>
                                        <p:tgtEl>
                                          <p:spTgt spid="29703"/>
                                        </p:tgtEl>
                                        <p:attrNameLst>
                                          <p:attrName>style.visibility</p:attrName>
                                        </p:attrNameLst>
                                      </p:cBhvr>
                                      <p:to>
                                        <p:strVal val="visible"/>
                                      </p:to>
                                    </p:set>
                                    <p:anim calcmode="lin" valueType="num">
                                      <p:cBhvr additive="repl">
                                        <p:cTn id="21" dur="500" fill="hold"/>
                                        <p:tgtEl>
                                          <p:spTgt spid="29703"/>
                                        </p:tgtEl>
                                        <p:attrNameLst>
                                          <p:attrName>ppt_w</p:attrName>
                                        </p:attrNameLst>
                                      </p:cBhvr>
                                      <p:tavLst>
                                        <p:tav tm="100000">
                                          <p:val>
                                            <p:strVal val="0"/>
                                          </p:val>
                                        </p:tav>
                                        <p:tav>
                                          <p:val>
                                            <p:strVal val="#ppt_w"/>
                                          </p:val>
                                        </p:tav>
                                      </p:tavLst>
                                    </p:anim>
                                    <p:anim calcmode="lin" valueType="num">
                                      <p:cBhvr additive="repl">
                                        <p:cTn id="22" dur="500" fill="hold"/>
                                        <p:tgtEl>
                                          <p:spTgt spid="29703"/>
                                        </p:tgtEl>
                                        <p:attrNameLst>
                                          <p:attrName>ppt_h</p:attrName>
                                        </p:attrNameLst>
                                      </p:cBhvr>
                                      <p:tavLst>
                                        <p:tav tm="100000">
                                          <p:val>
                                            <p:strVal val="0"/>
                                          </p:val>
                                        </p:tav>
                                        <p:tav>
                                          <p:val>
                                            <p:strVal val="#ppt_h"/>
                                          </p:val>
                                        </p:tav>
                                      </p:tavLst>
                                    </p:anim>
                                    <p:anim calcmode="lin" valueType="num">
                                      <p:cBhvr additive="repl">
                                        <p:cTn id="23" dur="500" fill="hold"/>
                                        <p:tgtEl>
                                          <p:spTgt spid="29703"/>
                                        </p:tgtEl>
                                        <p:attrNameLst>
                                          <p:attrName>r</p:attrName>
                                        </p:attrNameLst>
                                      </p:cBhvr>
                                      <p:tavLst>
                                        <p:tav tm="100000">
                                          <p:val>
                                            <p:strVal val="360"/>
                                          </p:val>
                                        </p:tav>
                                        <p:tav>
                                          <p:val>
                                            <p:strVal val="0"/>
                                          </p:val>
                                        </p:tav>
                                      </p:tavLst>
                                    </p:anim>
                                    <p:animEffect transition="in" filter="fade">
                                      <p:cBhvr additive="repl">
                                        <p:cTn id="24"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127000"/>
            <a:ext cx="8215313" cy="14382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Desafios atuais da Astronomia Extragaláctica</a:t>
            </a:r>
          </a:p>
        </p:txBody>
      </p:sp>
      <p:sp>
        <p:nvSpPr>
          <p:cNvPr id="30722" name="Rectangle 2"/>
          <p:cNvSpPr>
            <a:spLocks noGrp="1" noChangeArrowheads="1"/>
          </p:cNvSpPr>
          <p:nvPr>
            <p:ph type="body" idx="1"/>
          </p:nvPr>
        </p:nvSpPr>
        <p:spPr>
          <a:xfrm>
            <a:off x="457200" y="2247900"/>
            <a:ext cx="8215313" cy="2432050"/>
          </a:xfrm>
          <a:ln/>
        </p:spPr>
        <p:txBody>
          <a:bodyPr/>
          <a:lstStyle/>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a:solidFill>
                  <a:srgbClr val="FFFFFF"/>
                </a:solidFill>
              </a:rPr>
              <a:t>AGN's – Galáxias de Núcleos Ativos</a:t>
            </a:r>
          </a:p>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a:solidFill>
                  <a:srgbClr val="FFFFFF"/>
                </a:solidFill>
              </a:rPr>
              <a:t>Matéria e Energia Escura</a:t>
            </a:r>
          </a:p>
          <a:p>
            <a:pPr marL="1173163" lvl="1" indent="-49847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a:solidFill>
                  <a:srgbClr val="FFFFFF"/>
                </a:solidFill>
              </a:rPr>
              <a:t>Formação de Galáxias</a:t>
            </a:r>
          </a:p>
          <a:p>
            <a:pPr marL="1173163" lvl="1" indent="-49847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a:solidFill>
                  <a:srgbClr val="FFFFFF"/>
                </a:solidFill>
              </a:rPr>
              <a:t>Expansão do universo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457200" y="127000"/>
            <a:ext cx="8215313" cy="954088"/>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Galáxias de Núcleo Ativo</a:t>
            </a:r>
          </a:p>
        </p:txBody>
      </p:sp>
      <p:sp>
        <p:nvSpPr>
          <p:cNvPr id="31746" name="Rectangle 2"/>
          <p:cNvSpPr>
            <a:spLocks noGrp="1" noChangeArrowheads="1"/>
          </p:cNvSpPr>
          <p:nvPr>
            <p:ph type="body" idx="1"/>
          </p:nvPr>
        </p:nvSpPr>
        <p:spPr>
          <a:xfrm>
            <a:off x="457200" y="1260475"/>
            <a:ext cx="8215313" cy="4856163"/>
          </a:xfrm>
          <a:ln/>
        </p:spPr>
        <p:txBody>
          <a:bodyPr/>
          <a:lstStyle/>
          <a:p>
            <a:pPr marL="682625" indent="-681038">
              <a:buClr>
                <a:srgbClr val="FFFFFF"/>
              </a:buClr>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a:solidFill>
                  <a:srgbClr val="FFFFFF"/>
                </a:solidFill>
              </a:rPr>
              <a:t>Estima-se que no núcleo de cada galáxia haja um buraco negro Super-massivo</a:t>
            </a:r>
          </a:p>
          <a:p>
            <a:pPr marL="682625" indent="-681038">
              <a:buClr>
                <a:srgbClr val="FFFFFF"/>
              </a:buClr>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a:solidFill>
                  <a:srgbClr val="FFFFFF"/>
                </a:solidFill>
              </a:rPr>
              <a:t>Algumas das galáxias possuem o núcleo muito ativo, ou seja, o buraco negro do núcleo continua crescendo e “engordando” (adquirindo massa das nebulosas e estrelas próximas).</a:t>
            </a:r>
          </a:p>
          <a:p>
            <a:pPr marL="682625" indent="-681038">
              <a:buClr>
                <a:srgbClr val="FFFFFF"/>
              </a:buClr>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a:solidFill>
                  <a:srgbClr val="FFFFFF"/>
                </a:solidFill>
              </a:rPr>
              <a:t>São os Chamados AGN's (Active Galactic Nuclei)</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80963"/>
            <a:ext cx="8215313" cy="117951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Tipos de AGN's</a:t>
            </a:r>
          </a:p>
        </p:txBody>
      </p:sp>
      <p:sp>
        <p:nvSpPr>
          <p:cNvPr id="32770" name="Rectangle 2"/>
          <p:cNvSpPr>
            <a:spLocks noGrp="1" noChangeArrowheads="1"/>
          </p:cNvSpPr>
          <p:nvPr>
            <p:ph type="body" idx="1"/>
          </p:nvPr>
        </p:nvSpPr>
        <p:spPr>
          <a:xfrm>
            <a:off x="457200" y="1600200"/>
            <a:ext cx="4008438" cy="4516438"/>
          </a:xfrm>
          <a:ln/>
        </p:spPr>
        <p:txBody>
          <a:bodyPr/>
          <a:lstStyle/>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3200">
                <a:solidFill>
                  <a:srgbClr val="FFFFFF"/>
                </a:solidFill>
              </a:rPr>
              <a:t>Radio-Galáxias</a:t>
            </a:r>
          </a:p>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3200">
                <a:solidFill>
                  <a:srgbClr val="FFFFFF"/>
                </a:solidFill>
              </a:rPr>
              <a:t>Quasares</a:t>
            </a:r>
          </a:p>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3200">
                <a:solidFill>
                  <a:srgbClr val="FFFFFF"/>
                </a:solidFill>
              </a:rPr>
              <a:t>Blazares</a:t>
            </a:r>
          </a:p>
          <a:p>
            <a:pPr marL="1173163" lvl="1" indent="-49847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800">
                <a:solidFill>
                  <a:srgbClr val="FFFFFF"/>
                </a:solidFill>
              </a:rPr>
              <a:t>BL Lacertae</a:t>
            </a:r>
          </a:p>
          <a:p>
            <a:pPr marL="1173163" lvl="1" indent="-49847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2800">
                <a:solidFill>
                  <a:srgbClr val="FFFFFF"/>
                </a:solidFill>
              </a:rPr>
              <a:t>OVV</a:t>
            </a:r>
          </a:p>
          <a:p>
            <a:pPr marL="341313" indent="-339725">
              <a:buClr>
                <a:srgbClr val="FFFFFF"/>
              </a:buClr>
              <a:buSzPct val="45000"/>
              <a:buFont typeface="Wingdings" pitchFamily="2" charset="2"/>
              <a:buChar char=""/>
              <a:tabLst>
                <a:tab pos="341313" algn="l"/>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pt-BR" sz="3200">
                <a:solidFill>
                  <a:srgbClr val="FFFFFF"/>
                </a:solidFill>
              </a:rPr>
              <a:t>Seyfert</a:t>
            </a:r>
          </a:p>
        </p:txBody>
      </p:sp>
      <p:sp>
        <p:nvSpPr>
          <p:cNvPr id="32771" name="Rectangle 3"/>
          <p:cNvSpPr>
            <a:spLocks noGrp="1" noChangeArrowheads="1"/>
          </p:cNvSpPr>
          <p:nvPr>
            <p:ph type="body" idx="2"/>
          </p:nvPr>
        </p:nvSpPr>
        <p:spPr>
          <a:xfrm>
            <a:off x="4140200" y="1600200"/>
            <a:ext cx="4679950" cy="4516438"/>
          </a:xfrm>
          <a:ln/>
        </p:spPr>
        <p:txBody>
          <a:bodyPr/>
          <a:lstStyle/>
          <a:p>
            <a:pPr marL="682625" indent="-681038">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sz="3200">
                <a:solidFill>
                  <a:srgbClr val="FFFFFF"/>
                </a:solidFill>
              </a:rPr>
              <a:t>A Teoria mais aceita atualmente é de que são objetos semelhantes, em fase de evolução diferentes ou observados por diferentes pontos de vista</a:t>
            </a:r>
          </a:p>
        </p:txBody>
      </p:sp>
      <p:pic>
        <p:nvPicPr>
          <p:cNvPr id="32772" name="Picture 4"/>
          <p:cNvPicPr>
            <a:picLocks noChangeAspect="1" noChangeArrowheads="1"/>
          </p:cNvPicPr>
          <p:nvPr/>
        </p:nvPicPr>
        <p:blipFill>
          <a:blip r:embed="rId3" cstate="print"/>
          <a:srcRect/>
          <a:stretch>
            <a:fillRect/>
          </a:stretch>
        </p:blipFill>
        <p:spPr bwMode="auto">
          <a:xfrm>
            <a:off x="419100" y="1368425"/>
            <a:ext cx="8401050" cy="51117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additive="repl">
                                        <p:cTn id="10" dur="1" fill="hold">
                                          <p:stCondLst>
                                            <p:cond delay="0"/>
                                          </p:stCondLst>
                                        </p:cTn>
                                        <p:tgtEl>
                                          <p:spTgt spid="32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457200" y="80963"/>
            <a:ext cx="8215313" cy="1528762"/>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Matéria e Energia Escura</a:t>
            </a:r>
          </a:p>
        </p:txBody>
      </p:sp>
      <p:sp>
        <p:nvSpPr>
          <p:cNvPr id="33794" name="Rectangle 2"/>
          <p:cNvSpPr>
            <a:spLocks noGrp="1" noChangeArrowheads="1"/>
          </p:cNvSpPr>
          <p:nvPr>
            <p:ph type="body" idx="1"/>
          </p:nvPr>
        </p:nvSpPr>
        <p:spPr>
          <a:xfrm>
            <a:off x="179388" y="1600200"/>
            <a:ext cx="8820150" cy="5059363"/>
          </a:xfrm>
          <a:ln/>
        </p:spPr>
        <p:txBody>
          <a:bodyPr/>
          <a:lstStyle/>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pt-BR" sz="2600">
                <a:solidFill>
                  <a:srgbClr val="FFFFFF"/>
                </a:solidFill>
              </a:rPr>
              <a:t>Quando Hubble mediu a distância de outras galáxias também conseguiu medir suas velocidades e chegou na seguinte conclusão:</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pt-BR" sz="2600"/>
              <a:t>“	</a:t>
            </a:r>
            <a:r>
              <a:rPr lang="pt-BR" sz="2600">
                <a:solidFill>
                  <a:srgbClr val="FFFFFF"/>
                </a:solidFill>
              </a:rPr>
              <a:t>”A maioria dos objetos Extragalácticos estão se afastando de nós em todas as direções e acelerando!”.</a:t>
            </a:r>
          </a:p>
          <a:p>
            <a:pP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686800" algn="l"/>
              </a:tabLst>
            </a:pPr>
            <a:r>
              <a:rPr lang="pt-BR" sz="2600">
                <a:solidFill>
                  <a:srgbClr val="FFFFFF"/>
                </a:solidFill>
              </a:rPr>
              <a:t>Levando-se em conta a Teoria do Big-Bang e as propriedades da força gravitacional seria de se esperar que o universo parasse de expandir e se contraísse.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0" y="-26988"/>
            <a:ext cx="9144000" cy="7031038"/>
          </a:xfrm>
          <a:prstGeom prst="rect">
            <a:avLst/>
          </a:prstGeom>
          <a:noFill/>
          <a:ln w="9525">
            <a:noFill/>
            <a:round/>
            <a:headEnd/>
            <a:tailEnd/>
          </a:ln>
          <a:effectLst/>
        </p:spPr>
      </p:pic>
      <p:pic>
        <p:nvPicPr>
          <p:cNvPr id="4098" name="Picture 2"/>
          <p:cNvPicPr>
            <a:picLocks noChangeAspect="1" noChangeArrowheads="1"/>
          </p:cNvPicPr>
          <p:nvPr/>
        </p:nvPicPr>
        <p:blipFill>
          <a:blip r:embed="rId4" cstate="print"/>
          <a:srcRect/>
          <a:stretch>
            <a:fillRect/>
          </a:stretch>
        </p:blipFill>
        <p:spPr bwMode="auto">
          <a:xfrm>
            <a:off x="508000" y="1441450"/>
            <a:ext cx="8128000" cy="35179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127000"/>
            <a:ext cx="8215313" cy="14382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Nascimento de Galáxias</a:t>
            </a:r>
          </a:p>
        </p:txBody>
      </p:sp>
      <p:sp>
        <p:nvSpPr>
          <p:cNvPr id="34818" name="Rectangle 2"/>
          <p:cNvSpPr>
            <a:spLocks noGrp="1" noChangeArrowheads="1"/>
          </p:cNvSpPr>
          <p:nvPr>
            <p:ph type="body" idx="1"/>
          </p:nvPr>
        </p:nvSpPr>
        <p:spPr>
          <a:xfrm>
            <a:off x="457200" y="1600200"/>
            <a:ext cx="8215313" cy="4516438"/>
          </a:xfrm>
          <a:ln/>
        </p:spPr>
        <p:txBody>
          <a:bodyPr/>
          <a:lstStyle/>
          <a:p>
            <a:pPr marL="682625" indent="-681038">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a:solidFill>
                  <a:srgbClr val="FFFFFF"/>
                </a:solidFill>
              </a:rPr>
              <a:t>Os astrônomos atribuem a expansão acelerada do Universo à matéria (e energia) escura e sua interação com a matéria comum.</a:t>
            </a:r>
          </a:p>
          <a:p>
            <a:pPr marL="682625" indent="-681038">
              <a:buFont typeface="Times New Roman" pitchFamily="18" charset="0"/>
              <a:buChar char="•"/>
              <a:tabLst>
                <a:tab pos="6826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pt-BR">
                <a:solidFill>
                  <a:srgbClr val="FFFFFF"/>
                </a:solidFill>
              </a:rPr>
              <a:t>Em geral observa-se que galáxias jovens se formam em regiões de grande concentração desse tipo de matéria.</a:t>
            </a:r>
          </a:p>
        </p:txBody>
      </p:sp>
      <p:pic>
        <p:nvPicPr>
          <p:cNvPr id="34819" name="Picture 3"/>
          <p:cNvPicPr>
            <a:picLocks noChangeAspect="1" noChangeArrowheads="1"/>
          </p:cNvPicPr>
          <p:nvPr/>
        </p:nvPicPr>
        <p:blipFill>
          <a:blip r:embed="rId3" cstate="print"/>
          <a:srcRect/>
          <a:stretch>
            <a:fillRect/>
          </a:stretch>
        </p:blipFill>
        <p:spPr bwMode="auto">
          <a:xfrm>
            <a:off x="395288" y="1412875"/>
            <a:ext cx="8459787" cy="51943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Effect transition="in" filter="wheel(1)">
                                      <p:cBhvr additive="repl">
                                        <p:cTn id="7" dur="20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body"/>
          </p:nvPr>
        </p:nvSpPr>
        <p:spPr>
          <a:xfrm>
            <a:off x="539750" y="539750"/>
            <a:ext cx="8223250" cy="6011863"/>
          </a:xfrm>
          <a:ln/>
        </p:spPr>
        <p:txBody>
          <a:bodyPr anchor="t"/>
          <a:lstStyle/>
          <a:p>
            <a:pPr marL="342900" indent="-34290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i="1">
                <a:solidFill>
                  <a:srgbClr val="FFFFFF"/>
                </a:solidFill>
                <a:latin typeface="AlManzomah" charset="0"/>
              </a:rPr>
              <a:t>Existe uma teoria que diz que se alguém descobrir algum dia exatamente para que e porque o Universo está aqui, ele irá desaparecer instantaneamente e será substituído por algo ainda mais bizarro e inexplicável.</a:t>
            </a:r>
          </a:p>
          <a:p>
            <a:pPr marL="342900" indent="-34290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i="1">
                <a:solidFill>
                  <a:srgbClr val="FFFFFF"/>
                </a:solidFill>
                <a:latin typeface="AlManzomah" charset="0"/>
              </a:rPr>
              <a:t>…</a:t>
            </a:r>
          </a:p>
          <a:p>
            <a:pPr marL="342900" indent="-34290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800" b="1" i="1">
                <a:solidFill>
                  <a:srgbClr val="FFFFFF"/>
                </a:solidFill>
                <a:latin typeface="AlManzomah" charset="0"/>
              </a:rPr>
              <a:t>Existe uma outra teoria que diz que isto já aconteceu.</a:t>
            </a:r>
          </a:p>
          <a:p>
            <a:pPr marL="342900" indent="-342900">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t-BR" sz="2800" b="1" i="1">
              <a:solidFill>
                <a:srgbClr val="FFFFFF"/>
              </a:solidFill>
              <a:latin typeface="AlManzomah" charset="0"/>
            </a:endParaRPr>
          </a:p>
          <a:p>
            <a:pPr marL="342900" indent="-342900" algn="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i="1">
                <a:solidFill>
                  <a:srgbClr val="FFFFFF"/>
                </a:solidFill>
                <a:latin typeface="AlManzomah" charset="0"/>
              </a:rPr>
              <a:t>“O guia do mochileiro das Galáxias”</a:t>
            </a:r>
          </a:p>
          <a:p>
            <a:pPr marL="342900" indent="-342900" algn="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800" b="1" i="1">
                <a:solidFill>
                  <a:srgbClr val="FFFFFF"/>
                </a:solidFill>
                <a:latin typeface="AlManzomah" charset="0"/>
              </a:rPr>
              <a:t>Douglas Adams</a:t>
            </a:r>
          </a:p>
        </p:txBody>
      </p:sp>
      <p:grpSp>
        <p:nvGrpSpPr>
          <p:cNvPr id="35842" name="Group 2"/>
          <p:cNvGrpSpPr>
            <a:grpSpLocks/>
          </p:cNvGrpSpPr>
          <p:nvPr/>
        </p:nvGrpSpPr>
        <p:grpSpPr bwMode="auto">
          <a:xfrm>
            <a:off x="2159000" y="1911350"/>
            <a:ext cx="5111750" cy="3235325"/>
            <a:chOff x="1360" y="1204"/>
            <a:chExt cx="3220" cy="2038"/>
          </a:xfrm>
        </p:grpSpPr>
        <p:sp>
          <p:nvSpPr>
            <p:cNvPr id="35843" name="WordArt 3"/>
            <p:cNvSpPr>
              <a:spLocks noChangeArrowheads="1" noChangeShapeType="1" noTextEdit="1"/>
            </p:cNvSpPr>
            <p:nvPr/>
          </p:nvSpPr>
          <p:spPr bwMode="auto">
            <a:xfrm>
              <a:off x="1360" y="1204"/>
              <a:ext cx="3221" cy="1610"/>
            </a:xfrm>
            <a:prstGeom prst="rect">
              <a:avLst/>
            </a:prstGeom>
          </p:spPr>
          <p:txBody>
            <a:bodyPr wrap="none" fromWordArt="1">
              <a:prstTxWarp prst="textPlain">
                <a:avLst>
                  <a:gd name="adj" fmla="val 50000"/>
                </a:avLst>
              </a:prstTxWarp>
              <a:scene3d>
                <a:camera prst="legacyObliqueTopLeft"/>
                <a:lightRig rig="legacyFlat3" dir="b"/>
              </a:scene3d>
              <a:sp3d extrusionH="430200" prstMaterial="legacyMatte">
                <a:extrusionClr>
                  <a:srgbClr val="FF0000"/>
                </a:extrusionClr>
              </a:sp3d>
            </a:bodyPr>
            <a:lstStyle/>
            <a:p>
              <a:pPr algn="ctr"/>
              <a:r>
                <a:rPr lang="pt-BR" sz="3600">
                  <a:ln w="9360">
                    <a:miter lim="800000"/>
                    <a:headEnd/>
                    <a:tailEnd/>
                  </a:ln>
                  <a:solidFill>
                    <a:srgbClr val="FF0000"/>
                  </a:solidFill>
                  <a:latin typeface="Arial Black"/>
                </a:rPr>
                <a:t>Fim</a:t>
              </a:r>
            </a:p>
          </p:txBody>
        </p:sp>
        <p:sp>
          <p:nvSpPr>
            <p:cNvPr id="35844" name="WordArt 4"/>
            <p:cNvSpPr>
              <a:spLocks noChangeArrowheads="1" noChangeShapeType="1" noTextEdit="1"/>
            </p:cNvSpPr>
            <p:nvPr/>
          </p:nvSpPr>
          <p:spPr bwMode="auto">
            <a:xfrm>
              <a:off x="1360" y="2968"/>
              <a:ext cx="3221" cy="275"/>
            </a:xfrm>
            <a:prstGeom prst="rect">
              <a:avLst/>
            </a:prstGeom>
          </p:spPr>
          <p:txBody>
            <a:bodyPr wrap="none" fromWordArt="1">
              <a:prstTxWarp prst="textPlain">
                <a:avLst>
                  <a:gd name="adj" fmla="val 50000"/>
                </a:avLst>
              </a:prstTxWarp>
              <a:scene3d>
                <a:camera prst="legacyObliqueTopLeft"/>
                <a:lightRig rig="legacyFlat3" dir="b"/>
              </a:scene3d>
              <a:sp3d extrusionH="81000" prstMaterial="legacyMatte">
                <a:extrusionClr>
                  <a:srgbClr val="FF0000"/>
                </a:extrusionClr>
              </a:sp3d>
            </a:bodyPr>
            <a:lstStyle/>
            <a:p>
              <a:pPr algn="ctr"/>
              <a:r>
                <a:rPr lang="pt-BR" sz="3600">
                  <a:ln w="9360">
                    <a:miter lim="800000"/>
                    <a:headEnd/>
                    <a:tailEnd/>
                  </a:ln>
                  <a:gradFill rotWithShape="0">
                    <a:gsLst>
                      <a:gs pos="0">
                        <a:srgbClr val="FFFFFF"/>
                      </a:gs>
                      <a:gs pos="100000">
                        <a:srgbClr val="FF0000"/>
                      </a:gs>
                    </a:gsLst>
                    <a:path path="rect">
                      <a:fillToRect l="50000" t="50000" r="50000" b="50000"/>
                    </a:path>
                  </a:gradFill>
                  <a:latin typeface="Arial Black"/>
                </a:rPr>
                <a:t>mr.evandro@yahoo.com.br</a:t>
              </a: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additive="repl">
                                        <p:cTn id="6" dur="indefinite" fill="hold">
                                          <p:stCondLst>
                                            <p:cond delay="0"/>
                                          </p:stCondLst>
                                        </p:cTn>
                                        <p:tgtEl>
                                          <p:spTgt spid="35841"/>
                                        </p:tgtEl>
                                        <p:attrNameLst>
                                          <p:attrName>style.visibility</p:attrName>
                                        </p:attrNameLst>
                                      </p:cBhvr>
                                      <p:to>
                                        <p:strVal val="visible"/>
                                      </p:to>
                                    </p:set>
                                    <p:animEffect transition="in" filter="fade">
                                      <p:cBhvr additive="repl">
                                        <p:cTn id="7" dur="595"/>
                                        <p:tgtEl>
                                          <p:spTgt spid="35841"/>
                                        </p:tgtEl>
                                      </p:cBhvr>
                                    </p:animEffect>
                                    <p:anim calcmode="lin" valueType="num">
                                      <p:cBhvr additive="repl">
                                        <p:cTn id="8" dur="595" fill="hold"/>
                                        <p:tgtEl>
                                          <p:spTgt spid="35841"/>
                                        </p:tgtEl>
                                        <p:attrNameLst>
                                          <p:attrName>ppt_x</p:attrName>
                                        </p:attrNameLst>
                                      </p:cBhvr>
                                      <p:tavLst>
                                        <p:tav tm="100000">
                                          <p:val>
                                            <p:strVal val="#ppt_x"/>
                                          </p:val>
                                        </p:tav>
                                        <p:tav>
                                          <p:val>
                                            <p:strVal val="#ppt_x"/>
                                          </p:val>
                                        </p:tav>
                                      </p:tavLst>
                                    </p:anim>
                                    <p:anim calcmode="lin" valueType="num">
                                      <p:cBhvr additive="repl">
                                        <p:cTn id="9" dur="595" fill="hold"/>
                                        <p:tgtEl>
                                          <p:spTgt spid="35841"/>
                                        </p:tgtEl>
                                        <p:attrNameLst>
                                          <p:attrName>ppt_y</p:attrName>
                                        </p:attrNameLst>
                                      </p:cBhvr>
                                      <p:tavLst>
                                        <p:tav tm="100000">
                                          <p:val>
                                            <p:strVal val="#ppt_y+.1"/>
                                          </p:val>
                                        </p:tav>
                                        <p:tav>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fill="hold" nodeType="clickEffect">
                                  <p:stCondLst>
                                    <p:cond delay="0"/>
                                  </p:stCondLst>
                                  <p:childTnLst>
                                    <p:set>
                                      <p:cBhvr additive="repl">
                                        <p:cTn id="13" dur="3" fill="hold">
                                          <p:stCondLst>
                                            <p:cond delay="0"/>
                                          </p:stCondLst>
                                        </p:cTn>
                                        <p:tgtEl>
                                          <p:spTgt spid="35842"/>
                                        </p:tgtEl>
                                        <p:attrNameLst>
                                          <p:attrName>style.visibility</p:attrName>
                                        </p:attrNameLst>
                                      </p:cBhvr>
                                      <p:to>
                                        <p:strVal val="visible"/>
                                      </p:to>
                                    </p:set>
                                    <p:animEffect transition="in" filter="fade">
                                      <p:cBhvr additive="repl">
                                        <p:cTn id="14" dur="3000"/>
                                        <p:tgtEl>
                                          <p:spTgt spid="35842"/>
                                        </p:tgtEl>
                                      </p:cBhvr>
                                    </p:animEffect>
                                    <p:anim calcmode="lin" valueType="num">
                                      <p:cBhvr additive="repl">
                                        <p:cTn id="15" dur="3000" fill="hold"/>
                                        <p:tgtEl>
                                          <p:spTgt spid="35842"/>
                                        </p:tgtEl>
                                        <p:attrNameLst>
                                          <p:attrName>ppt_x</p:attrName>
                                        </p:attrNameLst>
                                      </p:cBhvr>
                                      <p:tavLst>
                                        <p:tav tm="100000">
                                          <p:val>
                                            <p:strVal val="#ppt_x"/>
                                          </p:val>
                                        </p:tav>
                                        <p:tav>
                                          <p:val>
                                            <p:strVal val="#ppt_x"/>
                                          </p:val>
                                        </p:tav>
                                      </p:tavLst>
                                    </p:anim>
                                    <p:anim calcmode="lin" valueType="num">
                                      <p:cBhvr additive="repl">
                                        <p:cTn id="16" dur="3000" fill="hold"/>
                                        <p:tgtEl>
                                          <p:spTgt spid="35842"/>
                                        </p:tgtEl>
                                        <p:attrNameLst>
                                          <p:attrName>ppt_y</p:attrName>
                                        </p:attrNameLst>
                                      </p:cBhvr>
                                      <p:tavLst>
                                        <p:tav tm="100000">
                                          <p:val>
                                            <p:strVal val="#ppt_y+.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457200" y="127000"/>
            <a:ext cx="8223250" cy="10699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a:solidFill>
                  <a:srgbClr val="FFFFFF"/>
                </a:solidFill>
              </a:rPr>
              <a:t>Bibliografia</a:t>
            </a:r>
          </a:p>
        </p:txBody>
      </p:sp>
      <p:sp>
        <p:nvSpPr>
          <p:cNvPr id="36866" name="Rectangle 2"/>
          <p:cNvSpPr>
            <a:spLocks noGrp="1" noChangeArrowheads="1"/>
          </p:cNvSpPr>
          <p:nvPr>
            <p:ph type="body" idx="1"/>
          </p:nvPr>
        </p:nvSpPr>
        <p:spPr>
          <a:xfrm>
            <a:off x="0" y="1341438"/>
            <a:ext cx="9144000" cy="5183187"/>
          </a:xfrm>
          <a:ln/>
        </p:spPr>
        <p:txBody>
          <a:bodyPr/>
          <a:lstStyle/>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CCCCFF"/>
                </a:solidFill>
              </a:rPr>
              <a:t>Searle, L.; </a:t>
            </a:r>
            <a:r>
              <a:rPr lang="pt-BR" sz="2400" dirty="0" err="1">
                <a:solidFill>
                  <a:srgbClr val="CCCCFF"/>
                </a:solidFill>
              </a:rPr>
              <a:t>Zinn</a:t>
            </a:r>
            <a:r>
              <a:rPr lang="pt-BR" sz="2400" dirty="0">
                <a:solidFill>
                  <a:srgbClr val="CCCCFF"/>
                </a:solidFill>
              </a:rPr>
              <a:t>, R. (1978). "</a:t>
            </a:r>
            <a:r>
              <a:rPr lang="pt-BR" sz="2400" dirty="0" err="1">
                <a:solidFill>
                  <a:srgbClr val="CCCCFF"/>
                </a:solidFill>
              </a:rPr>
              <a:t>Compositions</a:t>
            </a:r>
            <a:r>
              <a:rPr lang="pt-BR" sz="2400" dirty="0">
                <a:solidFill>
                  <a:srgbClr val="CCCCFF"/>
                </a:solidFill>
              </a:rPr>
              <a:t> </a:t>
            </a:r>
            <a:r>
              <a:rPr lang="pt-BR" sz="2400" dirty="0" err="1">
                <a:solidFill>
                  <a:srgbClr val="CCCCFF"/>
                </a:solidFill>
              </a:rPr>
              <a:t>of</a:t>
            </a:r>
            <a:r>
              <a:rPr lang="pt-BR" sz="2400" dirty="0">
                <a:solidFill>
                  <a:srgbClr val="CCCCFF"/>
                </a:solidFill>
              </a:rPr>
              <a:t> halo clusters </a:t>
            </a:r>
            <a:r>
              <a:rPr lang="pt-BR" sz="2400" dirty="0" err="1">
                <a:solidFill>
                  <a:srgbClr val="CCCCFF"/>
                </a:solidFill>
              </a:rPr>
              <a:t>and</a:t>
            </a:r>
            <a:r>
              <a:rPr lang="pt-BR" sz="2400" dirty="0">
                <a:solidFill>
                  <a:srgbClr val="CCCCFF"/>
                </a:solidFill>
              </a:rPr>
              <a:t> </a:t>
            </a:r>
            <a:r>
              <a:rPr lang="pt-BR" sz="2400" dirty="0" err="1">
                <a:solidFill>
                  <a:srgbClr val="CCCCFF"/>
                </a:solidFill>
              </a:rPr>
              <a:t>the</a:t>
            </a:r>
            <a:r>
              <a:rPr lang="pt-BR" sz="2400" dirty="0">
                <a:solidFill>
                  <a:srgbClr val="CCCCFF"/>
                </a:solidFill>
              </a:rPr>
              <a:t> </a:t>
            </a:r>
            <a:r>
              <a:rPr lang="pt-BR" sz="2400" dirty="0" err="1">
                <a:solidFill>
                  <a:srgbClr val="CCCCFF"/>
                </a:solidFill>
              </a:rPr>
              <a:t>formation</a:t>
            </a:r>
            <a:r>
              <a:rPr lang="pt-BR" sz="2400" dirty="0">
                <a:solidFill>
                  <a:srgbClr val="CCCCFF"/>
                </a:solidFill>
              </a:rPr>
              <a:t> </a:t>
            </a:r>
            <a:r>
              <a:rPr lang="pt-BR" sz="2400" dirty="0" err="1">
                <a:solidFill>
                  <a:srgbClr val="CCCCFF"/>
                </a:solidFill>
              </a:rPr>
              <a:t>of</a:t>
            </a:r>
            <a:r>
              <a:rPr lang="pt-BR" sz="2400" dirty="0">
                <a:solidFill>
                  <a:srgbClr val="CCCCFF"/>
                </a:solidFill>
              </a:rPr>
              <a:t> </a:t>
            </a:r>
            <a:r>
              <a:rPr lang="pt-BR" sz="2400" dirty="0" err="1">
                <a:solidFill>
                  <a:srgbClr val="CCCCFF"/>
                </a:solidFill>
              </a:rPr>
              <a:t>the</a:t>
            </a:r>
            <a:r>
              <a:rPr lang="pt-BR" sz="2400" dirty="0">
                <a:solidFill>
                  <a:srgbClr val="CCCCFF"/>
                </a:solidFill>
              </a:rPr>
              <a:t> </a:t>
            </a:r>
            <a:r>
              <a:rPr lang="pt-BR" sz="2400" dirty="0" err="1">
                <a:solidFill>
                  <a:srgbClr val="CCCCFF"/>
                </a:solidFill>
              </a:rPr>
              <a:t>galactic</a:t>
            </a:r>
            <a:r>
              <a:rPr lang="pt-BR" sz="2400" dirty="0">
                <a:solidFill>
                  <a:srgbClr val="CCCCFF"/>
                </a:solidFill>
              </a:rPr>
              <a:t> halo". </a:t>
            </a:r>
            <a:r>
              <a:rPr lang="pt-BR" sz="2400" dirty="0" err="1">
                <a:solidFill>
                  <a:srgbClr val="CCCCFF"/>
                </a:solidFill>
              </a:rPr>
              <a:t>The</a:t>
            </a:r>
            <a:r>
              <a:rPr lang="pt-BR" sz="2400" dirty="0">
                <a:solidFill>
                  <a:srgbClr val="CCCCFF"/>
                </a:solidFill>
              </a:rPr>
              <a:t> </a:t>
            </a:r>
            <a:r>
              <a:rPr lang="pt-BR" sz="2400" dirty="0" err="1">
                <a:solidFill>
                  <a:srgbClr val="CCCCFF"/>
                </a:solidFill>
              </a:rPr>
              <a:t>Astrophysical</a:t>
            </a:r>
            <a:r>
              <a:rPr lang="pt-BR" sz="2400" dirty="0">
                <a:solidFill>
                  <a:srgbClr val="CCCCFF"/>
                </a:solidFill>
              </a:rPr>
              <a:t> </a:t>
            </a:r>
            <a:r>
              <a:rPr lang="pt-BR" sz="2400" dirty="0" err="1">
                <a:solidFill>
                  <a:srgbClr val="CCCCFF"/>
                </a:solidFill>
              </a:rPr>
              <a:t>Journal</a:t>
            </a:r>
            <a:r>
              <a:rPr lang="pt-BR" sz="2400" dirty="0">
                <a:solidFill>
                  <a:srgbClr val="CCCCFF"/>
                </a:solidFill>
              </a:rPr>
              <a:t> 225: 357-379. http://adsabs.harvard.edu/abs/1978ApJ...225..357S.</a:t>
            </a: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CCCCFF"/>
                </a:solidFill>
              </a:rPr>
              <a:t>. "A </a:t>
            </a:r>
            <a:r>
              <a:rPr lang="pt-BR" sz="2400" dirty="0" err="1">
                <a:solidFill>
                  <a:srgbClr val="CCCCFF"/>
                </a:solidFill>
              </a:rPr>
              <a:t>Relation</a:t>
            </a:r>
            <a:r>
              <a:rPr lang="pt-BR" sz="2400" dirty="0">
                <a:solidFill>
                  <a:srgbClr val="CCCCFF"/>
                </a:solidFill>
              </a:rPr>
              <a:t> </a:t>
            </a:r>
            <a:r>
              <a:rPr lang="pt-BR" sz="2400" dirty="0" err="1">
                <a:solidFill>
                  <a:srgbClr val="CCCCFF"/>
                </a:solidFill>
              </a:rPr>
              <a:t>between</a:t>
            </a:r>
            <a:r>
              <a:rPr lang="pt-BR" sz="2400" dirty="0">
                <a:solidFill>
                  <a:srgbClr val="CCCCFF"/>
                </a:solidFill>
              </a:rPr>
              <a:t> </a:t>
            </a:r>
            <a:r>
              <a:rPr lang="pt-BR" sz="2400" dirty="0" err="1">
                <a:solidFill>
                  <a:srgbClr val="CCCCFF"/>
                </a:solidFill>
              </a:rPr>
              <a:t>Distance</a:t>
            </a:r>
            <a:r>
              <a:rPr lang="pt-BR" sz="2400" dirty="0">
                <a:solidFill>
                  <a:srgbClr val="CCCCFF"/>
                </a:solidFill>
              </a:rPr>
              <a:t> </a:t>
            </a:r>
            <a:r>
              <a:rPr lang="pt-BR" sz="2400" dirty="0" err="1">
                <a:solidFill>
                  <a:srgbClr val="CCCCFF"/>
                </a:solidFill>
              </a:rPr>
              <a:t>and</a:t>
            </a:r>
            <a:r>
              <a:rPr lang="pt-BR" sz="2400" dirty="0">
                <a:solidFill>
                  <a:srgbClr val="CCCCFF"/>
                </a:solidFill>
              </a:rPr>
              <a:t> Radial </a:t>
            </a:r>
            <a:r>
              <a:rPr lang="pt-BR" sz="2400" dirty="0" err="1">
                <a:solidFill>
                  <a:srgbClr val="CCCCFF"/>
                </a:solidFill>
              </a:rPr>
              <a:t>Velocity</a:t>
            </a:r>
            <a:r>
              <a:rPr lang="pt-BR" sz="2400" dirty="0">
                <a:solidFill>
                  <a:srgbClr val="CCCCFF"/>
                </a:solidFill>
              </a:rPr>
              <a:t> </a:t>
            </a:r>
            <a:r>
              <a:rPr lang="pt-BR" sz="2400" dirty="0" err="1">
                <a:solidFill>
                  <a:srgbClr val="CCCCFF"/>
                </a:solidFill>
              </a:rPr>
              <a:t>among</a:t>
            </a:r>
            <a:r>
              <a:rPr lang="pt-BR" sz="2400" dirty="0">
                <a:solidFill>
                  <a:srgbClr val="CCCCFF"/>
                </a:solidFill>
              </a:rPr>
              <a:t> </a:t>
            </a:r>
            <a:r>
              <a:rPr lang="pt-BR" sz="2400" dirty="0" err="1">
                <a:solidFill>
                  <a:srgbClr val="CCCCFF"/>
                </a:solidFill>
              </a:rPr>
              <a:t>Extra-Galactic</a:t>
            </a:r>
            <a:r>
              <a:rPr lang="pt-BR" sz="2400" dirty="0">
                <a:solidFill>
                  <a:srgbClr val="CCCCFF"/>
                </a:solidFill>
              </a:rPr>
              <a:t> </a:t>
            </a:r>
            <a:r>
              <a:rPr lang="pt-BR" sz="2400" dirty="0" err="1">
                <a:solidFill>
                  <a:srgbClr val="CCCCFF"/>
                </a:solidFill>
              </a:rPr>
              <a:t>Nebulae</a:t>
            </a:r>
            <a:r>
              <a:rPr lang="pt-BR" sz="2400" dirty="0">
                <a:solidFill>
                  <a:srgbClr val="CCCCFF"/>
                </a:solidFill>
              </a:rPr>
              <a:t>" (1929) </a:t>
            </a:r>
            <a:r>
              <a:rPr lang="pt-BR" sz="2400" dirty="0" err="1">
                <a:solidFill>
                  <a:srgbClr val="CCCCFF"/>
                </a:solidFill>
              </a:rPr>
              <a:t>Proceedings</a:t>
            </a:r>
            <a:r>
              <a:rPr lang="pt-BR" sz="2400" dirty="0">
                <a:solidFill>
                  <a:srgbClr val="CCCCFF"/>
                </a:solidFill>
              </a:rPr>
              <a:t> </a:t>
            </a:r>
            <a:r>
              <a:rPr lang="pt-BR" sz="2400" dirty="0" err="1">
                <a:solidFill>
                  <a:srgbClr val="CCCCFF"/>
                </a:solidFill>
              </a:rPr>
              <a:t>of</a:t>
            </a:r>
            <a:r>
              <a:rPr lang="pt-BR" sz="2400" dirty="0">
                <a:solidFill>
                  <a:srgbClr val="CCCCFF"/>
                </a:solidFill>
              </a:rPr>
              <a:t> </a:t>
            </a:r>
            <a:r>
              <a:rPr lang="pt-BR" sz="2400" dirty="0" err="1">
                <a:solidFill>
                  <a:srgbClr val="CCCCFF"/>
                </a:solidFill>
              </a:rPr>
              <a:t>the</a:t>
            </a:r>
            <a:r>
              <a:rPr lang="pt-BR" sz="2400" dirty="0">
                <a:solidFill>
                  <a:srgbClr val="CCCCFF"/>
                </a:solidFill>
              </a:rPr>
              <a:t> </a:t>
            </a:r>
            <a:r>
              <a:rPr lang="pt-BR" sz="2400" dirty="0" err="1">
                <a:solidFill>
                  <a:srgbClr val="CCCCFF"/>
                </a:solidFill>
              </a:rPr>
              <a:t>National</a:t>
            </a:r>
            <a:r>
              <a:rPr lang="pt-BR" sz="2400" dirty="0">
                <a:solidFill>
                  <a:srgbClr val="CCCCFF"/>
                </a:solidFill>
              </a:rPr>
              <a:t> </a:t>
            </a:r>
            <a:r>
              <a:rPr lang="pt-BR" sz="2400" dirty="0" err="1">
                <a:solidFill>
                  <a:srgbClr val="CCCCFF"/>
                </a:solidFill>
              </a:rPr>
              <a:t>Academy</a:t>
            </a:r>
            <a:r>
              <a:rPr lang="pt-BR" sz="2400" dirty="0">
                <a:solidFill>
                  <a:srgbClr val="CCCCFF"/>
                </a:solidFill>
              </a:rPr>
              <a:t> </a:t>
            </a:r>
            <a:r>
              <a:rPr lang="pt-BR" sz="2400" dirty="0" err="1">
                <a:solidFill>
                  <a:srgbClr val="CCCCFF"/>
                </a:solidFill>
              </a:rPr>
              <a:t>of</a:t>
            </a:r>
            <a:r>
              <a:rPr lang="pt-BR" sz="2400" dirty="0">
                <a:solidFill>
                  <a:srgbClr val="CCCCFF"/>
                </a:solidFill>
              </a:rPr>
              <a:t> </a:t>
            </a:r>
            <a:r>
              <a:rPr lang="pt-BR" sz="2400" dirty="0" err="1">
                <a:solidFill>
                  <a:srgbClr val="CCCCFF"/>
                </a:solidFill>
              </a:rPr>
              <a:t>Sciences</a:t>
            </a:r>
            <a:r>
              <a:rPr lang="pt-BR" sz="2400" dirty="0">
                <a:solidFill>
                  <a:srgbClr val="CCCCFF"/>
                </a:solidFill>
              </a:rPr>
              <a:t> </a:t>
            </a:r>
            <a:r>
              <a:rPr lang="pt-BR" sz="2400" dirty="0" err="1">
                <a:solidFill>
                  <a:srgbClr val="CCCCFF"/>
                </a:solidFill>
              </a:rPr>
              <a:t>of</a:t>
            </a:r>
            <a:r>
              <a:rPr lang="pt-BR" sz="2400" dirty="0">
                <a:solidFill>
                  <a:srgbClr val="CCCCFF"/>
                </a:solidFill>
              </a:rPr>
              <a:t> </a:t>
            </a:r>
            <a:r>
              <a:rPr lang="pt-BR" sz="2400" dirty="0" err="1">
                <a:solidFill>
                  <a:srgbClr val="CCCCFF"/>
                </a:solidFill>
              </a:rPr>
              <a:t>the</a:t>
            </a:r>
            <a:r>
              <a:rPr lang="pt-BR" sz="2400" dirty="0">
                <a:solidFill>
                  <a:srgbClr val="CCCCFF"/>
                </a:solidFill>
              </a:rPr>
              <a:t> </a:t>
            </a:r>
            <a:r>
              <a:rPr lang="pt-BR" sz="2400" dirty="0" err="1">
                <a:solidFill>
                  <a:srgbClr val="CCCCFF"/>
                </a:solidFill>
              </a:rPr>
              <a:t>United</a:t>
            </a:r>
            <a:r>
              <a:rPr lang="pt-BR" sz="2400" dirty="0">
                <a:solidFill>
                  <a:srgbClr val="CCCCFF"/>
                </a:solidFill>
              </a:rPr>
              <a:t> States </a:t>
            </a:r>
            <a:r>
              <a:rPr lang="pt-BR" sz="2400" dirty="0" err="1">
                <a:solidFill>
                  <a:srgbClr val="CCCCFF"/>
                </a:solidFill>
              </a:rPr>
              <a:t>of</a:t>
            </a:r>
            <a:r>
              <a:rPr lang="pt-BR" sz="2400" dirty="0">
                <a:solidFill>
                  <a:srgbClr val="CCCCFF"/>
                </a:solidFill>
              </a:rPr>
              <a:t> America, Volume 15, </a:t>
            </a:r>
            <a:r>
              <a:rPr lang="pt-BR" sz="2400" dirty="0" err="1">
                <a:solidFill>
                  <a:srgbClr val="CCCCFF"/>
                </a:solidFill>
              </a:rPr>
              <a:t>Issue</a:t>
            </a:r>
            <a:r>
              <a:rPr lang="pt-BR" sz="2400" dirty="0">
                <a:solidFill>
                  <a:srgbClr val="CCCCFF"/>
                </a:solidFill>
              </a:rPr>
              <a:t> 3, pp. 168-173 </a:t>
            </a:r>
            <a:endParaRPr lang="pt-BR" sz="2400" dirty="0" smtClean="0">
              <a:solidFill>
                <a:srgbClr val="CCCCFF"/>
              </a:solidFill>
            </a:endParaRP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smtClean="0">
                <a:solidFill>
                  <a:srgbClr val="CCCCFF"/>
                </a:solidFill>
              </a:rPr>
              <a:t>Cambridge </a:t>
            </a:r>
            <a:r>
              <a:rPr lang="pt-BR" sz="2400" dirty="0" smtClean="0">
                <a:solidFill>
                  <a:srgbClr val="CCCCFF"/>
                </a:solidFill>
              </a:rPr>
              <a:t>‘s Atlas </a:t>
            </a:r>
            <a:r>
              <a:rPr lang="pt-BR" sz="2400" dirty="0" err="1" smtClean="0">
                <a:solidFill>
                  <a:srgbClr val="CCCCFF"/>
                </a:solidFill>
              </a:rPr>
              <a:t>of</a:t>
            </a:r>
            <a:r>
              <a:rPr lang="pt-BR" sz="2400" dirty="0" smtClean="0">
                <a:solidFill>
                  <a:srgbClr val="CCCCFF"/>
                </a:solidFill>
              </a:rPr>
              <a:t> </a:t>
            </a:r>
            <a:r>
              <a:rPr lang="pt-BR" sz="2400" dirty="0" err="1" smtClean="0">
                <a:solidFill>
                  <a:srgbClr val="CCCCFF"/>
                </a:solidFill>
              </a:rPr>
              <a:t>Astronomy</a:t>
            </a:r>
            <a:r>
              <a:rPr lang="pt-BR" sz="2400" dirty="0" smtClean="0">
                <a:solidFill>
                  <a:srgbClr val="CCCCFF"/>
                </a:solidFill>
              </a:rPr>
              <a:t> (</a:t>
            </a:r>
            <a:r>
              <a:rPr lang="pt-BR" sz="2400" dirty="0" err="1" smtClean="0">
                <a:solidFill>
                  <a:srgbClr val="CCCCFF"/>
                </a:solidFill>
              </a:rPr>
              <a:t>cambridge</a:t>
            </a:r>
            <a:r>
              <a:rPr lang="pt-BR" sz="2400" dirty="0" smtClean="0">
                <a:solidFill>
                  <a:srgbClr val="CCCCFF"/>
                </a:solidFill>
              </a:rPr>
              <a:t> </a:t>
            </a:r>
            <a:r>
              <a:rPr lang="pt-BR" sz="2400" dirty="0" err="1" smtClean="0">
                <a:solidFill>
                  <a:srgbClr val="CCCCFF"/>
                </a:solidFill>
              </a:rPr>
              <a:t>press</a:t>
            </a:r>
            <a:r>
              <a:rPr lang="pt-BR" sz="2400" dirty="0" smtClean="0">
                <a:solidFill>
                  <a:srgbClr val="CCCCFF"/>
                </a:solidFill>
              </a:rPr>
              <a:t>)</a:t>
            </a:r>
            <a:endParaRPr lang="pt-BR" sz="2400" dirty="0">
              <a:solidFill>
                <a:srgbClr val="CCCCFF"/>
              </a:solidFill>
            </a:endParaRP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chemeClr val="tx1"/>
                </a:solidFill>
                <a:hlinkClick r:id="rId3"/>
              </a:rPr>
              <a:t>http://search.nasa.gov/search/search.</a:t>
            </a:r>
            <a:r>
              <a:rPr lang="pt-BR" sz="2400" dirty="0" err="1">
                <a:solidFill>
                  <a:schemeClr val="tx1"/>
                </a:solidFill>
                <a:hlinkClick r:id="rId3"/>
              </a:rPr>
              <a:t>jsp</a:t>
            </a:r>
            <a:r>
              <a:rPr lang="pt-BR" sz="2400" dirty="0">
                <a:solidFill>
                  <a:schemeClr val="tx1"/>
                </a:solidFill>
                <a:hlinkClick r:id="rId3"/>
              </a:rPr>
              <a:t>?</a:t>
            </a:r>
            <a:r>
              <a:rPr lang="pt-BR" sz="2400" dirty="0" err="1">
                <a:solidFill>
                  <a:schemeClr val="tx1"/>
                </a:solidFill>
                <a:hlinkClick r:id="rId3"/>
              </a:rPr>
              <a:t>nasaInclude</a:t>
            </a:r>
            <a:r>
              <a:rPr lang="pt-BR" sz="2400" dirty="0">
                <a:solidFill>
                  <a:schemeClr val="tx1"/>
                </a:solidFill>
                <a:hlinkClick r:id="rId3"/>
              </a:rPr>
              <a:t>=AGN</a:t>
            </a:r>
            <a:endParaRPr lang="pt-BR" sz="2400" dirty="0">
              <a:solidFill>
                <a:schemeClr val="tx1"/>
              </a:solidFill>
            </a:endParaRP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CCCCFF"/>
                </a:solidFill>
                <a:hlinkClick r:id="rId4"/>
              </a:rPr>
              <a:t>http://www.cdcc.sc.usp.br/cda/sessao-astronomia/</a:t>
            </a: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FFFFFF"/>
                </a:solidFill>
                <a:hlinkClick r:id="rId5"/>
              </a:rPr>
              <a:t>http://astro.if.ufrgs.br/galax/</a:t>
            </a:r>
            <a:endParaRPr lang="pt-BR" sz="2400" dirty="0">
              <a:solidFill>
                <a:srgbClr val="FFFFFF"/>
              </a:solidFill>
            </a:endParaRP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CCCCFF"/>
                </a:solidFill>
                <a:hlinkClick r:id="rId6"/>
              </a:rPr>
              <a:t>http://pt.wikipedia.org</a:t>
            </a:r>
          </a:p>
          <a:p>
            <a:pPr marL="336550" indent="-336550">
              <a:lnSpc>
                <a:spcPct val="90000"/>
              </a:lnSpc>
              <a:buClr>
                <a:srgbClr val="FFFFFF"/>
              </a:buClr>
              <a:buSzPct val="45000"/>
              <a:buFont typeface="Wingdings" pitchFamily="2" charset="2"/>
              <a:buChar char=""/>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r>
              <a:rPr lang="pt-BR" sz="2400" dirty="0">
                <a:solidFill>
                  <a:srgbClr val="FFFFFF"/>
                </a:solidFill>
                <a:hlinkClick r:id="rId7"/>
              </a:rPr>
              <a:t>http://www.mpa-garching.mpg.de/galform/millennium/</a:t>
            </a:r>
            <a:endParaRPr lang="pt-BR" sz="2400" dirty="0">
              <a:solidFill>
                <a:srgbClr val="FFFFFF"/>
              </a:solidFill>
            </a:endParaRPr>
          </a:p>
          <a:p>
            <a:pPr marL="336550" indent="-336550">
              <a:lnSpc>
                <a:spcPct val="90000"/>
              </a:lnSpc>
              <a:buClrTx/>
              <a:buSzTx/>
              <a:buFontTx/>
              <a:buNone/>
              <a:tabLst>
                <a:tab pos="33655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1738" algn="l"/>
                <a:tab pos="6731000" algn="l"/>
                <a:tab pos="7180263" algn="l"/>
                <a:tab pos="7629525" algn="l"/>
                <a:tab pos="8078788" algn="l"/>
                <a:tab pos="8528050" algn="l"/>
                <a:tab pos="8977313" algn="l"/>
              </a:tabLst>
            </a:pPr>
            <a:endParaRPr lang="pt-BR" sz="2400" dirty="0">
              <a:solidFill>
                <a:srgbClr val="FFFFFF"/>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cstate="print"/>
          <a:srcRect/>
          <a:stretch>
            <a:fillRect/>
          </a:stretch>
        </p:blipFill>
        <p:spPr bwMode="auto">
          <a:xfrm>
            <a:off x="0" y="-304800"/>
            <a:ext cx="9144000" cy="9144000"/>
          </a:xfrm>
          <a:prstGeom prst="rect">
            <a:avLst/>
          </a:prstGeom>
          <a:noFill/>
          <a:ln w="9525">
            <a:noFill/>
            <a:round/>
            <a:headEnd/>
            <a:tailEnd/>
          </a:ln>
          <a:effectLst/>
        </p:spPr>
      </p:pic>
      <p:pic>
        <p:nvPicPr>
          <p:cNvPr id="5122" name="Picture 2"/>
          <p:cNvPicPr>
            <a:picLocks noChangeAspect="1" noChangeArrowheads="1"/>
          </p:cNvPicPr>
          <p:nvPr/>
        </p:nvPicPr>
        <p:blipFill>
          <a:blip r:embed="rId4" cstate="print"/>
          <a:srcRect/>
          <a:stretch>
            <a:fillRect/>
          </a:stretch>
        </p:blipFill>
        <p:spPr bwMode="auto">
          <a:xfrm>
            <a:off x="0" y="1371600"/>
            <a:ext cx="2716213" cy="5105400"/>
          </a:xfrm>
          <a:prstGeom prst="rect">
            <a:avLst/>
          </a:prstGeom>
          <a:noFill/>
          <a:ln w="9525">
            <a:noFill/>
            <a:round/>
            <a:headEnd/>
            <a:tailEnd/>
          </a:ln>
          <a:effectLst/>
        </p:spPr>
      </p:pic>
      <p:grpSp>
        <p:nvGrpSpPr>
          <p:cNvPr id="5123" name="Group 3"/>
          <p:cNvGrpSpPr>
            <a:grpSpLocks/>
          </p:cNvGrpSpPr>
          <p:nvPr/>
        </p:nvGrpSpPr>
        <p:grpSpPr bwMode="auto">
          <a:xfrm>
            <a:off x="2895600" y="1676400"/>
            <a:ext cx="6096000" cy="1936750"/>
            <a:chOff x="1824" y="1056"/>
            <a:chExt cx="3840" cy="1220"/>
          </a:xfrm>
        </p:grpSpPr>
        <p:sp>
          <p:nvSpPr>
            <p:cNvPr id="5124" name="Rectangle 4"/>
            <p:cNvSpPr>
              <a:spLocks noChangeArrowheads="1"/>
            </p:cNvSpPr>
            <p:nvPr/>
          </p:nvSpPr>
          <p:spPr bwMode="auto">
            <a:xfrm>
              <a:off x="1824" y="1056"/>
              <a:ext cx="1344" cy="241"/>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i="1">
                  <a:solidFill>
                    <a:srgbClr val="000099"/>
                  </a:solidFill>
                  <a:latin typeface="Times New Roman" pitchFamily="18" charset="0"/>
                </a:rPr>
                <a:t>Tema</a:t>
              </a:r>
            </a:p>
          </p:txBody>
        </p:sp>
        <p:sp>
          <p:nvSpPr>
            <p:cNvPr id="5125" name="Rectangle 5"/>
            <p:cNvSpPr>
              <a:spLocks noChangeArrowheads="1"/>
            </p:cNvSpPr>
            <p:nvPr/>
          </p:nvSpPr>
          <p:spPr bwMode="auto">
            <a:xfrm>
              <a:off x="3168" y="1056"/>
              <a:ext cx="1344" cy="241"/>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i="1">
                  <a:solidFill>
                    <a:srgbClr val="000099"/>
                  </a:solidFill>
                  <a:latin typeface="Times New Roman" pitchFamily="18" charset="0"/>
                </a:rPr>
                <a:t>Palestrante</a:t>
              </a:r>
            </a:p>
          </p:txBody>
        </p:sp>
        <p:sp>
          <p:nvSpPr>
            <p:cNvPr id="5126" name="Rectangle 6"/>
            <p:cNvSpPr>
              <a:spLocks noChangeArrowheads="1"/>
            </p:cNvSpPr>
            <p:nvPr/>
          </p:nvSpPr>
          <p:spPr bwMode="auto">
            <a:xfrm>
              <a:off x="4512" y="1056"/>
              <a:ext cx="1152" cy="241"/>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i="1">
                  <a:solidFill>
                    <a:srgbClr val="000099"/>
                  </a:solidFill>
                  <a:latin typeface="Times New Roman" pitchFamily="18" charset="0"/>
                </a:rPr>
                <a:t>Data</a:t>
              </a:r>
            </a:p>
          </p:txBody>
        </p:sp>
        <p:sp>
          <p:nvSpPr>
            <p:cNvPr id="5127" name="Rectangle 7"/>
            <p:cNvSpPr>
              <a:spLocks noChangeArrowheads="1"/>
            </p:cNvSpPr>
            <p:nvPr/>
          </p:nvSpPr>
          <p:spPr bwMode="auto">
            <a:xfrm>
              <a:off x="1824" y="1297"/>
              <a:ext cx="1344" cy="31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Calendário Maia</a:t>
              </a:r>
            </a:p>
          </p:txBody>
        </p:sp>
        <p:sp>
          <p:nvSpPr>
            <p:cNvPr id="5128" name="Rectangle 8"/>
            <p:cNvSpPr>
              <a:spLocks noChangeArrowheads="1"/>
            </p:cNvSpPr>
            <p:nvPr/>
          </p:nvSpPr>
          <p:spPr bwMode="auto">
            <a:xfrm>
              <a:off x="3168" y="1297"/>
              <a:ext cx="1344" cy="31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Orlando</a:t>
              </a:r>
            </a:p>
          </p:txBody>
        </p:sp>
        <p:sp>
          <p:nvSpPr>
            <p:cNvPr id="5129" name="Rectangle 9"/>
            <p:cNvSpPr>
              <a:spLocks noChangeArrowheads="1"/>
            </p:cNvSpPr>
            <p:nvPr/>
          </p:nvSpPr>
          <p:spPr bwMode="auto">
            <a:xfrm>
              <a:off x="4512" y="1297"/>
              <a:ext cx="1152" cy="31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14 de Novembro</a:t>
              </a:r>
            </a:p>
          </p:txBody>
        </p:sp>
        <p:sp>
          <p:nvSpPr>
            <p:cNvPr id="5130" name="Rectangle 10"/>
            <p:cNvSpPr>
              <a:spLocks noChangeArrowheads="1"/>
            </p:cNvSpPr>
            <p:nvPr/>
          </p:nvSpPr>
          <p:spPr bwMode="auto">
            <a:xfrm>
              <a:off x="1824" y="1614"/>
              <a:ext cx="1344" cy="325"/>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Nossas Estrelas Vizinhas</a:t>
              </a:r>
            </a:p>
          </p:txBody>
        </p:sp>
        <p:sp>
          <p:nvSpPr>
            <p:cNvPr id="5131" name="Rectangle 11"/>
            <p:cNvSpPr>
              <a:spLocks noChangeArrowheads="1"/>
            </p:cNvSpPr>
            <p:nvPr/>
          </p:nvSpPr>
          <p:spPr bwMode="auto">
            <a:xfrm>
              <a:off x="3168" y="1614"/>
              <a:ext cx="1344" cy="325"/>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Raphael</a:t>
              </a:r>
            </a:p>
          </p:txBody>
        </p:sp>
        <p:sp>
          <p:nvSpPr>
            <p:cNvPr id="5132" name="Rectangle 12"/>
            <p:cNvSpPr>
              <a:spLocks noChangeArrowheads="1"/>
            </p:cNvSpPr>
            <p:nvPr/>
          </p:nvSpPr>
          <p:spPr bwMode="auto">
            <a:xfrm>
              <a:off x="4512" y="1614"/>
              <a:ext cx="1152" cy="325"/>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21 de Novembro</a:t>
              </a:r>
            </a:p>
          </p:txBody>
        </p:sp>
        <p:sp>
          <p:nvSpPr>
            <p:cNvPr id="5133" name="Rectangle 13"/>
            <p:cNvSpPr>
              <a:spLocks noChangeArrowheads="1"/>
            </p:cNvSpPr>
            <p:nvPr/>
          </p:nvSpPr>
          <p:spPr bwMode="auto">
            <a:xfrm>
              <a:off x="1824" y="1939"/>
              <a:ext cx="1344" cy="33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Os grandes Telescópios</a:t>
              </a:r>
            </a:p>
          </p:txBody>
        </p:sp>
        <p:sp>
          <p:nvSpPr>
            <p:cNvPr id="5134" name="Rectangle 14"/>
            <p:cNvSpPr>
              <a:spLocks noChangeArrowheads="1"/>
            </p:cNvSpPr>
            <p:nvPr/>
          </p:nvSpPr>
          <p:spPr bwMode="auto">
            <a:xfrm>
              <a:off x="3168" y="1939"/>
              <a:ext cx="1344" cy="33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Thiago</a:t>
              </a:r>
            </a:p>
          </p:txBody>
        </p:sp>
        <p:sp>
          <p:nvSpPr>
            <p:cNvPr id="5135" name="Rectangle 15"/>
            <p:cNvSpPr>
              <a:spLocks noChangeArrowheads="1"/>
            </p:cNvSpPr>
            <p:nvPr/>
          </p:nvSpPr>
          <p:spPr bwMode="auto">
            <a:xfrm>
              <a:off x="4512" y="1939"/>
              <a:ext cx="1152" cy="337"/>
            </a:xfrm>
            <a:prstGeom prst="rect">
              <a:avLst/>
            </a:prstGeom>
            <a:solidFill>
              <a:srgbClr val="CC9900">
                <a:alpha val="50000"/>
              </a:srgbClr>
            </a:solidFill>
            <a:ln w="9525">
              <a:noFill/>
              <a:round/>
              <a:headEnd/>
              <a:tailEnd/>
            </a:ln>
            <a:effectLst/>
          </p:spPr>
          <p:txBody>
            <a:bodyPr lIns="0" tIns="0" rIns="0" bIns="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b="1">
                  <a:solidFill>
                    <a:srgbClr val="000000"/>
                  </a:solidFill>
                  <a:latin typeface="Comic Sans MS" pitchFamily="66" charset="0"/>
                </a:rPr>
                <a:t>28 de Novembro</a:t>
              </a:r>
            </a:p>
          </p:txBody>
        </p:sp>
        <p:sp>
          <p:nvSpPr>
            <p:cNvPr id="5136" name="Line 16"/>
            <p:cNvSpPr>
              <a:spLocks noChangeShapeType="1"/>
            </p:cNvSpPr>
            <p:nvPr/>
          </p:nvSpPr>
          <p:spPr bwMode="auto">
            <a:xfrm>
              <a:off x="3168" y="1056"/>
              <a:ext cx="1" cy="1220"/>
            </a:xfrm>
            <a:prstGeom prst="line">
              <a:avLst/>
            </a:prstGeom>
            <a:noFill/>
            <a:ln w="12600">
              <a:solidFill>
                <a:srgbClr val="FFFFFF"/>
              </a:solidFill>
              <a:miter lim="800000"/>
              <a:headEnd/>
              <a:tailEnd/>
            </a:ln>
            <a:effectLst/>
          </p:spPr>
          <p:txBody>
            <a:bodyPr/>
            <a:lstStyle/>
            <a:p>
              <a:endParaRPr lang="pt-BR"/>
            </a:p>
          </p:txBody>
        </p:sp>
        <p:sp>
          <p:nvSpPr>
            <p:cNvPr id="5137" name="Line 17"/>
            <p:cNvSpPr>
              <a:spLocks noChangeShapeType="1"/>
            </p:cNvSpPr>
            <p:nvPr/>
          </p:nvSpPr>
          <p:spPr bwMode="auto">
            <a:xfrm>
              <a:off x="4512" y="1056"/>
              <a:ext cx="1" cy="1220"/>
            </a:xfrm>
            <a:prstGeom prst="line">
              <a:avLst/>
            </a:prstGeom>
            <a:noFill/>
            <a:ln w="12600">
              <a:solidFill>
                <a:srgbClr val="FFFFFF"/>
              </a:solidFill>
              <a:miter lim="800000"/>
              <a:headEnd/>
              <a:tailEnd/>
            </a:ln>
            <a:effectLst/>
          </p:spPr>
          <p:txBody>
            <a:bodyPr/>
            <a:lstStyle/>
            <a:p>
              <a:endParaRPr lang="pt-BR"/>
            </a:p>
          </p:txBody>
        </p:sp>
        <p:sp>
          <p:nvSpPr>
            <p:cNvPr id="5138" name="Line 18"/>
            <p:cNvSpPr>
              <a:spLocks noChangeShapeType="1"/>
            </p:cNvSpPr>
            <p:nvPr/>
          </p:nvSpPr>
          <p:spPr bwMode="auto">
            <a:xfrm>
              <a:off x="1824" y="1297"/>
              <a:ext cx="3840" cy="1"/>
            </a:xfrm>
            <a:prstGeom prst="line">
              <a:avLst/>
            </a:prstGeom>
            <a:noFill/>
            <a:ln w="38160">
              <a:solidFill>
                <a:srgbClr val="FFFFFF"/>
              </a:solidFill>
              <a:miter lim="800000"/>
              <a:headEnd/>
              <a:tailEnd/>
            </a:ln>
            <a:effectLst/>
          </p:spPr>
          <p:txBody>
            <a:bodyPr/>
            <a:lstStyle/>
            <a:p>
              <a:endParaRPr lang="pt-BR"/>
            </a:p>
          </p:txBody>
        </p:sp>
        <p:sp>
          <p:nvSpPr>
            <p:cNvPr id="5139" name="Line 19"/>
            <p:cNvSpPr>
              <a:spLocks noChangeShapeType="1"/>
            </p:cNvSpPr>
            <p:nvPr/>
          </p:nvSpPr>
          <p:spPr bwMode="auto">
            <a:xfrm>
              <a:off x="1824" y="1614"/>
              <a:ext cx="3840" cy="1"/>
            </a:xfrm>
            <a:prstGeom prst="line">
              <a:avLst/>
            </a:prstGeom>
            <a:noFill/>
            <a:ln w="12600">
              <a:solidFill>
                <a:srgbClr val="FFFFFF"/>
              </a:solidFill>
              <a:miter lim="800000"/>
              <a:headEnd/>
              <a:tailEnd/>
            </a:ln>
            <a:effectLst/>
          </p:spPr>
          <p:txBody>
            <a:bodyPr/>
            <a:lstStyle/>
            <a:p>
              <a:endParaRPr lang="pt-BR"/>
            </a:p>
          </p:txBody>
        </p:sp>
        <p:sp>
          <p:nvSpPr>
            <p:cNvPr id="5140" name="Line 20"/>
            <p:cNvSpPr>
              <a:spLocks noChangeShapeType="1"/>
            </p:cNvSpPr>
            <p:nvPr/>
          </p:nvSpPr>
          <p:spPr bwMode="auto">
            <a:xfrm>
              <a:off x="1824" y="1939"/>
              <a:ext cx="3840" cy="1"/>
            </a:xfrm>
            <a:prstGeom prst="line">
              <a:avLst/>
            </a:prstGeom>
            <a:noFill/>
            <a:ln w="12600">
              <a:solidFill>
                <a:srgbClr val="FFFFFF"/>
              </a:solidFill>
              <a:miter lim="800000"/>
              <a:headEnd/>
              <a:tailEnd/>
            </a:ln>
            <a:effectLst/>
          </p:spPr>
          <p:txBody>
            <a:bodyPr/>
            <a:lstStyle/>
            <a:p>
              <a:endParaRPr lang="pt-BR"/>
            </a:p>
          </p:txBody>
        </p:sp>
        <p:sp>
          <p:nvSpPr>
            <p:cNvPr id="5141" name="Line 21"/>
            <p:cNvSpPr>
              <a:spLocks noChangeShapeType="1"/>
            </p:cNvSpPr>
            <p:nvPr/>
          </p:nvSpPr>
          <p:spPr bwMode="auto">
            <a:xfrm>
              <a:off x="1824" y="1056"/>
              <a:ext cx="1" cy="1220"/>
            </a:xfrm>
            <a:prstGeom prst="line">
              <a:avLst/>
            </a:prstGeom>
            <a:noFill/>
            <a:ln w="12600">
              <a:solidFill>
                <a:srgbClr val="FFFFFF"/>
              </a:solidFill>
              <a:miter lim="800000"/>
              <a:headEnd/>
              <a:tailEnd/>
            </a:ln>
            <a:effectLst/>
          </p:spPr>
          <p:txBody>
            <a:bodyPr/>
            <a:lstStyle/>
            <a:p>
              <a:endParaRPr lang="pt-BR"/>
            </a:p>
          </p:txBody>
        </p:sp>
        <p:sp>
          <p:nvSpPr>
            <p:cNvPr id="5142" name="Line 22"/>
            <p:cNvSpPr>
              <a:spLocks noChangeShapeType="1"/>
            </p:cNvSpPr>
            <p:nvPr/>
          </p:nvSpPr>
          <p:spPr bwMode="auto">
            <a:xfrm>
              <a:off x="5664" y="1056"/>
              <a:ext cx="1" cy="1220"/>
            </a:xfrm>
            <a:prstGeom prst="line">
              <a:avLst/>
            </a:prstGeom>
            <a:noFill/>
            <a:ln w="12600">
              <a:solidFill>
                <a:srgbClr val="FFFFFF"/>
              </a:solidFill>
              <a:miter lim="800000"/>
              <a:headEnd/>
              <a:tailEnd/>
            </a:ln>
            <a:effectLst/>
          </p:spPr>
          <p:txBody>
            <a:bodyPr/>
            <a:lstStyle/>
            <a:p>
              <a:endParaRPr lang="pt-BR"/>
            </a:p>
          </p:txBody>
        </p:sp>
        <p:sp>
          <p:nvSpPr>
            <p:cNvPr id="5143" name="Line 23"/>
            <p:cNvSpPr>
              <a:spLocks noChangeShapeType="1"/>
            </p:cNvSpPr>
            <p:nvPr/>
          </p:nvSpPr>
          <p:spPr bwMode="auto">
            <a:xfrm>
              <a:off x="1824" y="1056"/>
              <a:ext cx="3840" cy="1"/>
            </a:xfrm>
            <a:prstGeom prst="line">
              <a:avLst/>
            </a:prstGeom>
            <a:noFill/>
            <a:ln w="12600">
              <a:solidFill>
                <a:srgbClr val="FFFFFF"/>
              </a:solidFill>
              <a:miter lim="800000"/>
              <a:headEnd/>
              <a:tailEnd/>
            </a:ln>
            <a:effectLst/>
          </p:spPr>
          <p:txBody>
            <a:bodyPr/>
            <a:lstStyle/>
            <a:p>
              <a:endParaRPr lang="pt-BR"/>
            </a:p>
          </p:txBody>
        </p:sp>
        <p:sp>
          <p:nvSpPr>
            <p:cNvPr id="5144" name="Line 24"/>
            <p:cNvSpPr>
              <a:spLocks noChangeShapeType="1"/>
            </p:cNvSpPr>
            <p:nvPr/>
          </p:nvSpPr>
          <p:spPr bwMode="auto">
            <a:xfrm>
              <a:off x="1824" y="2276"/>
              <a:ext cx="3840" cy="1"/>
            </a:xfrm>
            <a:prstGeom prst="line">
              <a:avLst/>
            </a:prstGeom>
            <a:noFill/>
            <a:ln w="12600">
              <a:solidFill>
                <a:srgbClr val="FFFFFF"/>
              </a:solidFill>
              <a:miter lim="800000"/>
              <a:headEnd/>
              <a:tailEnd/>
            </a:ln>
            <a:effectLst/>
          </p:spPr>
          <p:txBody>
            <a:bodyPr/>
            <a:lstStyle/>
            <a:p>
              <a:endParaRPr lang="pt-BR"/>
            </a:p>
          </p:txBody>
        </p:sp>
      </p:grpSp>
      <p:sp>
        <p:nvSpPr>
          <p:cNvPr id="5145" name="WordArt 25"/>
          <p:cNvSpPr>
            <a:spLocks noChangeArrowheads="1" noChangeShapeType="1" noTextEdit="1"/>
          </p:cNvSpPr>
          <p:nvPr/>
        </p:nvSpPr>
        <p:spPr bwMode="auto">
          <a:xfrm>
            <a:off x="5181600" y="4876800"/>
            <a:ext cx="1752600" cy="419100"/>
          </a:xfrm>
          <a:prstGeom prst="rect">
            <a:avLst/>
          </a:prstGeom>
        </p:spPr>
        <p:txBody>
          <a:bodyPr wrap="none" fromWordArt="1">
            <a:prstTxWarp prst="textPlain">
              <a:avLst>
                <a:gd name="adj" fmla="val 50000"/>
              </a:avLst>
            </a:prstTxWarp>
          </a:bodyPr>
          <a:lstStyle/>
          <a:p>
            <a:pPr algn="ctr"/>
            <a:r>
              <a:rPr lang="pt-BR" sz="3600" b="1" kern="10">
                <a:ln w="9360">
                  <a:solidFill>
                    <a:srgbClr val="000000"/>
                  </a:solidFill>
                  <a:miter lim="800000"/>
                  <a:headEnd/>
                  <a:tailEnd/>
                </a:ln>
                <a:solidFill>
                  <a:srgbClr val="FFFFFF"/>
                </a:solidFill>
                <a:latin typeface="Comic Sans MS"/>
              </a:rPr>
              <a:t>Sábado</a:t>
            </a:r>
          </a:p>
        </p:txBody>
      </p:sp>
      <p:sp>
        <p:nvSpPr>
          <p:cNvPr id="5146" name="WordArt 26"/>
          <p:cNvSpPr>
            <a:spLocks noChangeArrowheads="1" noChangeShapeType="1" noTextEdit="1"/>
          </p:cNvSpPr>
          <p:nvPr/>
        </p:nvSpPr>
        <p:spPr bwMode="auto">
          <a:xfrm>
            <a:off x="5410200" y="5410200"/>
            <a:ext cx="1309688" cy="304800"/>
          </a:xfrm>
          <a:prstGeom prst="rect">
            <a:avLst/>
          </a:prstGeom>
        </p:spPr>
        <p:txBody>
          <a:bodyPr wrap="none" fromWordArt="1">
            <a:prstTxWarp prst="textPlain">
              <a:avLst>
                <a:gd name="adj" fmla="val 50000"/>
              </a:avLst>
            </a:prstTxWarp>
          </a:bodyPr>
          <a:lstStyle/>
          <a:p>
            <a:pPr algn="ctr"/>
            <a:r>
              <a:rPr lang="pt-BR" sz="3600" b="1" kern="10">
                <a:ln w="9360">
                  <a:solidFill>
                    <a:srgbClr val="000000"/>
                  </a:solidFill>
                  <a:miter lim="800000"/>
                  <a:headEnd/>
                  <a:tailEnd/>
                </a:ln>
                <a:solidFill>
                  <a:srgbClr val="FFFFFF"/>
                </a:solidFill>
                <a:latin typeface="Comic Sans MS"/>
              </a:rPr>
              <a:t>21 horas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afterEffect">
                                  <p:stCondLst>
                                    <p:cond delay="0"/>
                                  </p:stCondLst>
                                  <p:childTnLst>
                                    <p:set>
                                      <p:cBhvr additive="repl">
                                        <p:cTn id="6" dur="1" fill="hold">
                                          <p:stCondLst>
                                            <p:cond delay="0"/>
                                          </p:stCondLst>
                                        </p:cTn>
                                        <p:tgtEl>
                                          <p:spTgt spid="5122"/>
                                        </p:tgtEl>
                                        <p:attrNameLst>
                                          <p:attrName>style.visibility</p:attrName>
                                        </p:attrNameLst>
                                      </p:cBhvr>
                                      <p:to>
                                        <p:strVal val="visible"/>
                                      </p:to>
                                    </p:set>
                                    <p:anim calcmode="lin" valueType="num">
                                      <p:cBhvr additive="repl">
                                        <p:cTn id="7" dur="500" fill="hold"/>
                                        <p:tgtEl>
                                          <p:spTgt spid="5122"/>
                                        </p:tgtEl>
                                        <p:attrNameLst>
                                          <p:attrName>ppt_x</p:attrName>
                                        </p:attrNameLst>
                                      </p:cBhvr>
                                      <p:tavLst>
                                        <p:tav tm="100000">
                                          <p:val>
                                            <p:strVal val="0-#ppt_w/2"/>
                                          </p:val>
                                        </p:tav>
                                        <p:tav>
                                          <p:val>
                                            <p:strVal val="#ppt_x"/>
                                          </p:val>
                                        </p:tav>
                                      </p:tavLst>
                                    </p:anim>
                                    <p:anim calcmode="lin" valueType="num">
                                      <p:cBhvr additive="repl">
                                        <p:cTn id="8" dur="500" fill="hold"/>
                                        <p:tgtEl>
                                          <p:spTgt spid="5122"/>
                                        </p:tgtEl>
                                        <p:attrNameLst>
                                          <p:attrName>ppt_y</p:attrName>
                                        </p:attrNameLst>
                                      </p:cBhvr>
                                      <p:tavLst>
                                        <p:tav tm="100000">
                                          <p:val>
                                            <p:strVal val="#ppt_y"/>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additive="repl">
                                        <p:cTn id="12" dur="1" fill="hold">
                                          <p:stCondLst>
                                            <p:cond delay="0"/>
                                          </p:stCondLst>
                                        </p:cTn>
                                        <p:tgtEl>
                                          <p:spTgt spid="5123"/>
                                        </p:tgtEl>
                                        <p:attrNameLst>
                                          <p:attrName>style.visibility</p:attrName>
                                        </p:attrNameLst>
                                      </p:cBhvr>
                                      <p:to>
                                        <p:strVal val="visible"/>
                                      </p:to>
                                    </p:set>
                                    <p:animEffect transition="in" filter="blinds(horizontal)">
                                      <p:cBhvr additive="repl">
                                        <p:cTn id="13" dur="500"/>
                                        <p:tgtEl>
                                          <p:spTgt spid="5123"/>
                                        </p:tgtEl>
                                      </p:cBhvr>
                                    </p:animEffect>
                                  </p:childTnLst>
                                </p:cTn>
                              </p:par>
                            </p:childTnLst>
                          </p:cTn>
                        </p:par>
                        <p:par>
                          <p:cTn id="14" fill="hold">
                            <p:stCondLst>
                              <p:cond delay="0"/>
                            </p:stCondLst>
                            <p:childTnLst>
                              <p:par>
                                <p:cTn id="15" presetID="3" presetClass="entr" fill="hold" grpId="0" nodeType="afterEffect">
                                  <p:stCondLst>
                                    <p:cond delay="0"/>
                                  </p:stCondLst>
                                  <p:childTnLst>
                                    <p:set>
                                      <p:cBhvr additive="repl">
                                        <p:cTn id="16" dur="1" fill="hold">
                                          <p:stCondLst>
                                            <p:cond delay="0"/>
                                          </p:stCondLst>
                                        </p:cTn>
                                        <p:tgtEl>
                                          <p:spTgt spid="5145"/>
                                        </p:tgtEl>
                                        <p:attrNameLst>
                                          <p:attrName>style.visibility</p:attrName>
                                        </p:attrNameLst>
                                      </p:cBhvr>
                                      <p:to>
                                        <p:strVal val="visible"/>
                                      </p:to>
                                    </p:set>
                                  </p:childTnLst>
                                </p:cTn>
                              </p:par>
                            </p:childTnLst>
                          </p:cTn>
                        </p:par>
                        <p:par>
                          <p:cTn id="17" fill="hold">
                            <p:stCondLst>
                              <p:cond delay="0"/>
                            </p:stCondLst>
                            <p:childTnLst>
                              <p:par>
                                <p:cTn id="18" presetID="3" presetClass="entr" fill="hold" grpId="0" nodeType="afterEffect">
                                  <p:stCondLst>
                                    <p:cond delay="0"/>
                                  </p:stCondLst>
                                  <p:childTnLst>
                                    <p:set>
                                      <p:cBhvr additive="repl">
                                        <p:cTn id="19" dur="1" fill="hold">
                                          <p:stCondLst>
                                            <p:cond delay="0"/>
                                          </p:stCondLst>
                                        </p:cTn>
                                        <p:tgtEl>
                                          <p:spTgt spid="5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5" grpId="0" animBg="1"/>
      <p:bldP spid="51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body"/>
          </p:nvPr>
        </p:nvSpPr>
        <p:spPr>
          <a:xfrm>
            <a:off x="457200" y="1600200"/>
            <a:ext cx="8228013" cy="5340350"/>
          </a:xfrm>
          <a:ln/>
        </p:spPr>
        <p:txBody>
          <a:bodyPr anchor="t"/>
          <a:lstStyle/>
          <a:p>
            <a:pPr marL="342900" indent="-342900" algn="l">
              <a:spcBef>
                <a:spcPts val="800"/>
              </a:spcBef>
            </a:pPr>
            <a:endParaRPr lang="pt-BR" sz="3200"/>
          </a:p>
        </p:txBody>
      </p:sp>
      <p:pic>
        <p:nvPicPr>
          <p:cNvPr id="614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round/>
            <a:headEnd/>
            <a:tailEnd/>
          </a:ln>
          <a:effectLst/>
        </p:spPr>
      </p:pic>
      <p:sp>
        <p:nvSpPr>
          <p:cNvPr id="6147" name="WordArt 3"/>
          <p:cNvSpPr>
            <a:spLocks noChangeArrowheads="1" noChangeShapeType="1" noTextEdit="1"/>
          </p:cNvSpPr>
          <p:nvPr/>
        </p:nvSpPr>
        <p:spPr bwMode="auto">
          <a:xfrm>
            <a:off x="468313" y="333375"/>
            <a:ext cx="5903912" cy="1554163"/>
          </a:xfrm>
          <a:prstGeom prst="rect">
            <a:avLst/>
          </a:prstGeom>
        </p:spPr>
        <p:txBody>
          <a:bodyPr wrap="none" fromWordArt="1">
            <a:prstTxWarp prst="textPlain">
              <a:avLst>
                <a:gd name="adj" fmla="val 50000"/>
              </a:avLst>
            </a:prstTxWarp>
            <a:scene3d>
              <a:camera prst="legacyObliqueTopLeft"/>
              <a:lightRig rig="legacyFlat1" dir="r"/>
            </a:scene3d>
            <a:sp3d extrusionH="201600" prstMaterial="legacyMatte">
              <a:extrusionClr>
                <a:srgbClr val="FFFFFF"/>
              </a:extrusionClr>
            </a:sp3d>
          </a:bodyPr>
          <a:lstStyle/>
          <a:p>
            <a:pPr algn="ctr"/>
            <a:r>
              <a:rPr lang="pt-BR" sz="3600" kern="10" dirty="0" smtClean="0">
                <a:ln w="9360">
                  <a:miter lim="800000"/>
                  <a:headEnd/>
                  <a:tailEnd/>
                </a:ln>
                <a:gradFill rotWithShape="0">
                  <a:gsLst>
                    <a:gs pos="0">
                      <a:srgbClr val="E6DCAC"/>
                    </a:gs>
                    <a:gs pos="100000">
                      <a:srgbClr val="E6DCAC"/>
                    </a:gs>
                  </a:gsLst>
                  <a:lin ang="13500000" scaled="1"/>
                </a:gradFill>
                <a:latin typeface="Times New Roman"/>
                <a:cs typeface="Times New Roman"/>
              </a:rPr>
              <a:t> Galáxias</a:t>
            </a:r>
            <a:endParaRPr lang="pt-BR" sz="3600" kern="10" dirty="0">
              <a:ln w="9360">
                <a:miter lim="800000"/>
                <a:headEnd/>
                <a:tailEnd/>
              </a:ln>
              <a:gradFill rotWithShape="0">
                <a:gsLst>
                  <a:gs pos="0">
                    <a:srgbClr val="E6DCAC"/>
                  </a:gs>
                  <a:gs pos="100000">
                    <a:srgbClr val="E6DCAC"/>
                  </a:gs>
                </a:gsLst>
                <a:lin ang="13500000" scaled="1"/>
              </a:gradFill>
              <a:latin typeface="Times New Roman"/>
              <a:cs typeface="Times New Roman"/>
            </a:endParaRPr>
          </a:p>
        </p:txBody>
      </p:sp>
      <p:sp>
        <p:nvSpPr>
          <p:cNvPr id="6148" name="Text Box 4"/>
          <p:cNvSpPr txBox="1">
            <a:spLocks noChangeArrowheads="1"/>
          </p:cNvSpPr>
          <p:nvPr/>
        </p:nvSpPr>
        <p:spPr bwMode="auto">
          <a:xfrm>
            <a:off x="5651500" y="6284913"/>
            <a:ext cx="3492500" cy="457200"/>
          </a:xfrm>
          <a:prstGeom prst="rect">
            <a:avLst/>
          </a:prstGeom>
          <a:noFill/>
          <a:ln w="9525">
            <a:noFill/>
            <a:round/>
            <a:headEnd/>
            <a:tailEnd/>
          </a:ln>
          <a:effectLst/>
        </p:spPr>
        <p:txBody>
          <a:bodyPr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2400" b="1">
                <a:solidFill>
                  <a:srgbClr val="FFFFFF"/>
                </a:solidFill>
                <a:latin typeface="Times New Roman" pitchFamily="18" charset="0"/>
              </a:rPr>
              <a:t>Por: Evandro M. Ribeiro</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fill="hold" grpId="0" nodeType="withEffect">
                                  <p:stCondLst>
                                    <p:cond delay="0"/>
                                  </p:stCondLst>
                                  <p:childTnLst>
                                    <p:set>
                                      <p:cBhvr additive="repl">
                                        <p:cTn id="6" dur="1" fill="hold">
                                          <p:stCondLst>
                                            <p:cond delay="0"/>
                                          </p:stCondLst>
                                        </p:cTn>
                                        <p:tgtEl>
                                          <p:spTgt spid="6147"/>
                                        </p:tgtEl>
                                        <p:attrNameLst>
                                          <p:attrName>style.visibility</p:attrName>
                                        </p:attrNameLst>
                                      </p:cBhvr>
                                      <p:to>
                                        <p:strVal val="visible"/>
                                      </p:to>
                                    </p:set>
                                    <p:animScale>
                                      <p:cBhvr additive="repl">
                                        <p:cTn id="7" dur="2000" decel="50000" fill="hold">
                                          <p:stCondLst>
                                            <p:cond delay="0"/>
                                          </p:stCondLst>
                                        </p:cTn>
                                        <p:tgtEl>
                                          <p:spTgt spid="6147"/>
                                        </p:tgtEl>
                                      </p:cBhvr>
                                      <p:from x="250000" y="250000"/>
                                      <p:to x="100000" y="100000"/>
                                    </p:animScale>
                                    <p:animMotion origin="layout" path="M -0.46736 0.92887  C -0.37517 0.88508  -0.02552 0.75279  0.0908 0.66613  C  0.20747 0.57948  0.21649 0.50394  0.23177 0.40825  C 0.24705 0.31256  0.22118 0.15964   0.18264 0.09152  C 0.1441 0.02341  0.03802 0.0  0.0 0.0">
                                      <p:cBhvr additive="repl">
                                        <p:cTn id="8" dur="2000" decel="50000" fill="hold">
                                          <p:stCondLst>
                                            <p:cond delay="0"/>
                                          </p:stCondLst>
                                        </p:cTn>
                                        <p:tgtEl>
                                          <p:spTgt spid="6147"/>
                                        </p:tgtEl>
                                      </p:cBhvr>
                                    </p:animMotion>
                                    <p:animEffect transition="in" filter="fade">
                                      <p:cBhvr additive="repl">
                                        <p:cTn id="9" dur="2000"/>
                                        <p:tgtEl>
                                          <p:spTgt spid="6147"/>
                                        </p:tgtEl>
                                      </p:cBhvr>
                                    </p:animEffect>
                                  </p:childTnLst>
                                </p:cTn>
                              </p:par>
                            </p:childTnLst>
                          </p:cTn>
                        </p:par>
                        <p:par>
                          <p:cTn id="10" fill="hold">
                            <p:stCondLst>
                              <p:cond delay="0"/>
                            </p:stCondLst>
                            <p:childTnLst>
                              <p:par>
                                <p:cTn id="11" presetID="2" presetClass="entr" presetSubtype="4" fill="hold" nodeType="afterEffect">
                                  <p:stCondLst>
                                    <p:cond delay="0"/>
                                  </p:stCondLst>
                                  <p:childTnLst>
                                    <p:set>
                                      <p:cBhvr additive="repl">
                                        <p:cTn id="12" dur="1" fill="hold">
                                          <p:stCondLst>
                                            <p:cond delay="0"/>
                                          </p:stCondLst>
                                        </p:cTn>
                                        <p:tgtEl>
                                          <p:spTgt spid="6148"/>
                                        </p:tgtEl>
                                        <p:attrNameLst>
                                          <p:attrName>style.visibility</p:attrName>
                                        </p:attrNameLst>
                                      </p:cBhvr>
                                      <p:to>
                                        <p:strVal val="visible"/>
                                      </p:to>
                                    </p:set>
                                    <p:anim calcmode="lin" valueType="num">
                                      <p:cBhvr additive="repl">
                                        <p:cTn id="13" dur="1000" fill="hold"/>
                                        <p:tgtEl>
                                          <p:spTgt spid="6148"/>
                                        </p:tgtEl>
                                        <p:attrNameLst>
                                          <p:attrName>ppt_x</p:attrName>
                                        </p:attrNameLst>
                                      </p:cBhvr>
                                      <p:tavLst>
                                        <p:tav tm="100000">
                                          <p:val>
                                            <p:strVal val="#ppt_x"/>
                                          </p:val>
                                        </p:tav>
                                        <p:tav>
                                          <p:val>
                                            <p:strVal val="#ppt_x"/>
                                          </p:val>
                                        </p:tav>
                                      </p:tavLst>
                                    </p:anim>
                                    <p:anim calcmode="lin" valueType="num">
                                      <p:cBhvr additive="repl">
                                        <p:cTn id="14" dur="1000" fill="hold"/>
                                        <p:tgtEl>
                                          <p:spTgt spid="614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 Evolução dos Modelos de Universo</a:t>
            </a:r>
            <a:endParaRPr lang="pt-BR" dirty="0">
              <a:solidFill>
                <a:schemeClr val="bg1"/>
              </a:solidFill>
            </a:endParaRPr>
          </a:p>
        </p:txBody>
      </p:sp>
      <p:pic>
        <p:nvPicPr>
          <p:cNvPr id="4" name="Espaço Reservado para Conteúdo 3" descr="creationism-3.jpg"/>
          <p:cNvPicPr>
            <a:picLocks noGrp="1" noChangeAspect="1"/>
          </p:cNvPicPr>
          <p:nvPr>
            <p:ph idx="1"/>
          </p:nvPr>
        </p:nvPicPr>
        <p:blipFill>
          <a:blip r:embed="rId2" cstate="print"/>
          <a:stretch>
            <a:fillRect/>
          </a:stretch>
        </p:blipFill>
        <p:spPr>
          <a:xfrm>
            <a:off x="539552" y="1628800"/>
            <a:ext cx="4992185" cy="4093592"/>
          </a:xfrm>
        </p:spPr>
      </p:pic>
      <p:pic>
        <p:nvPicPr>
          <p:cNvPr id="5" name="Imagem 4" descr="Terra Plana.jpg"/>
          <p:cNvPicPr>
            <a:picLocks noChangeAspect="1"/>
          </p:cNvPicPr>
          <p:nvPr/>
        </p:nvPicPr>
        <p:blipFill>
          <a:blip r:embed="rId3" cstate="print"/>
          <a:stretch>
            <a:fillRect/>
          </a:stretch>
        </p:blipFill>
        <p:spPr>
          <a:xfrm>
            <a:off x="5868144" y="1052736"/>
            <a:ext cx="2764221" cy="2554014"/>
          </a:xfrm>
          <a:prstGeom prst="rect">
            <a:avLst/>
          </a:prstGeom>
        </p:spPr>
      </p:pic>
      <p:pic>
        <p:nvPicPr>
          <p:cNvPr id="6" name="Imagem 5" descr="ptolomeu.gif"/>
          <p:cNvPicPr>
            <a:picLocks noChangeAspect="1"/>
          </p:cNvPicPr>
          <p:nvPr/>
        </p:nvPicPr>
        <p:blipFill>
          <a:blip r:embed="rId4" cstate="print"/>
          <a:stretch>
            <a:fillRect/>
          </a:stretch>
        </p:blipFill>
        <p:spPr>
          <a:xfrm>
            <a:off x="5796136" y="3933056"/>
            <a:ext cx="2743200" cy="2743200"/>
          </a:xfrm>
          <a:prstGeom prst="rect">
            <a:avLst/>
          </a:prstGeom>
        </p:spPr>
      </p:pic>
      <p:pic>
        <p:nvPicPr>
          <p:cNvPr id="8" name="Imagem 7" descr="UniversoAristotle.jpg"/>
          <p:cNvPicPr>
            <a:picLocks noChangeAspect="1"/>
          </p:cNvPicPr>
          <p:nvPr/>
        </p:nvPicPr>
        <p:blipFill>
          <a:blip r:embed="rId5" cstate="print"/>
          <a:stretch>
            <a:fillRect/>
          </a:stretch>
        </p:blipFill>
        <p:spPr>
          <a:xfrm>
            <a:off x="539552" y="1484784"/>
            <a:ext cx="5040560" cy="5074164"/>
          </a:xfrm>
          <a:prstGeom prst="rect">
            <a:avLst/>
          </a:prstGeom>
        </p:spPr>
      </p:pic>
      <p:pic>
        <p:nvPicPr>
          <p:cNvPr id="7" name="Imagem 6" descr="clipimage006thumb2.jpg"/>
          <p:cNvPicPr>
            <a:picLocks noChangeAspect="1"/>
          </p:cNvPicPr>
          <p:nvPr/>
        </p:nvPicPr>
        <p:blipFill>
          <a:blip r:embed="rId6" cstate="print"/>
          <a:stretch>
            <a:fillRect/>
          </a:stretch>
        </p:blipFill>
        <p:spPr>
          <a:xfrm>
            <a:off x="1547664" y="1772816"/>
            <a:ext cx="6192688" cy="39978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 Evolução dos Modelos de Universo</a:t>
            </a:r>
            <a:endParaRPr lang="pt-BR" dirty="0">
              <a:solidFill>
                <a:schemeClr val="bg1"/>
              </a:solidFill>
            </a:endParaRPr>
          </a:p>
        </p:txBody>
      </p:sp>
      <p:pic>
        <p:nvPicPr>
          <p:cNvPr id="11" name="Imagem 10" descr="epiciclo.jpg"/>
          <p:cNvPicPr>
            <a:picLocks noChangeAspect="1"/>
          </p:cNvPicPr>
          <p:nvPr/>
        </p:nvPicPr>
        <p:blipFill>
          <a:blip r:embed="rId2" cstate="print"/>
          <a:stretch>
            <a:fillRect/>
          </a:stretch>
        </p:blipFill>
        <p:spPr>
          <a:xfrm>
            <a:off x="599752" y="1412776"/>
            <a:ext cx="3689549" cy="3010672"/>
          </a:xfrm>
          <a:prstGeom prst="rect">
            <a:avLst/>
          </a:prstGeom>
        </p:spPr>
      </p:pic>
      <p:pic>
        <p:nvPicPr>
          <p:cNvPr id="8" name="Imagem 7" descr="sistema20de20ptolomeo.jpg"/>
          <p:cNvPicPr>
            <a:picLocks noChangeAspect="1"/>
          </p:cNvPicPr>
          <p:nvPr/>
        </p:nvPicPr>
        <p:blipFill>
          <a:blip r:embed="rId3" cstate="print"/>
          <a:stretch>
            <a:fillRect/>
          </a:stretch>
        </p:blipFill>
        <p:spPr>
          <a:xfrm>
            <a:off x="1264965" y="1470782"/>
            <a:ext cx="6259363" cy="4694522"/>
          </a:xfrm>
          <a:prstGeom prst="rect">
            <a:avLst/>
          </a:prstGeom>
        </p:spPr>
      </p:pic>
      <p:pic>
        <p:nvPicPr>
          <p:cNvPr id="12" name="Imagem 11" descr="epiepicilo.jpg"/>
          <p:cNvPicPr>
            <a:picLocks noChangeAspect="1"/>
          </p:cNvPicPr>
          <p:nvPr/>
        </p:nvPicPr>
        <p:blipFill>
          <a:blip r:embed="rId4" cstate="print"/>
          <a:stretch>
            <a:fillRect/>
          </a:stretch>
        </p:blipFill>
        <p:spPr>
          <a:xfrm>
            <a:off x="4283968" y="1412776"/>
            <a:ext cx="4505325" cy="4629150"/>
          </a:xfrm>
          <a:prstGeom prst="rect">
            <a:avLst/>
          </a:prstGeom>
        </p:spPr>
      </p:pic>
      <p:pic>
        <p:nvPicPr>
          <p:cNvPr id="9" name="Imagem 8" descr="UniversoModeloHieráclides.jpg"/>
          <p:cNvPicPr>
            <a:picLocks noChangeAspect="1"/>
          </p:cNvPicPr>
          <p:nvPr/>
        </p:nvPicPr>
        <p:blipFill>
          <a:blip r:embed="rId5" cstate="print"/>
          <a:stretch>
            <a:fillRect/>
          </a:stretch>
        </p:blipFill>
        <p:spPr>
          <a:xfrm>
            <a:off x="616893" y="1628800"/>
            <a:ext cx="4445000" cy="4432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chemeClr val="bg1"/>
                </a:solidFill>
              </a:rPr>
              <a:t>A Evolução dos Modelos de Universo</a:t>
            </a:r>
            <a:endParaRPr lang="pt-BR" dirty="0">
              <a:solidFill>
                <a:schemeClr val="bg1"/>
              </a:solidFill>
            </a:endParaRPr>
          </a:p>
        </p:txBody>
      </p:sp>
      <p:pic>
        <p:nvPicPr>
          <p:cNvPr id="7" name="Imagem 6" descr="mod_heliocent.gif"/>
          <p:cNvPicPr>
            <a:picLocks noChangeAspect="1"/>
          </p:cNvPicPr>
          <p:nvPr/>
        </p:nvPicPr>
        <p:blipFill>
          <a:blip r:embed="rId2" cstate="print"/>
          <a:stretch>
            <a:fillRect/>
          </a:stretch>
        </p:blipFill>
        <p:spPr>
          <a:xfrm>
            <a:off x="2483768" y="1844824"/>
            <a:ext cx="4680520" cy="4853074"/>
          </a:xfrm>
          <a:prstGeom prst="rect">
            <a:avLst/>
          </a:prstGeom>
        </p:spPr>
      </p:pic>
      <p:sp>
        <p:nvSpPr>
          <p:cNvPr id="11" name="Forma livre 10"/>
          <p:cNvSpPr/>
          <p:nvPr/>
        </p:nvSpPr>
        <p:spPr bwMode="auto">
          <a:xfrm flipH="1">
            <a:off x="958645" y="2020529"/>
            <a:ext cx="445003" cy="2654710"/>
          </a:xfrm>
          <a:custGeom>
            <a:avLst/>
            <a:gdLst>
              <a:gd name="connsiteX0" fmla="*/ 0 w 29497"/>
              <a:gd name="connsiteY0" fmla="*/ 0 h 2654710"/>
              <a:gd name="connsiteX1" fmla="*/ 29497 w 29497"/>
              <a:gd name="connsiteY1" fmla="*/ 2654710 h 2654710"/>
            </a:gdLst>
            <a:ahLst/>
            <a:cxnLst>
              <a:cxn ang="0">
                <a:pos x="connsiteX0" y="connsiteY0"/>
              </a:cxn>
              <a:cxn ang="0">
                <a:pos x="connsiteX1" y="connsiteY1"/>
              </a:cxn>
            </a:cxnLst>
            <a:rect l="l" t="t" r="r" b="b"/>
            <a:pathLst>
              <a:path w="29497" h="2654710">
                <a:moveTo>
                  <a:pt x="0" y="0"/>
                </a:moveTo>
                <a:lnTo>
                  <a:pt x="29497" y="2654710"/>
                </a:lnTo>
              </a:path>
            </a:pathLst>
          </a:cu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pt-BR" sz="1800" b="0" i="0" u="none" strike="noStrike" cap="none" normalizeH="0" baseline="0" smtClean="0">
              <a:ln>
                <a:noFill/>
              </a:ln>
              <a:solidFill>
                <a:schemeClr val="bg1"/>
              </a:solidFill>
              <a:effectLst/>
              <a:latin typeface="Calibri" pitchFamily="34" charset="0"/>
              <a:ea typeface="DejaVu Sans" pitchFamily="34" charset="0"/>
              <a:cs typeface="DejaVu Sans" pitchFamily="34" charset="0"/>
            </a:endParaRPr>
          </a:p>
        </p:txBody>
      </p:sp>
      <p:sp>
        <p:nvSpPr>
          <p:cNvPr id="18" name="Explosão 2 17"/>
          <p:cNvSpPr/>
          <p:nvPr/>
        </p:nvSpPr>
        <p:spPr bwMode="auto">
          <a:xfrm rot="188762">
            <a:off x="2044466" y="1143507"/>
            <a:ext cx="5996268" cy="2338737"/>
          </a:xfrm>
          <a:prstGeom prst="irregularSeal2">
            <a:avLst/>
          </a:prstGeom>
          <a:noFill/>
          <a:ln w="142875" cap="flat" cmpd="tri" algn="ctr">
            <a:gradFill>
              <a:gsLst>
                <a:gs pos="0">
                  <a:srgbClr val="FFF200"/>
                </a:gs>
                <a:gs pos="45000">
                  <a:srgbClr val="FF7A00"/>
                </a:gs>
                <a:gs pos="70000">
                  <a:srgbClr val="FF0300"/>
                </a:gs>
                <a:gs pos="100000">
                  <a:srgbClr val="4D0808"/>
                </a:gs>
              </a:gsLst>
              <a:lin ang="5400000" scaled="0"/>
            </a:gra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pt-BR" sz="1800" b="0" i="0" u="none" strike="noStrike" cap="none" normalizeH="0" baseline="0" smtClean="0">
              <a:ln>
                <a:noFill/>
              </a:ln>
              <a:solidFill>
                <a:schemeClr val="bg1"/>
              </a:solidFill>
              <a:effectLst/>
              <a:latin typeface="Calibri" pitchFamily="34" charset="0"/>
              <a:ea typeface="DejaVu Sans" pitchFamily="34" charset="0"/>
              <a:cs typeface="DejaVu Sans"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out)">
                                      <p:cBhvr>
                                        <p:cTn id="7"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Tema do Office">
  <a:themeElements>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o Office">
      <a:majorFont>
        <a:latin typeface="Calibri"/>
        <a:ea typeface="DejaVu Sans"/>
        <a:cs typeface="DejaVu Sans"/>
      </a:majorFont>
      <a:minorFont>
        <a:latin typeface="Calibri"/>
        <a:ea typeface="DejaVu Sans"/>
        <a:cs typeface="DejaVu Sans"/>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bg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sz="1800" b="0" i="0" u="none" strike="noStrike" cap="none" normalizeH="0" baseline="0" smtClean="0">
            <a:ln>
              <a:noFill/>
            </a:ln>
            <a:solidFill>
              <a:schemeClr val="bg1"/>
            </a:solidFill>
            <a:effectLst/>
            <a:latin typeface="Calibri" pitchFamily="34" charset="0"/>
            <a:ea typeface="DejaVu Sans" pitchFamily="34" charset="0"/>
            <a:cs typeface="DejaVu Sans"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Calibri" pitchFamily="34" charset="0"/>
            <a:ea typeface="DejaVu Sans" pitchFamily="34" charset="0"/>
            <a:cs typeface="DejaVu Sans" pitchFamily="34" charset="0"/>
          </a:defRPr>
        </a:defPPr>
      </a:lstStyle>
    </a:lnDef>
  </a:objectDefaults>
  <a:extraClrSchemeLst>
    <a:extraClrScheme>
      <a:clrScheme name="Tema do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o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o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o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o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o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o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34578</TotalTime>
  <Words>3349</Words>
  <Application>Microsoft Office PowerPoint</Application>
  <PresentationFormat>Apresentação na tela (4:3)</PresentationFormat>
  <Paragraphs>315</Paragraphs>
  <Slides>42</Slides>
  <Notes>34</Notes>
  <HiddenSlides>1</HiddenSlides>
  <MMClips>4</MMClips>
  <ScaleCrop>false</ScaleCrop>
  <HeadingPairs>
    <vt:vector size="4" baseType="variant">
      <vt:variant>
        <vt:lpstr>Tema</vt:lpstr>
      </vt:variant>
      <vt:variant>
        <vt:i4>1</vt:i4>
      </vt:variant>
      <vt:variant>
        <vt:lpstr>Títulos de slides</vt:lpstr>
      </vt:variant>
      <vt:variant>
        <vt:i4>42</vt:i4>
      </vt:variant>
    </vt:vector>
  </HeadingPairs>
  <TitlesOfParts>
    <vt:vector size="43" baseType="lpstr">
      <vt:lpstr>Tema do Office</vt:lpstr>
      <vt:lpstr>Slide 1</vt:lpstr>
      <vt:lpstr>Slide 2</vt:lpstr>
      <vt:lpstr>Slide 3</vt:lpstr>
      <vt:lpstr>Slide 4</vt:lpstr>
      <vt:lpstr>Slide 5</vt:lpstr>
      <vt:lpstr>Slide 6</vt:lpstr>
      <vt:lpstr>A Evolução dos Modelos de Universo</vt:lpstr>
      <vt:lpstr>A Evolução dos Modelos de Universo</vt:lpstr>
      <vt:lpstr>A Evolução dos Modelos de Universo</vt:lpstr>
      <vt:lpstr>A Esfera Celeste</vt:lpstr>
      <vt:lpstr>O tamanho do Universo</vt:lpstr>
      <vt:lpstr>Galáxia</vt:lpstr>
      <vt:lpstr>Disco de Estrelas</vt:lpstr>
      <vt:lpstr>Objetos Nebulosos</vt:lpstr>
      <vt:lpstr>Universos-Ilha</vt:lpstr>
      <vt:lpstr>Distâncias</vt:lpstr>
      <vt:lpstr>Classificação de Galáxias</vt:lpstr>
      <vt:lpstr>Slide 18</vt:lpstr>
      <vt:lpstr>Espirais Barradas (SB)‏</vt:lpstr>
      <vt:lpstr>Lenticulares (S0 e  SB0)‏</vt:lpstr>
      <vt:lpstr>Características Gerais das Galáxias Espirais</vt:lpstr>
      <vt:lpstr>Elípticas (E)‏</vt:lpstr>
      <vt:lpstr>Características Gerais das Galáxias Elípticas</vt:lpstr>
      <vt:lpstr>Irregulares (I)‏</vt:lpstr>
      <vt:lpstr>As Nuvens de Magalhães</vt:lpstr>
      <vt:lpstr>Evolução de galáxias</vt:lpstr>
      <vt:lpstr>Aglomerados</vt:lpstr>
      <vt:lpstr>Grupo Local</vt:lpstr>
      <vt:lpstr>Super-aglomerados</vt:lpstr>
      <vt:lpstr>Estrutura em grande escala</vt:lpstr>
      <vt:lpstr>Colisões entre Galáxias</vt:lpstr>
      <vt:lpstr>Colisões entre Galáxias</vt:lpstr>
      <vt:lpstr>Fusão e Canibalismo de Galáxias</vt:lpstr>
      <vt:lpstr>Via-láctea e Andrômeda</vt:lpstr>
      <vt:lpstr>Slide 35</vt:lpstr>
      <vt:lpstr>Desafios atuais da Astronomia Extragaláctica</vt:lpstr>
      <vt:lpstr>Galáxias de Núcleo Ativo</vt:lpstr>
      <vt:lpstr>Tipos de AGN's</vt:lpstr>
      <vt:lpstr>Matéria e Energia Escura</vt:lpstr>
      <vt:lpstr>Nascimento de Galáxias</vt:lpstr>
      <vt:lpstr>Slide 41</vt:lpstr>
      <vt:lpstr>Bibliografia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monitores</dc:creator>
  <cp:lastModifiedBy>Observatório</cp:lastModifiedBy>
  <cp:revision>20</cp:revision>
  <cp:lastPrinted>1601-01-01T00:00:00Z</cp:lastPrinted>
  <dcterms:created xsi:type="dcterms:W3CDTF">1601-01-01T00:00:00Z</dcterms:created>
  <dcterms:modified xsi:type="dcterms:W3CDTF">2010-10-23T21:09:27Z</dcterms:modified>
</cp:coreProperties>
</file>