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0" r:id="rId21"/>
    <p:sldId id="276" r:id="rId22"/>
    <p:sldId id="279" r:id="rId23"/>
    <p:sldId id="278" r:id="rId2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67" autoAdjust="0"/>
  </p:normalViewPr>
  <p:slideViewPr>
    <p:cSldViewPr>
      <p:cViewPr varScale="1">
        <p:scale>
          <a:sx n="67" d="100"/>
          <a:sy n="67" d="100"/>
        </p:scale>
        <p:origin x="-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106E2-314A-4A6B-A2EA-C9EE000F0FD3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EF307-E657-4540-9CAB-4BE86B43E41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hallenger_launch_on_STS-7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10/11/photogalleries/101103-nasa-space-shuttle-discovery-firsts-pictures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allpapers.free-review.net/49__Space_shuttle_Atlantis.htm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nighthood.softfire.ca/?page_id=2&amp;file=NASA%20Photos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hannel.nationalgeographic.com/series/seconds-from-disaster/2382/Photos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noclasta.com/2010/09/13/a-historia-dos-onibus-espaciais-parte-1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noclasta.com/2010/09/13/a-historia-dos-onibus-espaciais-parte-1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pod.nasa.gov/apod/ap010412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F42921-F55D-4C72-A9C1-EA111063131D}" type="slidenum">
              <a:rPr lang="pt-BR"/>
              <a:pPr/>
              <a:t>1</a:t>
            </a:fld>
            <a:endParaRPr lang="pt-BR"/>
          </a:p>
        </p:txBody>
      </p:sp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6CF007A-CEE3-41C6-B5D7-949AE886CC76}" type="slidenum">
              <a:rPr lang="pt-BR" sz="12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</a:t>
            </a:fld>
            <a:endParaRPr lang="pt-B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F9165F8E-8F8A-4D03-8491-993F457133B8}" type="slidenum">
              <a:rPr lang="pt-BR" sz="12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</a:t>
            </a:fld>
            <a:endParaRPr lang="pt-B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24B62A77-F365-48D5-9A19-546728CCB78E}" type="slidenum">
              <a:rPr lang="en-GB" sz="12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</a:t>
            </a:fld>
            <a:endParaRPr lang="en-GB" sz="1200">
              <a:solidFill>
                <a:srgbClr val="000000"/>
              </a:solidFill>
              <a:latin typeface="Times New Roman" pitchFamily="16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0FAE976E-7F50-479A-BA63-D49212CDC514}" type="slidenum">
              <a:rPr lang="en-GB" sz="12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</a:t>
            </a:fld>
            <a:endParaRPr lang="en-GB" sz="1200">
              <a:solidFill>
                <a:srgbClr val="000000"/>
              </a:solidFill>
              <a:latin typeface="Times New Roman" pitchFamily="16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654" name="Rectangle 6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51475" cy="41735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</a:t>
            </a:r>
            <a:r>
              <a:rPr lang="pt-BR" baseline="0" dirty="0" smtClean="0"/>
              <a:t> imagens: http://www.solcomhouse.com/spaceshuttle.htm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http://commons.wikimedia.org/wiki/File:</a:t>
            </a:r>
            <a:r>
              <a:rPr lang="pt-BR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Challenger_launch_on_STS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-7.</a:t>
            </a:r>
            <a:r>
              <a:rPr lang="pt-BR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jpg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 http://madmikesamerica.com/2010/11/space-shuttle-discovery-the-last-launch/</a:t>
            </a:r>
          </a:p>
          <a:p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http://news.nationalgeographic.com/news/2010/11/photogalleries/101103-nasa-space-shuttle-discovery-firsts-pictures/</a:t>
            </a:r>
            <a:endParaRPr lang="pt-BR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 da imagem: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http://wallpapers.free-review.net/49__Space_shuttle_Atlantis.htm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</a:t>
            </a:r>
            <a:r>
              <a:rPr lang="pt-BR" baseline="0" dirty="0" smtClean="0"/>
              <a:t> da imagem: http://www.fayerwayer.com.br/2008/12/viajando-com-a-endeavour-em-fotos/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</a:t>
            </a:r>
            <a:r>
              <a:rPr lang="pt-BR" baseline="0" dirty="0" smtClean="0"/>
              <a:t> http://visual.merriam-webster.com/astronomy/astronautics/space-shuttle/space-shuttle-at-takeoff.</a:t>
            </a:r>
            <a:r>
              <a:rPr lang="pt-BR" baseline="0" dirty="0" err="1" smtClean="0"/>
              <a:t>php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http://www.century-of-flight.net/Aviation%20history/space/Space%20Shuttle%20history.</a:t>
            </a:r>
            <a:r>
              <a:rPr lang="pt-BR" dirty="0" err="1" smtClean="0"/>
              <a:t>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http://www.cosmographica.com/gallery/portfolio2007/content/300_ShuttleMontage_large.html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http://nighthood.softfire.ca/?</a:t>
            </a:r>
            <a:r>
              <a:rPr lang="pt-BR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page_id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=2&amp;file=NASA%20Photos/</a:t>
            </a:r>
            <a:endParaRPr lang="pt-BR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http://channel.nationalgeographic.com/series/seconds-from-disaster/2382/Photos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http://www.zastavki.com/zoom.</a:t>
            </a:r>
            <a:r>
              <a:rPr lang="pt-BR" dirty="0" err="1" smtClean="0"/>
              <a:t>php</a:t>
            </a:r>
            <a:r>
              <a:rPr lang="pt-BR" dirty="0" smtClean="0"/>
              <a:t>?item=21720&amp;</a:t>
            </a:r>
            <a:r>
              <a:rPr lang="pt-BR" dirty="0" err="1" smtClean="0"/>
              <a:t>res</a:t>
            </a:r>
            <a:r>
              <a:rPr lang="pt-BR" dirty="0" smtClean="0"/>
              <a:t>=14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06CD30-B7EB-4DC7-AFB4-E25C9D35FE02}" type="slidenum">
              <a:rPr lang="pt-BR"/>
              <a:pPr/>
              <a:t>2</a:t>
            </a:fld>
            <a:endParaRPr lang="pt-BR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4B1BC173-A12E-4285-831B-49D9ECF6BD14}" type="slidenum">
              <a:rPr lang="pt-BR" sz="12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</a:t>
            </a:fld>
            <a:endParaRPr lang="pt-B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B503B621-A5DE-4F5B-83F3-893AC3F2246E}" type="slidenum">
              <a:rPr lang="pt-BR" sz="12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</a:t>
            </a:fld>
            <a:endParaRPr lang="pt-B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D09D8691-6806-403F-B985-376F9ED2DFA3}" type="slidenum">
              <a:rPr lang="en-GB" sz="12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rPr>
              <a:pPr algn="r"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</a:t>
            </a:fld>
            <a:endParaRPr lang="en-GB" sz="1200">
              <a:solidFill>
                <a:srgbClr val="000000"/>
              </a:solidFill>
              <a:latin typeface="Times New Roman" pitchFamily="16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677" name="Rectangle 5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51475" cy="41735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http://www.zastavki.com/zoom.</a:t>
            </a:r>
            <a:r>
              <a:rPr lang="pt-BR" dirty="0" err="1" smtClean="0"/>
              <a:t>php</a:t>
            </a:r>
            <a:r>
              <a:rPr lang="pt-BR" dirty="0" smtClean="0"/>
              <a:t>?item=21720&amp;</a:t>
            </a:r>
            <a:r>
              <a:rPr lang="pt-BR" dirty="0" err="1" smtClean="0"/>
              <a:t>res</a:t>
            </a:r>
            <a:r>
              <a:rPr lang="pt-BR" dirty="0" smtClean="0"/>
              <a:t>=14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http://www.stushepherdart.com/AviationArt_EndeavourInOrbit.html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das imagens: http://www.chronomaddox.com/moonmovement.html</a:t>
            </a:r>
          </a:p>
          <a:p>
            <a:r>
              <a:rPr lang="pt-BR" dirty="0" smtClean="0"/>
              <a:t>http://www.infoescola.com/historia/guerra-fria/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http://msn.techguru.com.br/nasa-divulga-foto-detalhada-do-cometa-hartley-2/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 da imagem: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http://www.tecnoclasta.com/2010/09/13/a-historia-dos-onibus-espaciais-parte-1/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 da imagem: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http://www.tecnoclasta.com/2010/09/13/a-historia-dos-onibus-espaciais-parte-1/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</a:t>
            </a:r>
            <a:r>
              <a:rPr lang="pt-BR" baseline="0" dirty="0" smtClean="0"/>
              <a:t> imagem: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http://apod.nasa.gov/apod/ap010412.html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EF307-E657-4540-9CAB-4BE86B43E41B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ângu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ângu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ângu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D6BD7C7-814D-401B-98F2-20BDF794DE7A}" type="datetimeFigureOut">
              <a:rPr lang="pt-BR" smtClean="0"/>
              <a:pPr/>
              <a:t>05/02/2011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E3B2D560-E77D-4BAE-950A-06F4CBB2C5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1/Challenger_launch_on_STS-7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noclasta.com/2010/09/13/a-historia-dos-onibus-espaciais-parte-2/" TargetMode="External"/><Relationship Id="rId2" Type="http://schemas.openxmlformats.org/officeDocument/2006/relationships/hyperlink" Target="http://www.tecnoclasta.com/2010/09/13/a-historia-dos-onibus-espaciais-parte-1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tecnoclasta.com/2010/09/13/a-historia-dos-onibus-espaciais-parte-3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Primeiro protótipo: Enterprise</a:t>
            </a: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4914900" cy="3686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5868144" y="2276872"/>
            <a:ext cx="2808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Nome dado em homenagem à série Jornada nas Estrelas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Sem motores 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Sem escudos térmicos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Lançado de um Boeing 747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Primeiro vôo em 1977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Columbia</a:t>
            </a:r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32856"/>
            <a:ext cx="5246484" cy="4197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5868144" y="2276872"/>
            <a:ext cx="3275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Nome dado em homenagem ao navio de James Cook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Construção iniciada em 1975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Transportada em 1979 para Cabo Canaveral</a:t>
            </a:r>
            <a:endParaRPr lang="pt-BR" dirty="0"/>
          </a:p>
          <a:p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Primeiro vôo em 12/04/1981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Explodiu em 01/02/2003 por falha no escudo térmico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Challenger</a:t>
            </a:r>
            <a:endParaRPr lang="pt-BR" dirty="0"/>
          </a:p>
        </p:txBody>
      </p:sp>
      <p:pic>
        <p:nvPicPr>
          <p:cNvPr id="9218" name="Picture 2" descr="File:Challenger launch on STS-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908720"/>
            <a:ext cx="390525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323528" y="1916832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Lançado em 04/04/1983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Acidente em 28/02/1986 causado por endurecimento das borrachas de vedação dos foguetes auxiliares; 73 segundos após o lançamento.</a:t>
            </a:r>
            <a:endParaRPr lang="pt-BR" dirty="0"/>
          </a:p>
          <a:p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17032"/>
            <a:ext cx="3744416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Discovery</a:t>
            </a:r>
            <a:endParaRPr lang="pt-B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204864"/>
            <a:ext cx="4762500" cy="3181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323528" y="2132856"/>
            <a:ext cx="3275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Atividade iniciada em 1988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Colocou o Hubble no espaço em 24/04/1990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Atividade mais recente em 29/08/2009</a:t>
            </a:r>
          </a:p>
        </p:txBody>
      </p:sp>
      <p:pic>
        <p:nvPicPr>
          <p:cNvPr id="5" name="Imagem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93096"/>
            <a:ext cx="3240360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ixaDeTexto 5"/>
          <p:cNvSpPr txBox="1"/>
          <p:nvPr/>
        </p:nvSpPr>
        <p:spPr>
          <a:xfrm>
            <a:off x="4355976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dirty="0" smtClean="0"/>
              <a:t>Ainda ativo!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Atlantis</a:t>
            </a:r>
            <a:endParaRPr lang="pt-BR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5446912" cy="4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5868144" y="2276872"/>
            <a:ext cx="3275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Nome dado em homenagem ao 1</a:t>
            </a:r>
            <a:r>
              <a:rPr lang="pt-BR" baseline="30000" dirty="0" smtClean="0"/>
              <a:t>o</a:t>
            </a:r>
            <a:r>
              <a:rPr lang="pt-BR" dirty="0" smtClean="0"/>
              <a:t> navio de pesquisa oceanográfica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Primeiro vôo em 03/10/1985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3 toneladas a menos</a:t>
            </a:r>
            <a:endParaRPr lang="pt-BR" dirty="0"/>
          </a:p>
          <a:p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Missões com o planetário Galileu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Missões com o observatório Arthur Holly Comptom Gamma Ray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Endeavour</a:t>
            </a:r>
            <a:endParaRPr lang="pt-B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5524500" cy="36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5868144" y="2276872"/>
            <a:ext cx="32758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Nome dado por crianças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Começou a ser construído para substituir o Challenger</a:t>
            </a:r>
          </a:p>
          <a:p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Feito com pedaços do Discovery e Atlantis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Primeiro lançamento em 07/05/1992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Mais recente lançamento em 15/07/2009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funciona um ônibus espacial?</a:t>
            </a:r>
            <a:endParaRPr lang="pt-BR" dirty="0"/>
          </a:p>
        </p:txBody>
      </p:sp>
      <p:pic>
        <p:nvPicPr>
          <p:cNvPr id="38914" name="Picture 2" descr="C:\Users\Julio\AppData\Local\Microsoft\Windows\Temporary Internet Files\Content.IE5\Z780GLK5\MC90029569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2592288" cy="2490869"/>
          </a:xfrm>
          <a:prstGeom prst="rect">
            <a:avLst/>
          </a:prstGeom>
          <a:noFill/>
        </p:spPr>
      </p:pic>
      <p:pic>
        <p:nvPicPr>
          <p:cNvPr id="38916" name="Picture 4" descr="C:\Users\Julio\AppData\Local\Microsoft\Windows\Temporary Internet Files\Content.IE5\Z780GLK5\MC90003108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149714"/>
            <a:ext cx="4464496" cy="1178478"/>
          </a:xfrm>
          <a:prstGeom prst="rect">
            <a:avLst/>
          </a:prstGeom>
          <a:noFill/>
        </p:spPr>
      </p:pic>
      <p:sp>
        <p:nvSpPr>
          <p:cNvPr id="6" name="Mais 5"/>
          <p:cNvSpPr/>
          <p:nvPr/>
        </p:nvSpPr>
        <p:spPr>
          <a:xfrm>
            <a:off x="3347864" y="2348880"/>
            <a:ext cx="792088" cy="864096"/>
          </a:xfrm>
          <a:prstGeom prst="mathPlu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Igual 6"/>
          <p:cNvSpPr/>
          <p:nvPr/>
        </p:nvSpPr>
        <p:spPr>
          <a:xfrm>
            <a:off x="4788024" y="4725144"/>
            <a:ext cx="720080" cy="576064"/>
          </a:xfrm>
          <a:prstGeom prst="mathEqua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Mais 7"/>
          <p:cNvSpPr/>
          <p:nvPr/>
        </p:nvSpPr>
        <p:spPr>
          <a:xfrm>
            <a:off x="395536" y="4725144"/>
            <a:ext cx="792088" cy="864096"/>
          </a:xfrm>
          <a:prstGeom prst="mathPlu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8917" name="Picture 5" descr="C:\Users\Julio\AppData\Local\Microsoft\Windows\Temporary Internet Files\Content.IE5\JIVJOY5C\MC90028248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437112"/>
            <a:ext cx="3423096" cy="2160240"/>
          </a:xfrm>
          <a:prstGeom prst="rect">
            <a:avLst/>
          </a:prstGeom>
          <a:noFill/>
        </p:spPr>
      </p:pic>
      <p:pic>
        <p:nvPicPr>
          <p:cNvPr id="38918" name="Picture 6" descr="C:\Users\Julio\AppData\Local\Microsoft\Windows\Temporary Internet Files\Content.IE5\Z780GLK5\MC900149712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573016"/>
            <a:ext cx="3039938" cy="302502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7776864" cy="538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51520" y="2132856"/>
            <a:ext cx="3096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estrutura básica consiste de:</a:t>
            </a:r>
          </a:p>
          <a:p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Dois foguetes auxiliares movidos a combustível sólido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Um módulo 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Um tanque de combustível externo com hidrogênio líquido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módulo - Internamente</a:t>
            </a:r>
            <a:endParaRPr lang="pt-B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2877"/>
            <a:ext cx="6293699" cy="288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539552" y="5013176"/>
            <a:ext cx="8208912" cy="181588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1400" dirty="0" smtClean="0"/>
              <a:t>Cabine de comando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Cubículos para a tripulação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Jatos de posicionamento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Porta vedada (acesso)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Braço de controle remoto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Painéis de controle de temperatura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Tanques de oxigênio e nitrogênio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Portas do compartimento de carga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Motores de manobra orbital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Tanque de combustível de manobras orbitais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Motores principais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Dutos do tanque de combustível externo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Superfície de controle aerodinâmico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Nariz do módulo</a:t>
            </a:r>
          </a:p>
          <a:p>
            <a:pPr marL="342900" indent="-342900">
              <a:buAutoNum type="arabicPeriod"/>
            </a:pPr>
            <a:r>
              <a:rPr lang="pt-BR" sz="1400" dirty="0" smtClean="0"/>
              <a:t>Trem de pouso</a:t>
            </a:r>
          </a:p>
          <a:p>
            <a:pPr marL="342900" indent="-342900">
              <a:buAutoNum type="arabicPeriod"/>
            </a:pP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Estágios de uma missão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32856"/>
            <a:ext cx="4320480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5364088" y="2132856"/>
            <a:ext cx="3779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 smtClean="0"/>
              <a:t>Lançamento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Desacoplamento dos SRB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Desacoplamento do Tanque externo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Coloca-se o satélite em órbita e retira-se o equipamento desejado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Reentrada na atmosfera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 Pouso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6050"/>
            <a:ext cx="9144000" cy="7031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8000" y="1441450"/>
            <a:ext cx="8124825" cy="3514725"/>
            <a:chOff x="320" y="908"/>
            <a:chExt cx="5118" cy="221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" y="908"/>
              <a:ext cx="5119" cy="2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4" name="Text Box 4"/>
            <p:cNvSpPr txBox="1">
              <a:spLocks noChangeArrowheads="1"/>
            </p:cNvSpPr>
            <p:nvPr/>
          </p:nvSpPr>
          <p:spPr bwMode="auto">
            <a:xfrm>
              <a:off x="320" y="908"/>
              <a:ext cx="5119" cy="2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 o Brasil?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95536" y="2492896"/>
            <a:ext cx="7992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Os programas de lançamento abordados foram feitos pela NASA, e até hoje nenhum programa espacial brasileiro prevê esse tipo de lançamento (ônibus espaciais). 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Isso se deve ao fato de demandar grande conhecimento em contraposição ao sigilo de informações e tecnologias nacionais </a:t>
            </a:r>
            <a:r>
              <a:rPr lang="pt-BR" dirty="0" err="1" smtClean="0"/>
              <a:t>norteamericanas</a:t>
            </a:r>
            <a:r>
              <a:rPr lang="pt-BR" dirty="0" smtClean="0"/>
              <a:t>. Sem parcerias o cenário fica complicado. Além disso o Brasil não tem tantas reservas financeiras para bancar um programa assim sozinho e precisaria, portanto, fazer uma parceria.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Enquanto isso, há projetos desenvolvidos como o TOPUS, pela Escola de Engenharia de São Carlos, para análise de lançamentos de projéteis. Há também estudos desenvolvidos pelo Centro de Tecnologia Aeronáutica, em São José dos Campos.</a:t>
            </a:r>
            <a:endParaRPr lang="pt-B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 aventura do Columbia – um texto de 1984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39552" y="2348880"/>
            <a:ext cx="41044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“A aparelhagem de lançamento do ônibus espacial em Cabo Canaveral, é ligeiramente diferente da que foi feita para o projeto Apolo. Os ônibus são construídos no interior de um grande edifício para montagem de foguetes, com 160 m de altura, que já hospedou os foguetes da série Saturno. Uma vez montado, o ônibus é arrastado para fora, na sua plataforma rolante de lançamento, até os setores 39ª e 39B, dos quais um dia os homens partiram para a Lua</a:t>
            </a:r>
            <a:r>
              <a:rPr lang="pt-BR" dirty="0" smtClean="0"/>
              <a:t>. . .”</a:t>
            </a:r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88840"/>
            <a:ext cx="2581275" cy="1933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221088"/>
            <a:ext cx="3362325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Bibliografia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611560" y="2492896"/>
            <a:ext cx="66967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u="sng" dirty="0" smtClean="0">
                <a:solidFill>
                  <a:srgbClr val="002060"/>
                </a:solidFill>
                <a:hlinkClick r:id="rId2"/>
              </a:rPr>
              <a:t>[1] http</a:t>
            </a:r>
            <a:r>
              <a:rPr lang="pt-BR" u="sng" dirty="0">
                <a:solidFill>
                  <a:srgbClr val="002060"/>
                </a:solidFill>
                <a:hlinkClick r:id="rId2"/>
              </a:rPr>
              <a:t>://</a:t>
            </a:r>
            <a:r>
              <a:rPr lang="pt-BR" u="sng" dirty="0" smtClean="0">
                <a:solidFill>
                  <a:srgbClr val="002060"/>
                </a:solidFill>
                <a:hlinkClick r:id="rId2"/>
              </a:rPr>
              <a:t>www.tecnoclasta.com/2010/09/13/a-historia-dos-onibus-espaciais-parte-1/</a:t>
            </a:r>
            <a:endParaRPr lang="pt-BR" dirty="0" smtClean="0">
              <a:solidFill>
                <a:srgbClr val="002060"/>
              </a:solidFill>
            </a:endParaRPr>
          </a:p>
          <a:p>
            <a:r>
              <a:rPr lang="pt-BR" u="sng" dirty="0" smtClean="0">
                <a:solidFill>
                  <a:srgbClr val="002060"/>
                </a:solidFill>
                <a:hlinkClick r:id="rId3"/>
              </a:rPr>
              <a:t>[2] http</a:t>
            </a:r>
            <a:r>
              <a:rPr lang="pt-BR" u="sng" dirty="0">
                <a:solidFill>
                  <a:srgbClr val="002060"/>
                </a:solidFill>
                <a:hlinkClick r:id="rId3"/>
              </a:rPr>
              <a:t>://</a:t>
            </a:r>
            <a:r>
              <a:rPr lang="pt-BR" u="sng" dirty="0" smtClean="0">
                <a:solidFill>
                  <a:srgbClr val="002060"/>
                </a:solidFill>
                <a:hlinkClick r:id="rId3"/>
              </a:rPr>
              <a:t>www.tecnoclasta.com/2010/09/13/a-historia-dos-onibus-espaciais-parte-2/</a:t>
            </a:r>
            <a:endParaRPr lang="pt-BR" dirty="0" smtClean="0">
              <a:solidFill>
                <a:srgbClr val="002060"/>
              </a:solidFill>
            </a:endParaRPr>
          </a:p>
          <a:p>
            <a:r>
              <a:rPr lang="pt-BR" u="sng" dirty="0" smtClean="0">
                <a:solidFill>
                  <a:srgbClr val="002060"/>
                </a:solidFill>
                <a:hlinkClick r:id="rId4"/>
              </a:rPr>
              <a:t>[3] http</a:t>
            </a:r>
            <a:r>
              <a:rPr lang="pt-BR" u="sng" dirty="0">
                <a:solidFill>
                  <a:srgbClr val="002060"/>
                </a:solidFill>
                <a:hlinkClick r:id="rId4"/>
              </a:rPr>
              <a:t>://</a:t>
            </a:r>
            <a:r>
              <a:rPr lang="pt-BR" u="sng" dirty="0" smtClean="0">
                <a:solidFill>
                  <a:srgbClr val="002060"/>
                </a:solidFill>
                <a:hlinkClick r:id="rId4"/>
              </a:rPr>
              <a:t>www.tecnoclasta.com/2010/09/13/a-historia-dos-onibus-espaciais-parte-3/</a:t>
            </a:r>
            <a:endParaRPr lang="pt-BR" dirty="0" smtClean="0">
              <a:solidFill>
                <a:srgbClr val="002060"/>
              </a:solidFill>
            </a:endParaRPr>
          </a:p>
          <a:p>
            <a:endParaRPr lang="pt-BR" dirty="0">
              <a:solidFill>
                <a:srgbClr val="002060"/>
              </a:solidFill>
            </a:endParaRPr>
          </a:p>
          <a:p>
            <a:r>
              <a:rPr lang="pt-BR" dirty="0" smtClean="0">
                <a:solidFill>
                  <a:srgbClr val="002060"/>
                </a:solidFill>
              </a:rPr>
              <a:t>[4] Filho</a:t>
            </a:r>
            <a:r>
              <a:rPr lang="pt-BR" dirty="0">
                <a:solidFill>
                  <a:srgbClr val="002060"/>
                </a:solidFill>
              </a:rPr>
              <a:t>, </a:t>
            </a:r>
            <a:r>
              <a:rPr lang="pt-BR" dirty="0" err="1">
                <a:solidFill>
                  <a:srgbClr val="002060"/>
                </a:solidFill>
              </a:rPr>
              <a:t>Alakhin</a:t>
            </a:r>
            <a:r>
              <a:rPr lang="pt-BR" dirty="0">
                <a:solidFill>
                  <a:srgbClr val="002060"/>
                </a:solidFill>
              </a:rPr>
              <a:t> de Barros; Neto, Aldo B.; Jr., Eduardo S. de Oliveira. Como Funciona. 3ª Ed.. São Paulo: Editora Abril S/A Cultural. 180 pg.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67544" y="1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4581128"/>
            <a:ext cx="7772400" cy="1470025"/>
          </a:xfrm>
        </p:spPr>
        <p:txBody>
          <a:bodyPr/>
          <a:lstStyle/>
          <a:p>
            <a:r>
              <a:rPr lang="pt-B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PERGUNTAS?</a:t>
            </a:r>
            <a:endParaRPr lang="pt-B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67544" y="1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512" y="4365104"/>
            <a:ext cx="7772400" cy="1470025"/>
          </a:xfrm>
        </p:spPr>
        <p:txBody>
          <a:bodyPr/>
          <a:lstStyle/>
          <a:p>
            <a:r>
              <a:rPr lang="pt-B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Ônibus espaciais</a:t>
            </a:r>
            <a:endParaRPr lang="pt-B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Cognição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276872"/>
            <a:ext cx="6793582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Cognição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060848"/>
            <a:ext cx="6082275" cy="4561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História e motivações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3028950" cy="2990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Julio\AppData\Local\Microsoft\Windows\Temporary Internet Files\Content.IE5\JIVJOY5C\MC90031821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708920"/>
            <a:ext cx="281905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564904"/>
            <a:ext cx="268777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467544" y="56612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Após 11 anos de Projeto Apollo para levar o homem à lua, em plena Guerra Fria os EUA viram sua vitória científica e também seu desgaste econômico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História e motivações</a:t>
            </a:r>
            <a:endParaRPr lang="pt-BR" dirty="0"/>
          </a:p>
        </p:txBody>
      </p:sp>
      <p:pic>
        <p:nvPicPr>
          <p:cNvPr id="5122" name="Picture 2" descr="C:\Users\Julio\AppData\Local\Microsoft\Windows\Temporary Internet Files\Content.IE5\BJYOX2FI\MC90008322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276872"/>
            <a:ext cx="2520280" cy="2493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Program Files\Microsoft Office\MEDIA\CAGCAT10\j0215086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988840"/>
            <a:ext cx="2304256" cy="3606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64904"/>
            <a:ext cx="267791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323528" y="602128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NASA decide então investir em um veículo orbital barato e reutilizável, para transporte de satélites e equipamentos espaciais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Conceito e Design</a:t>
            </a:r>
            <a:endParaRPr lang="pt-BR" dirty="0"/>
          </a:p>
        </p:txBody>
      </p:sp>
      <p:pic>
        <p:nvPicPr>
          <p:cNvPr id="3" name="Imagem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32856"/>
            <a:ext cx="6667500" cy="355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683568" y="609329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 sua bagagem experimental a idéia foi então de elaborar uma nave que fosse lançada como foguete e planasse como um avião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Conceito e Design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3568" y="609329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Das maneiras mais diferentes e com várias mudanças ao longo dos anos de 1972 a 1974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96752"/>
            <a:ext cx="3580949" cy="450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60848"/>
            <a:ext cx="5004048" cy="37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229</TotalTime>
  <Words>753</Words>
  <Application>Microsoft Office PowerPoint</Application>
  <PresentationFormat>Apresentação na tela (4:3)</PresentationFormat>
  <Paragraphs>155</Paragraphs>
  <Slides>23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Urbano</vt:lpstr>
      <vt:lpstr>Slide 1</vt:lpstr>
      <vt:lpstr>Slide 2</vt:lpstr>
      <vt:lpstr>Ônibus espaciais</vt:lpstr>
      <vt:lpstr>Cognição</vt:lpstr>
      <vt:lpstr>Cognição</vt:lpstr>
      <vt:lpstr>História e motivações</vt:lpstr>
      <vt:lpstr>História e motivações</vt:lpstr>
      <vt:lpstr>Conceito e Design</vt:lpstr>
      <vt:lpstr>Conceito e Design</vt:lpstr>
      <vt:lpstr>Primeiro protótipo: Enterprise</vt:lpstr>
      <vt:lpstr>Columbia</vt:lpstr>
      <vt:lpstr>Challenger</vt:lpstr>
      <vt:lpstr>Discovery</vt:lpstr>
      <vt:lpstr>Atlantis</vt:lpstr>
      <vt:lpstr>Endeavour</vt:lpstr>
      <vt:lpstr>Como funciona um ônibus espacial?</vt:lpstr>
      <vt:lpstr>Estrutura</vt:lpstr>
      <vt:lpstr>O módulo - Internamente</vt:lpstr>
      <vt:lpstr>Estágios de uma missão</vt:lpstr>
      <vt:lpstr>E o Brasil?</vt:lpstr>
      <vt:lpstr>A aventura do Columbia – um texto de 1984</vt:lpstr>
      <vt:lpstr>Bibliografia</vt:lpstr>
      <vt:lpstr>PERGUNTAS?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Julio</dc:creator>
  <cp:lastModifiedBy>Observatório</cp:lastModifiedBy>
  <cp:revision>12</cp:revision>
  <dcterms:created xsi:type="dcterms:W3CDTF">2011-01-27T15:12:29Z</dcterms:created>
  <dcterms:modified xsi:type="dcterms:W3CDTF">2011-02-05T23:52:46Z</dcterms:modified>
</cp:coreProperties>
</file>