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4"/>
  </p:notesMasterIdLst>
  <p:sldIdLst>
    <p:sldId id="292" r:id="rId2"/>
    <p:sldId id="293" r:id="rId3"/>
    <p:sldId id="256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4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  <p:sldId id="284" r:id="rId31"/>
    <p:sldId id="285" r:id="rId32"/>
    <p:sldId id="295" r:id="rId33"/>
    <p:sldId id="296" r:id="rId34"/>
    <p:sldId id="299" r:id="rId35"/>
    <p:sldId id="297" r:id="rId36"/>
    <p:sldId id="298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4000" autoAdjust="0"/>
  </p:normalViewPr>
  <p:slideViewPr>
    <p:cSldViewPr>
      <p:cViewPr varScale="1">
        <p:scale>
          <a:sx n="74" d="100"/>
          <a:sy n="74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106C5-C795-4FCC-8958-84853CF5CDD0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22EA8-F668-4AB3-89C7-49427FC83A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etografia.com/cometas_notaveis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emckay.co.uk/philosophy/anaximander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umjeitofarmaceuticodeser.blogspot.com/2011_06_01_archive.html" TargetMode="External"/><Relationship Id="rId4" Type="http://schemas.openxmlformats.org/officeDocument/2006/relationships/hyperlink" Target="http://projetophronesis.wordpress.com/category/filosofia-antiga/pre-socraticos/xenofanes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eresquepensam.blogspot.com/2011/01/seneca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agiosdatrindade.blogspot.com/2010/04/sao-jorge-soldado-patrono-dos-militares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smenteslivres.blogspot.com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ndetaarn.dk/engelsk/observatorium/komet.ht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upload.wikimedia.org/wikipedia/commons/a/a0/Brahe2.gif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Johannes_Kepler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astronomy.swin.edu.au/cosmos/H/Halley-Type+Comets" TargetMode="External"/><Relationship Id="rId4" Type="http://schemas.openxmlformats.org/officeDocument/2006/relationships/hyperlink" Target="http://pt.wikipedia.org/wiki/Isaac_Newton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eds.org/messier/xtra/history/halley1759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stro.if.ufrgs.br/bib/huygens.ht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matem.eis.uva.es/~marsan/discover/comets/index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s.inpe.br/ciaa/cd/HTML/sistema_solar/3_3_4_2.ht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isicamoderna.blog.uol.com.br/arch2007-01-14_2007-01-20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byss.uoregon.edu/~js/ast221/lectures/lec10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tallthetime.blogspot.com/2011/02/mondays-faux-koan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flightnow.com/news/n0110/25soho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solar-heliospheric.engin.umich.edu/hjenning/January7,2002.html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aghplanet.com/blog/hartley-2-what-has-the-deep-impact-flyby-shown-u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olo11.com/cometa_73p.php?titulo=Inacreditavel._Cometa_17p/Holmes_ja_e_maior_que_o_Sol!&amp;posic=dat_20071118-091526.in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etalrunsinmyveins.blogspot.com/2011/07/reference-tyche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universetoday.com/16940/ten-mysteries-of-the-solar-system/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raduca.blogspot.com/2010/05/1910-o-cometa-halley-nao-visto-de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ews.preview.nationalgeographic.com/news/2009/11/photogalleries/maya-2012-failed-apocalypses/photo3.html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pt.org/blog/2011/07/19/portas-do-ceu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novas.blogspot.com/2010/08/chuva-de-meteoros-perseidas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hesolarsystem.pbworks.com/w/page/22154272/Swift-Tuttle%20%20%20----%20Takoda%20Edlund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nomynotes.com/solfluf/s7.htm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aberdeenastro.org.uk/gallery.htm" TargetMode="External"/><Relationship Id="rId4" Type="http://schemas.openxmlformats.org/officeDocument/2006/relationships/hyperlink" Target="http://apod.nasa.gov/apod/ap960501.html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ranoort.no.sapo.pt/MenuPrincipal/Cometas/missoesaCometas.ht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vy.potdevin.free.fr/Site/augustus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kunst-fuer-alle.de/english/art/artist/image/diego-duran/6438/9/72686/montezuma-ii-(1466-1520)-watching-a-comet,-1579/index.htm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uranoort.no.sapo.pt/MenuPrincipal/Cometas/missoesaCometas.htm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izmodo.com/5624900/apparently-two-huge-meteors-not-one-killed-all-the-dinosaur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o-cultural.com.br/index.php/astrologia-mundana/163-cometa-45p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pt.org/blog/category/meteoros-asteroides-cometas/cometas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ech.groups.yahoo.com/group/Comet-Images/message/2425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servatorio.ufmg.br/Pas102.htm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moire1.blogspot.com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guard.rm.iasf.cnr.it/NScience/neo/neo-what/com-tail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hysorg.com/news110470681.htm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ail.co.uk/news/article-428123/Just-passing-best-comet-32-year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as-astroblog.blogspot.com/2009_12_01_archive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close.tv/forum/sun-stole-its-comets-from-other-stars-t39176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nglish-online.at/science/solar-system/comets-and-asteroids.htm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discovery.com/space/the-exoplanet-with-a-comet-like-tail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elhiamateur.tripod.com/feared.htm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atphi.wordpress.com/2010/11/04/comets-i-have-a-theory-and-its-mine-you-cant-have-i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http://www.cometografia.com/cometas_notaveis.htm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http://www.davemckay.co.uk/philosophy/anaximander/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http://projetophronesis.wordpress.com/category/filosofia-antiga/pre-socraticos/xenofanes/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http://umjeitofarmaceuticodeser.blogspot.com/2011_06_01_archive.html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</a:t>
            </a:r>
            <a:r>
              <a:rPr lang="pt-BR" dirty="0" smtClean="0">
                <a:hlinkClick r:id="rId3"/>
              </a:rPr>
              <a:t>http://seresquepensam.blogspot.com/2011/01/seneca.html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http://hagiosdatrindade.blogspot.com/2010/04/sao-jorge-soldado-patrono-dos-militares.html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http://asmenteslivres.blogspot.com/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http://www.rundetaarn.dk/engelsk/observatorium/komet.htm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http://upload.wikimedia.org/wikipedia/commons/a/a0/Brahe2.gif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http://pt.wikipedia.org/wiki/Johannes_Kepler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http://pt.wikipedia.org/wiki/Isaac_Newton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http://astronomy.swin.edu.au/cosmos/H/Halley-Type+</a:t>
            </a:r>
            <a:r>
              <a:rPr lang="pt-BR" dirty="0" err="1" smtClean="0">
                <a:hlinkClick r:id="rId5"/>
              </a:rPr>
              <a:t>Comets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das imagens: </a:t>
            </a:r>
            <a:r>
              <a:rPr lang="pt-BR" dirty="0" smtClean="0">
                <a:hlinkClick r:id="rId3"/>
              </a:rPr>
              <a:t>http://seds.org/messier/xtra/history/halley1759.html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http://astro.if.ufrgs.br/bib/huygens.htm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http://wmatem.eis.uva.es/~marsan/discover/comets/index.html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http://www.das.inpe.br/ciaa/cd/HTML/sistema_solar/3_3_4_2.htm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http://fisicamoderna.blog.uol.com.br/arch2007-01-14_2007-01-20.html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http://abyss.uoregon.edu/~js/ast221/lectures/lec10.html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</a:t>
            </a:r>
            <a:r>
              <a:rPr lang="pt-BR" baseline="0" dirty="0" smtClean="0"/>
              <a:t>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http://artallthetime.blogspot.com/2011/02/mondays-faux-koan.html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Sagan, Carl. Cosmos, 3ª Edição. Rio de Janeiro: Editora Francisco Alves, 1982.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</a:t>
            </a:r>
            <a:r>
              <a:rPr lang="pt-BR" dirty="0" smtClean="0">
                <a:hlinkClick r:id="rId3"/>
              </a:rPr>
              <a:t>http://spaceflightnow.com/news/n0110/25soho/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http://solar-heliospheric.engin.umich.edu/hjenning/January7,2002.</a:t>
            </a:r>
            <a:r>
              <a:rPr lang="pt-BR" dirty="0" err="1" smtClean="0">
                <a:hlinkClick r:id="rId4"/>
              </a:rPr>
              <a:t>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http://www.armaghplanet.com/blog/hartley-2-what-has-the-deep-impact-flyby-shown-us.html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http://www.apolo11.com/cometa_73p.</a:t>
            </a:r>
            <a:r>
              <a:rPr lang="pt-BR" dirty="0" err="1" smtClean="0">
                <a:hlinkClick r:id="rId3"/>
              </a:rPr>
              <a:t>php</a:t>
            </a:r>
            <a:r>
              <a:rPr lang="pt-BR" dirty="0" smtClean="0">
                <a:hlinkClick r:id="rId3"/>
              </a:rPr>
              <a:t>?titulo=</a:t>
            </a:r>
            <a:r>
              <a:rPr lang="pt-BR" dirty="0" err="1" smtClean="0">
                <a:hlinkClick r:id="rId3"/>
              </a:rPr>
              <a:t>Inacreditavel</a:t>
            </a:r>
            <a:r>
              <a:rPr lang="pt-BR" dirty="0" smtClean="0">
                <a:hlinkClick r:id="rId3"/>
              </a:rPr>
              <a:t>._Cometa_17p/</a:t>
            </a:r>
            <a:r>
              <a:rPr lang="pt-BR" dirty="0" err="1" smtClean="0">
                <a:hlinkClick r:id="rId3"/>
              </a:rPr>
              <a:t>Holmes_ja_e_maior_que_o_Sol</a:t>
            </a:r>
            <a:r>
              <a:rPr lang="pt-BR" dirty="0" smtClean="0">
                <a:hlinkClick r:id="rId3"/>
              </a:rPr>
              <a:t>!&amp;</a:t>
            </a:r>
            <a:r>
              <a:rPr lang="pt-BR" dirty="0" err="1" smtClean="0">
                <a:hlinkClick r:id="rId3"/>
              </a:rPr>
              <a:t>posic</a:t>
            </a:r>
            <a:r>
              <a:rPr lang="pt-BR" dirty="0" smtClean="0">
                <a:hlinkClick r:id="rId3"/>
              </a:rPr>
              <a:t>=dat_20071118-091526.</a:t>
            </a:r>
            <a:r>
              <a:rPr lang="pt-BR" dirty="0" err="1" smtClean="0">
                <a:hlinkClick r:id="rId3"/>
              </a:rPr>
              <a:t>inc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http://metalrunsinmyveins.blogspot.com/2011/07/reference-tyche.html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http://www.universetoday.com/16940/ten-mysteries-of-the-solar-system/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http://araduca.blogspot.com/2010/05/1910-o-cometa-halley-nao-visto-de.html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http://news.preview.nationalgeographic.com/news/2009/11/photogalleries/maya-2012-failed-apocalypses/photo3.html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http://astropt.org/blog/2011/07/19/portas-do-ceu/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</a:p>
          <a:p>
            <a:r>
              <a:rPr lang="pt-BR" dirty="0" smtClean="0">
                <a:hlinkClick r:id="rId3"/>
              </a:rPr>
              <a:t>http://cosmonovas.blogspot.com/2010/08/chuva-de-meteoros-perseidas.html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http://thesolarsystem.pbworks.com/w/page/22154272/Swift-Tuttle%20%20%20----%20Takoda%20Edlund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dirty="0" smtClean="0">
                <a:hlinkClick r:id="rId3"/>
              </a:rPr>
              <a:t>http://www.astronomynotes.com/solfluf/s7.htm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http://apod.nasa.gov/apod/ap960501.html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http://www.aberdeenastro.org.uk/gallery.htm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</a:t>
            </a:r>
            <a:r>
              <a:rPr lang="pt-BR" dirty="0" smtClean="0">
                <a:hlinkClick r:id="rId3"/>
              </a:rPr>
              <a:t>http://uranoort.no.sapo.pt/MenuPrincipal/Cometas/missoesaCometas.htm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</a:t>
            </a:r>
            <a:r>
              <a:rPr lang="pt-BR" baseline="0" smtClean="0"/>
              <a:t>: </a:t>
            </a:r>
            <a:r>
              <a:rPr lang="pt-BR" smtClean="0">
                <a:hlinkClick r:id="rId3"/>
              </a:rPr>
              <a:t>http://davy.potdevin.free.fr/Site/augustus.html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http://www.kunst-fuer-alle.de/english/art/artist/image/diego-duran/6438/9/72686/montezuma-ii-(1466-1520)-</a:t>
            </a:r>
            <a:r>
              <a:rPr lang="pt-BR" dirty="0" err="1" smtClean="0">
                <a:hlinkClick r:id="rId4"/>
              </a:rPr>
              <a:t>watching-a-comet</a:t>
            </a:r>
            <a:r>
              <a:rPr lang="pt-BR" dirty="0" smtClean="0">
                <a:hlinkClick r:id="rId4"/>
              </a:rPr>
              <a:t>,-1579/index.htm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http://uranoort.no.sapo.pt/MenuPrincipal/Cometas/missoesaCometas.htm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http://gizmodo.com/5624900/apparently-two-huge-meteors-not-one-killed-all-the-dinosaurs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http://www.universo-cultural.com.br/index.</a:t>
            </a:r>
            <a:r>
              <a:rPr lang="pt-BR" dirty="0" err="1" smtClean="0">
                <a:hlinkClick r:id="rId3"/>
              </a:rPr>
              <a:t>php</a:t>
            </a:r>
            <a:r>
              <a:rPr lang="pt-BR" dirty="0" smtClean="0">
                <a:hlinkClick r:id="rId3"/>
              </a:rPr>
              <a:t>/astrologia-mundana/163-cometa-45p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</a:t>
            </a:r>
            <a:r>
              <a:rPr lang="pt-BR" dirty="0" smtClean="0">
                <a:hlinkClick r:id="rId3"/>
              </a:rPr>
              <a:t>http://astropt.org/blog/category/meteoros-asteroides-cometas/cometas/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http://tech.groups.yahoo.com/group/Comet-Images/message/2425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http://www.observatorio.ufmg.br/Pas102.htm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</a:t>
            </a:r>
            <a:r>
              <a:rPr lang="pt-BR" dirty="0" smtClean="0">
                <a:hlinkClick r:id="rId3"/>
              </a:rPr>
              <a:t>http://memoire1.blogspot.com/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</a:p>
          <a:p>
            <a:r>
              <a:rPr lang="pt-BR" dirty="0" smtClean="0">
                <a:hlinkClick r:id="rId3"/>
              </a:rPr>
              <a:t>http://spaceguard.rm.iasf.cnr.it/NScience/neo/neo-what/com-tail.htm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http://www.physorg.com/news110470681.html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</a:p>
          <a:p>
            <a:r>
              <a:rPr lang="pt-BR" dirty="0" smtClean="0">
                <a:hlinkClick r:id="rId3"/>
              </a:rPr>
              <a:t>http://www.dailymail.co.uk/news/article-428123/Just-passing-best-comet-32-years.html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http://eas-astroblog.blogspot.com/2009_12_01_archive.html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</a:p>
          <a:p>
            <a:r>
              <a:rPr lang="pt-BR" dirty="0" smtClean="0">
                <a:hlinkClick r:id="rId3"/>
              </a:rPr>
              <a:t>http://www.disclose.tv/forum/sun-stole-its-comets-from-other-stars-t39176.html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http://www.english-online.at/science/solar-system/comets-and-asteroids.htm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</a:t>
            </a:r>
            <a:r>
              <a:rPr lang="pt-BR" baseline="0" dirty="0" smtClean="0"/>
              <a:t> imagem: </a:t>
            </a:r>
            <a:r>
              <a:rPr lang="pt-BR" dirty="0" smtClean="0">
                <a:hlinkClick r:id="rId3"/>
              </a:rPr>
              <a:t>http://news.discovery.com/space/the-exoplanet-with-a-comet-like-tail.html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dirty="0" smtClean="0">
                <a:hlinkClick r:id="rId3"/>
              </a:rPr>
              <a:t>http://delhiamateur.tripod.com/feared.htm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http://catphi.wordpress.com/2010/11/04/comets-i-have-a-theory-and-its-mine-you-cant-have-it/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22EA8-F668-4AB3-89C7-49427FC83A53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ângu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ângu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56" name="Retângu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ângu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ângu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ângu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a liv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a liv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a liv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a liv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a liv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a liv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a liv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a liv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a liv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a liv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a liv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a liv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ângu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ângu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ângu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ector reto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grpSp>
        <p:nvGrpSpPr>
          <p:cNvPr id="14" name="Gru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ector reto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ector reto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ângu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ângu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ângu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174DE22-6DE8-42A0-B574-23170BE58ED2}" type="datetimeFigureOut">
              <a:rPr lang="pt-BR" smtClean="0"/>
              <a:pPr/>
              <a:t>18/08/2011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3D7583C-DF3E-464C-8B08-31471613461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equipe-02\Evandro\impactos\Abertura%20CDA%20NEW.avi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equipe-02\Evandro\impactos\Abertura%20Sessao%20Astronomia%20NEW.avi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G:\tunguska\tunguska_explo_simulator.wmv" TargetMode="External"/><Relationship Id="rId1" Type="http://schemas.openxmlformats.org/officeDocument/2006/relationships/video" Target="file:///G:\tunguska\tunguska_air_resistance.wmv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Usuario\Desktop\Astronomia\tunguska_palestra\videos\tunguska_ny.wm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Rzv6_IYEc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Abertura CDA NEW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38592" cy="4569296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Os Caldeus</a:t>
            </a:r>
            <a:endParaRPr lang="pt-BR" dirty="0"/>
          </a:p>
        </p:txBody>
      </p:sp>
      <p:pic>
        <p:nvPicPr>
          <p:cNvPr id="28676" name="Picture 4" descr="Comet_pla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5852160" cy="468172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11560" y="59492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Já os caldeus, povo ao sul do rio Eufrates na Mesopotâmia (cuja capital era Babilônia), consideravam os cometas como planetas místicos, como hoje os conhecidos exoplanetas do tipo “Júpiteres quentes”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Os Árabes</a:t>
            </a:r>
            <a:endParaRPr lang="pt-BR" dirty="0"/>
          </a:p>
        </p:txBody>
      </p:sp>
      <p:pic>
        <p:nvPicPr>
          <p:cNvPr id="30722" name="Picture 2" descr="http://delhiamateur.tripod.com/ar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2806700" cy="4210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http://catphi.files.wordpress.com/2010/11/1_sword_comet_types-johannes-hevelius-cometographia-danzig-1668.jpg?w=640&amp;h=8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048000" cy="4210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827584" y="58772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árabes, por sua vez, viam os cometas como “adagas flamejantes”, como mostra o desenho do astrônomo polonês Johannes </a:t>
            </a:r>
            <a:r>
              <a:rPr lang="pt-BR" dirty="0" err="1" smtClean="0"/>
              <a:t>Hevelius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Os Gregos</a:t>
            </a:r>
            <a:endParaRPr lang="pt-BR" dirty="0"/>
          </a:p>
        </p:txBody>
      </p:sp>
      <p:pic>
        <p:nvPicPr>
          <p:cNvPr id="32770" name="Picture 2" descr="http://www.davemckay.co.uk/philosophy/anaximander/anaxima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2705100" cy="5029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4" descr="http://projetophronesis.files.wordpress.com/2009/06/xenofan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268760"/>
            <a:ext cx="2381250" cy="3714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4" name="Picture 6" descr="http://3.bp.blogspot.com/-yYrCXfjcYag/Tgdi-9gx9eI/AAAAAAAAAxo/Xqd4_b3tALo/s1600/hipocrate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340768"/>
            <a:ext cx="1905000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3707904" y="5301208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Gregos que se destacaram foram: Anaximandro, o primeiro a tentar desvendar os cometas;  Xenófanes  para quem estes eram nebulosas de fogo e Hipócrates, que dizia serem apenas ilusões de óptica.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Sêneca</a:t>
            </a:r>
            <a:endParaRPr lang="pt-BR" dirty="0"/>
          </a:p>
        </p:txBody>
      </p:sp>
      <p:pic>
        <p:nvPicPr>
          <p:cNvPr id="34818" name="Picture 2" descr="http://4.bp.blogspot.com/_eGb6pmmhgHc/TTfHrfrhhbI/AAAAAAAAABI/HibScGSa4aU/s1600/sene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2857500" cy="3714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4211960" y="1772816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Sêneca  chegou bem mais perto das respostas que vários contemporâneos gregos ao sugerir que: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Cometas eram corpos sólidos que queimavam;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Eram mais visíveis ou no nascer ou no crepúsculo;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Cometas passavam mais de uma vez perto do Sol.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1.bp.blogspot.com/-gbZtckZXdro/TcS5zjCUYaI/AAAAAAAABEk/XRLzVvtLtsU/s400/fumaca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1916832"/>
            <a:ext cx="2714625" cy="336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 Idade Média</a:t>
            </a:r>
            <a:endParaRPr lang="pt-BR" dirty="0"/>
          </a:p>
        </p:txBody>
      </p:sp>
      <p:pic>
        <p:nvPicPr>
          <p:cNvPr id="35842" name="Picture 2" descr="http://lh4.ggpht.com/_VsL8VkjSZWw/S9DXuNnHuHI/AAAAAAAAJK8/38qhO-fpjnM/Sant_Adalberto_di_Pra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12776"/>
            <a:ext cx="3058478" cy="44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3923928" y="1700808"/>
            <a:ext cx="2448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Durante a Idade Média a Igreja Católica se infiltrou na ciência permeando-a de seu toque religioso.</a:t>
            </a:r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Santo Adalberto de Magdeburg, na época no cargo de bispo, dizia que cometas eram “fumaças grossas de pecado humano” que levariam até Deus os horrores terrenos.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Os Avanços</a:t>
            </a:r>
            <a:endParaRPr lang="pt-BR" dirty="0"/>
          </a:p>
        </p:txBody>
      </p:sp>
      <p:pic>
        <p:nvPicPr>
          <p:cNvPr id="38914" name="Picture 2" descr="http://www.rundetaarn.dk/engelsk/observatorium/grafik/tyckom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600450" cy="437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6" name="Picture 4" descr="http://upload.wikimedia.org/wikipedia/commons/a/a0/Brahe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84784"/>
            <a:ext cx="1905000" cy="247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2915816" y="1484784"/>
            <a:ext cx="1944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partir de estudos como o de Tycho Brahe  a respeito do cometa de 1577, comprovou-se que cometas eram objetos celestes. </a:t>
            </a:r>
          </a:p>
          <a:p>
            <a:endParaRPr lang="pt-BR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899592" y="443711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Além disso, por seu brilho deveria estar a pelo menos 4 vezes a distância Terra-Lua, ou seja, 1.5 milhões de quilômetros.</a:t>
            </a: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Idas e vindas . . .</a:t>
            </a:r>
            <a:endParaRPr lang="pt-BR" dirty="0"/>
          </a:p>
        </p:txBody>
      </p:sp>
      <p:pic>
        <p:nvPicPr>
          <p:cNvPr id="40962" name="Picture 2" descr="http://upload.wikimedia.org/wikipedia/commons/thumb/d/d4/Johannes_Kepler_1610.jpg/200px-Johannes_Kepler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1905000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2699792" y="141277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Apesar de seus estudos de órbitas elípticas, Johannes Kepler, aprendiz de Tycho, achava que os cometas andavam em linha reta.</a:t>
            </a:r>
            <a:endParaRPr lang="pt-BR" dirty="0"/>
          </a:p>
        </p:txBody>
      </p:sp>
      <p:pic>
        <p:nvPicPr>
          <p:cNvPr id="40964" name="Picture 4" descr="http://upload.wikimedia.org/wikipedia/commons/thumb/3/39/GodfreyKneller-IsaacNewton-1689.jpg/240px-GodfreyKneller-IsaacNewton-1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276872"/>
            <a:ext cx="2286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2771800" y="270892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Mas pelos estudos de Isaac Newton sobre um cometa que passou em 1665 confirmou-se  que a trajetória era elíptica.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Observações de Halley</a:t>
            </a:r>
            <a:endParaRPr lang="pt-BR" dirty="0"/>
          </a:p>
        </p:txBody>
      </p:sp>
      <p:pic>
        <p:nvPicPr>
          <p:cNvPr id="43012" name="Picture 4" descr="[Comet Halley 1759, Painting by Samuel Scott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556792"/>
            <a:ext cx="5372100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://astro.if.ufrgs.br/bib/halle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12776"/>
            <a:ext cx="2628900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971600" y="558924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Edmund Halley observou características </a:t>
            </a:r>
            <a:r>
              <a:rPr lang="pt-BR" dirty="0" err="1" smtClean="0"/>
              <a:t>idências</a:t>
            </a:r>
            <a:r>
              <a:rPr lang="pt-BR" dirty="0" smtClean="0"/>
              <a:t> das aparições de cometas em 1531, 1607 e 1682, os quais disse serem um único cometa. Além disso, previu seu retorno para 1759, o que ,de fato, aconteceu 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Cometa </a:t>
            </a:r>
            <a:r>
              <a:rPr lang="pt-BR" dirty="0" smtClean="0"/>
              <a:t>Halley</a:t>
            </a:r>
            <a:endParaRPr lang="pt-BR" dirty="0"/>
          </a:p>
        </p:txBody>
      </p:sp>
      <p:pic>
        <p:nvPicPr>
          <p:cNvPr id="7" name="Picture 8" descr="http://astronomy.swin.edu.au/cms/imagedb/albums/userpics/halley-typecome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060849"/>
            <a:ext cx="8916639" cy="47971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Afinal, o que é um cometa?</a:t>
            </a:r>
            <a:endParaRPr lang="pt-BR" dirty="0"/>
          </a:p>
        </p:txBody>
      </p:sp>
      <p:pic>
        <p:nvPicPr>
          <p:cNvPr id="45058" name="Picture 2" descr="http://wmatem.eis.uva.es/~marsan/discover/comets/comet-we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451612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5796136" y="198884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Cometa vem de “</a:t>
            </a:r>
            <a:r>
              <a:rPr lang="pt-BR" i="1" dirty="0" err="1" smtClean="0"/>
              <a:t>komētē</a:t>
            </a:r>
            <a:r>
              <a:rPr lang="pt-BR" i="1" dirty="0" smtClean="0"/>
              <a:t>” </a:t>
            </a:r>
            <a:r>
              <a:rPr lang="pt-BR" dirty="0" smtClean="0"/>
              <a:t>e significa “estrela com cabeleira”.  </a:t>
            </a:r>
          </a:p>
          <a:p>
            <a:pPr algn="ctr"/>
            <a:endParaRPr lang="pt-BR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5364088" y="335699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Pode ser classificado de acordo com seu tamanho, características físicas e composição química em: </a:t>
            </a:r>
          </a:p>
          <a:p>
            <a:pPr algn="ctr"/>
            <a:endParaRPr lang="pt-BR" dirty="0" smtClean="0"/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 Periódicos</a:t>
            </a:r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 Não Periódicos e</a:t>
            </a:r>
          </a:p>
          <a:p>
            <a:pPr algn="ctr">
              <a:buFont typeface="Arial" pitchFamily="34" charset="0"/>
              <a:buChar char="•"/>
            </a:pPr>
            <a:r>
              <a:rPr lang="pt-BR" dirty="0" smtClean="0"/>
              <a:t> Extintos</a:t>
            </a:r>
          </a:p>
          <a:p>
            <a:pPr algn="ctr">
              <a:buFont typeface="Arial" pitchFamily="34" charset="0"/>
              <a:buChar char="•"/>
            </a:pP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ertura Sessao Astronomia NEW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195388"/>
            <a:ext cx="9144000" cy="45720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6050"/>
            <a:ext cx="9144000" cy="703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8000" y="1441450"/>
            <a:ext cx="8124825" cy="3514725"/>
            <a:chOff x="320" y="908"/>
            <a:chExt cx="5118" cy="221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0" y="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Todo Sábado às 21h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648866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Apresentação , animações e texto disponível em: http://www.cdcc.usp.br/cda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Cometas Periódicos</a:t>
            </a:r>
            <a:endParaRPr lang="pt-BR" dirty="0"/>
          </a:p>
        </p:txBody>
      </p:sp>
      <p:pic>
        <p:nvPicPr>
          <p:cNvPr id="46084" name="Picture 4" descr="http://www.das.inpe.br/ciaa/cd/HTML/imagens/orbita_co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6810375" cy="1956435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899592" y="4797152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São aqueles que possuem órbitas elípticas alongadas nas quais o Sol ocupa um dos focos. Além disso seus períodos não são maiores que 200 anos e seus nomes terminam ou começam com “P”.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Cometas Não-Periódicos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83568" y="530120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São cometas com órbitas elípticas de mais de 200 anos, incluindo os que foram vistos uma vez apenas, ou de órbitas parabólicas e hiperbólicas. Seus nomes começam com “C”. </a:t>
            </a:r>
            <a:endParaRPr lang="pt-BR" dirty="0"/>
          </a:p>
        </p:txBody>
      </p:sp>
      <p:pic>
        <p:nvPicPr>
          <p:cNvPr id="49154" name="Picture 2" descr="http://fisicamoderna.blog.uol.com.br/images/mcnaught_orb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06604"/>
            <a:ext cx="3498726" cy="2879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6" name="Picture 4" descr="http://abyss.uoregon.edu/~js/images/earth_orbit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4080510" cy="283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Cometas Extintos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58052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São cometas que já desapareceram por colisão ou foram desintegrados por forças de maré. Seus nomes começam com a letra “D”.</a:t>
            </a:r>
            <a:endParaRPr lang="pt-BR" dirty="0"/>
          </a:p>
        </p:txBody>
      </p:sp>
      <p:pic>
        <p:nvPicPr>
          <p:cNvPr id="51202" name="Picture 2" descr="http://spaceflightnow.com/news/n0110/25soho/sohocom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790950" cy="379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solar-heliospheric.engin.umich.edu/hjenning/comet_c3_b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657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Características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u="sng" dirty="0" smtClean="0"/>
              <a:t> Núcleo</a:t>
            </a:r>
            <a:endParaRPr lang="pt-BR" b="1" u="sng" dirty="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827584" y="4797152"/>
            <a:ext cx="78488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 núcleo de um cometa pode </a:t>
            </a:r>
            <a:r>
              <a:rPr lang="pt-BR" dirty="0" smtClean="0">
                <a:ea typeface="Calibri" pitchFamily="34" charset="0"/>
                <a:cs typeface="Times New Roman" pitchFamily="18" charset="0"/>
              </a:rPr>
              <a:t>variar 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entre 100 e 40 000m.</a:t>
            </a:r>
            <a:r>
              <a:rPr kumimoji="0" lang="pt-B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Sua composição é basicamente de poeira e gelo, havendo gases solidificados de CO, CO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CH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e NH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Possui também certa quantidade de HCN, H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CCOOH, CH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OH, H</a:t>
            </a:r>
            <a:r>
              <a:rPr kumimoji="0" lang="pt-BR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CO, além da possibilidade de aminoácidos e hidrocarbonetos mais pesados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2236" name="Picture 12" descr="image-of-Hartley2-comet-nuc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412776"/>
            <a:ext cx="4419600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Características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u="sng" dirty="0" smtClean="0"/>
              <a:t> Coma</a:t>
            </a:r>
            <a:endParaRPr lang="pt-BR" b="1" u="sng" dirty="0"/>
          </a:p>
        </p:txBody>
      </p:sp>
      <p:sp>
        <p:nvSpPr>
          <p:cNvPr id="4" name="Retângulo 3"/>
          <p:cNvSpPr/>
          <p:nvPr/>
        </p:nvSpPr>
        <p:spPr>
          <a:xfrm>
            <a:off x="683568" y="530120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Conforme o núcleo do cometa se aproxima do Sol gases como o CO</a:t>
            </a:r>
            <a:r>
              <a:rPr lang="pt-BR" baseline="-25000" dirty="0" smtClean="0"/>
              <a:t>2</a:t>
            </a:r>
            <a:r>
              <a:rPr lang="pt-BR" dirty="0" smtClean="0"/>
              <a:t> começam a sublimar, formando ao seu redor uma fina camada de gases e poeira dispersos como uma “cabeleira”. Essa região é chamada de “coma” </a:t>
            </a:r>
            <a:endParaRPr lang="pt-BR" dirty="0"/>
          </a:p>
        </p:txBody>
      </p:sp>
      <p:pic>
        <p:nvPicPr>
          <p:cNvPr id="55298" name="Picture 2" descr="http://www.apolo11.com/imagens/etc/cometa_17p_holmes_comparado_s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4572000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http://www.apolo11.com/imagens/etc/cometa_17p_holmes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04864"/>
            <a:ext cx="3657600" cy="245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Características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u="sng" dirty="0" smtClean="0"/>
              <a:t> Cauda</a:t>
            </a:r>
            <a:endParaRPr lang="pt-BR" b="1" u="sng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3568" y="5445224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Quando ocorre sublimação, ocorre também interação com ventos solares. Forma-se um gás ionizado azul  que forma uma das caudas, e também uma cauda amarelada de rocha e poeira.</a:t>
            </a:r>
            <a:endParaRPr lang="pt-BR" dirty="0"/>
          </a:p>
        </p:txBody>
      </p:sp>
      <p:pic>
        <p:nvPicPr>
          <p:cNvPr id="57352" name="Picture 8" descr="Comet Hale-Bop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76872"/>
            <a:ext cx="4389120" cy="301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Conector de seta reta 11"/>
          <p:cNvCxnSpPr/>
          <p:nvPr/>
        </p:nvCxnSpPr>
        <p:spPr>
          <a:xfrm rot="5400000">
            <a:off x="5004048" y="2060848"/>
            <a:ext cx="1872208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1475656" y="4221088"/>
            <a:ext cx="136815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868144" y="14847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Cauda de poeira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67544" y="443711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Cauda de gás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Origem</a:t>
            </a:r>
            <a:endParaRPr lang="pt-BR" dirty="0"/>
          </a:p>
        </p:txBody>
      </p:sp>
      <p:pic>
        <p:nvPicPr>
          <p:cNvPr id="60418" name="Picture 2" descr="http://4.bp.blogspot.com/-6LwbGd4awd8/ThdQVfWZX7I/AAAAAAAAEEs/Bkg2_RUaEBM/s1600/outer-ill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412776"/>
            <a:ext cx="428625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://www.universetoday.com/wp-content/uploads/2008/05/kuiperbe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653136"/>
            <a:ext cx="410445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755576" y="1988840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Cometas de longo período se originam na Nuvem de </a:t>
            </a:r>
            <a:r>
              <a:rPr lang="pt-BR" dirty="0" err="1" smtClean="0"/>
              <a:t>Oort</a:t>
            </a:r>
            <a:r>
              <a:rPr lang="pt-BR" dirty="0" smtClean="0"/>
              <a:t>, além de Plutão, onde Jan </a:t>
            </a:r>
            <a:r>
              <a:rPr lang="pt-BR" dirty="0" err="1" smtClean="0"/>
              <a:t>Hendrik</a:t>
            </a:r>
            <a:r>
              <a:rPr lang="pt-BR" dirty="0" smtClean="0"/>
              <a:t> </a:t>
            </a:r>
            <a:r>
              <a:rPr lang="pt-BR" dirty="0" err="1" smtClean="0"/>
              <a:t>Oort</a:t>
            </a:r>
            <a:r>
              <a:rPr lang="pt-BR" dirty="0" smtClean="0"/>
              <a:t>  em 1950 predisse haver pedras congeladas datadas do início da formação do Sistema Solar.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Cometas de curto período se originam no Cinturão de </a:t>
            </a:r>
            <a:r>
              <a:rPr lang="pt-BR" dirty="0" err="1" smtClean="0"/>
              <a:t>Kuiper</a:t>
            </a:r>
            <a:r>
              <a:rPr lang="pt-BR" dirty="0" smtClean="0"/>
              <a:t>, onde há aproximadamente 200 milhões de objetos entre 10 e 100 km de diâmetro.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pic>
        <p:nvPicPr>
          <p:cNvPr id="61442" name="Imagem 58" descr="http://2.bp.blogspot.com/_q2niY7e9F2A/S-xtz6MISHI/AAAAAAAABOY/Z4m4Y69-LWE/s1600/Halley1910_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4173855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827584" y="177281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Halley, 20 de Maio de 1910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5576" y="566124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1910 a Terra passou pela cauda do cometa Halley, quando se espalhou a idéia de contaminação por cianogênio (CN), substância descoberta em 1868 nos cometas pelo astrônomo William Huggins</a:t>
            </a:r>
            <a:endParaRPr lang="pt-BR" dirty="0"/>
          </a:p>
        </p:txBody>
      </p:sp>
      <p:pic>
        <p:nvPicPr>
          <p:cNvPr id="74754" name="Picture 2" descr="http://news.preview.nationalgeographic.com/news/2009/11/photogalleries/maya-2012-failed-apocalypses/images/primary/091105-03-halleys-comet-end-world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975" y="2564904"/>
            <a:ext cx="4391025" cy="2657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Hale-Bopp, 26 de Março de 1997</a:t>
            </a:r>
            <a:endParaRPr lang="pt-BR" b="1" dirty="0"/>
          </a:p>
        </p:txBody>
      </p:sp>
      <p:pic>
        <p:nvPicPr>
          <p:cNvPr id="63490" name="Picture 2" descr="http://astropt.org/blog/wp-content/uploads/2011/07/heavens-g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76873"/>
            <a:ext cx="6403658" cy="3163253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55576" y="551723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Nessa data foram encontrados 39 corpos de integrantes da seita </a:t>
            </a:r>
            <a:r>
              <a:rPr lang="pt-BR" dirty="0" err="1" smtClean="0"/>
              <a:t>Heaven’s</a:t>
            </a:r>
            <a:r>
              <a:rPr lang="pt-BR" dirty="0" smtClean="0"/>
              <a:t> Gate, por acreditarem que o cometa os levaria ao “Paraíso”. O cometa tinha aproximadamente 40 km de extensão e era visível mesmo em cidades iluminadas 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Swift-Tuttle, 26 de Março de 1862</a:t>
            </a:r>
            <a:endParaRPr lang="pt-BR" b="1" dirty="0"/>
          </a:p>
        </p:txBody>
      </p:sp>
      <p:pic>
        <p:nvPicPr>
          <p:cNvPr id="66562" name="Picture 2" descr="meteoros perseíd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492896"/>
            <a:ext cx="3562350" cy="249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http://cometography.com/pcomets/109p921124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492896"/>
            <a:ext cx="3682752" cy="237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395536" y="5445224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Dizia-se que o cometa Swift-Tuttle iria colidir com o planeta Terra, uma vez que as órbitas se interceptam. É graças a esse fato que é possível visualizar a chuva de meteoros Perseidas ainda na primeira quinzena de agosto. A próxima aproximação deve ocorrer em 2126 e a cerca de 24 milhões de km de distância, sem perigo de colisão. 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metografia.com/halebopp_rob%20j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704851"/>
            <a:ext cx="10001250" cy="7562851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251520" y="0"/>
            <a:ext cx="6984776" cy="3933056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 rtl="0"/>
            <a:r>
              <a:rPr lang="pt-BR" sz="7200" kern="10" spc="0" dirty="0" smtClean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6D9F1"/>
                    </a:gs>
                    <a:gs pos="100000">
                      <a:srgbClr val="1F497D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 Cometas</a:t>
            </a:r>
            <a:endParaRPr lang="pt-BR" sz="7200" kern="10" spc="0" dirty="0">
              <a:ln w="9525">
                <a:solidFill>
                  <a:srgbClr val="0D0D0D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C6D9F1"/>
                  </a:gs>
                  <a:gs pos="100000">
                    <a:srgbClr val="1F497D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1187624" y="5157192"/>
            <a:ext cx="4229100" cy="3524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pt-BR" sz="3200" kern="10" spc="0" dirty="0" smtClean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6D9F1"/>
                    </a:gs>
                    <a:gs pos="100000">
                      <a:srgbClr val="1F497D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Do presságio ao fascínio</a:t>
            </a:r>
            <a:endParaRPr lang="pt-BR" sz="3200" kern="10" spc="0" dirty="0">
              <a:ln w="9525">
                <a:solidFill>
                  <a:srgbClr val="0D0D0D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C6D9F1"/>
                  </a:gs>
                  <a:gs pos="100000">
                    <a:srgbClr val="1F497D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West (08/1975), </a:t>
            </a:r>
            <a:r>
              <a:rPr lang="pt-BR" b="1" dirty="0" err="1" smtClean="0"/>
              <a:t>McNaught</a:t>
            </a:r>
            <a:r>
              <a:rPr lang="pt-BR" b="1" dirty="0" smtClean="0"/>
              <a:t> (08/2006) e </a:t>
            </a:r>
            <a:r>
              <a:rPr lang="pt-BR" b="1" dirty="0" err="1" smtClean="0"/>
              <a:t>Hyakutake</a:t>
            </a:r>
            <a:r>
              <a:rPr lang="pt-BR" b="1" dirty="0" smtClean="0"/>
              <a:t> (03/1996)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5576" y="551723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Ficaram famosos também os cometas “West”, estudado durante o dia; “</a:t>
            </a:r>
            <a:r>
              <a:rPr lang="pt-BR" dirty="0" err="1" smtClean="0"/>
              <a:t>McNaught</a:t>
            </a:r>
            <a:r>
              <a:rPr lang="pt-BR" dirty="0" smtClean="0"/>
              <a:t>”, o mais brilhante em 40 anos; e </a:t>
            </a:r>
            <a:r>
              <a:rPr lang="pt-BR" dirty="0" err="1" smtClean="0"/>
              <a:t>Hyakutake</a:t>
            </a:r>
            <a:r>
              <a:rPr lang="pt-BR" dirty="0" smtClean="0"/>
              <a:t>, o cometa que passou mais perto da Terra em 200 anos.</a:t>
            </a:r>
            <a:endParaRPr lang="pt-BR" dirty="0"/>
          </a:p>
        </p:txBody>
      </p:sp>
      <p:pic>
        <p:nvPicPr>
          <p:cNvPr id="69634" name="Picture 2" descr="the two tails of Comet W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226695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See Explanation.  Clicking on the picture will download &#10; the highest resolution version availabl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276872"/>
            <a:ext cx="24917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8" name="Picture 6" descr="http://www.aberdeenastro.org.uk/gallery/PhilHart_Comet_McNaught_24mm_MinusSky_brow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636912"/>
            <a:ext cx="304800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b="1" dirty="0" err="1" smtClean="0"/>
              <a:t>Shoemaker</a:t>
            </a:r>
            <a:r>
              <a:rPr lang="pt-BR" b="1" dirty="0" smtClean="0"/>
              <a:t> </a:t>
            </a:r>
            <a:r>
              <a:rPr lang="pt-BR" b="1" dirty="0" err="1" smtClean="0"/>
              <a:t>Levy</a:t>
            </a:r>
            <a:r>
              <a:rPr lang="pt-BR" b="1" dirty="0" smtClean="0"/>
              <a:t>, Julho de 1994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5576" y="551723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cometa </a:t>
            </a:r>
            <a:r>
              <a:rPr lang="pt-BR" dirty="0" err="1" smtClean="0"/>
              <a:t>Shoemaker</a:t>
            </a:r>
            <a:r>
              <a:rPr lang="pt-BR" dirty="0" smtClean="0"/>
              <a:t> ficou famoso por ter sido despedaçado e seus detritos terem atingido Júpiter, colidindo contra a atmosfera do planeta.</a:t>
            </a:r>
          </a:p>
          <a:p>
            <a:endParaRPr lang="pt-BR" dirty="0"/>
          </a:p>
        </p:txBody>
      </p:sp>
      <p:pic>
        <p:nvPicPr>
          <p:cNvPr id="72710" name="Picture 6" descr="http://uranoort.no.sapo.pt/MenuPrincipal/Cometas/DeepImpact/ImpactoJupi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76872"/>
            <a:ext cx="3028950" cy="29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2" name="Picture 8" descr="http://uranoort.no.sapo.pt/MenuPrincipal/Cometas/shoemake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50" y="2204864"/>
            <a:ext cx="236855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4" name="Picture 10" descr="http://uranoort.no.sapo.pt/MenuPrincipal/Cometas/shoemake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492896"/>
            <a:ext cx="2781300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267744" y="4941168"/>
          <a:ext cx="5224463" cy="685800"/>
        </p:xfrm>
        <a:graphic>
          <a:graphicData uri="http://schemas.openxmlformats.org/presentationml/2006/ole">
            <p:oleObj spid="_x0000_s66562" name="Package" showAsIcon="1" r:id="rId7" imgW="5224680" imgH="68544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10" dur="1" fill="hold"/>
                                        <p:tgtEl>
                                          <p:spTgt spid="66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b="1" dirty="0" err="1" smtClean="0"/>
              <a:t>Tunguska</a:t>
            </a:r>
            <a:r>
              <a:rPr lang="pt-BR" b="1" dirty="0" smtClean="0"/>
              <a:t>, Sibéria, 30 de Junho </a:t>
            </a:r>
            <a:r>
              <a:rPr lang="pt-BR" b="1" dirty="0" smtClean="0"/>
              <a:t>de </a:t>
            </a:r>
            <a:r>
              <a:rPr lang="pt-BR" b="1" dirty="0" smtClean="0"/>
              <a:t>1908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551723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cometa </a:t>
            </a:r>
            <a:r>
              <a:rPr lang="pt-BR" dirty="0" smtClean="0"/>
              <a:t>de </a:t>
            </a:r>
            <a:r>
              <a:rPr lang="pt-BR" dirty="0" err="1" smtClean="0"/>
              <a:t>Tunguska</a:t>
            </a:r>
            <a:r>
              <a:rPr lang="pt-BR" dirty="0" smtClean="0"/>
              <a:t> ficou </a:t>
            </a:r>
            <a:r>
              <a:rPr lang="pt-BR" dirty="0" smtClean="0"/>
              <a:t>famoso </a:t>
            </a:r>
            <a:r>
              <a:rPr lang="pt-BR" dirty="0" smtClean="0"/>
              <a:t>pela devastação , dado o impacto que arrasou 2000 km</a:t>
            </a:r>
            <a:r>
              <a:rPr lang="pt-BR" baseline="30000" dirty="0" smtClean="0"/>
              <a:t>2</a:t>
            </a:r>
            <a:r>
              <a:rPr lang="pt-BR" dirty="0" smtClean="0"/>
              <a:t>, provocou uma onda de choque que circundou a terra 2 vezes e produziu poeira para refletir luz a 10 000 km de distância.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r="1479"/>
          <a:stretch>
            <a:fillRect/>
          </a:stretch>
        </p:blipFill>
        <p:spPr bwMode="auto">
          <a:xfrm>
            <a:off x="539552" y="2492896"/>
            <a:ext cx="3672582" cy="276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564904"/>
            <a:ext cx="4391719" cy="2633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b="1" dirty="0" err="1" smtClean="0"/>
              <a:t>Tunguska</a:t>
            </a:r>
            <a:r>
              <a:rPr lang="pt-BR" b="1" dirty="0" smtClean="0"/>
              <a:t>, Sibéria, 30 de Junho </a:t>
            </a:r>
            <a:r>
              <a:rPr lang="pt-BR" b="1" dirty="0" smtClean="0"/>
              <a:t>de </a:t>
            </a:r>
            <a:r>
              <a:rPr lang="pt-BR" b="1" dirty="0" smtClean="0"/>
              <a:t>1908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551723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Liberando pelo menos 5 </a:t>
            </a:r>
            <a:r>
              <a:rPr lang="pt-BR" dirty="0" err="1" smtClean="0"/>
              <a:t>megatons</a:t>
            </a:r>
            <a:r>
              <a:rPr lang="pt-BR" dirty="0" smtClean="0"/>
              <a:t> de energia, o cometa teria explodido a 10 km do solo; uma pedra de alguns metros de comprimento a 30 km/s  queimando na atmosfera.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8" name="tunguska_air_resistanc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4176464" cy="3133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tunguska_explo_simulator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76872"/>
            <a:ext cx="422584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b="1" dirty="0" err="1" smtClean="0"/>
              <a:t>Tunguska</a:t>
            </a:r>
            <a:r>
              <a:rPr lang="pt-BR" b="1" dirty="0" smtClean="0"/>
              <a:t>, Sibéria, 30 de Junho </a:t>
            </a:r>
            <a:r>
              <a:rPr lang="pt-BR" b="1" dirty="0" smtClean="0"/>
              <a:t>de </a:t>
            </a:r>
            <a:r>
              <a:rPr lang="pt-BR" b="1" dirty="0" smtClean="0"/>
              <a:t>1908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5657671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lago </a:t>
            </a:r>
            <a:r>
              <a:rPr lang="pt-BR" dirty="0" err="1" smtClean="0"/>
              <a:t>cheko</a:t>
            </a:r>
            <a:r>
              <a:rPr lang="pt-BR" dirty="0" smtClean="0"/>
              <a:t> tinha 50 metros de profundidade</a:t>
            </a:r>
            <a:br>
              <a:rPr lang="pt-BR" dirty="0" smtClean="0"/>
            </a:br>
            <a:r>
              <a:rPr lang="pt-BR" dirty="0" smtClean="0"/>
              <a:t>e formato cônico, bem diferente dos demais da Sibéria.</a:t>
            </a:r>
            <a:endParaRPr lang="pt-BR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l="2287" t="36285" r="10851" b="12816"/>
          <a:stretch>
            <a:fillRect/>
          </a:stretch>
        </p:blipFill>
        <p:spPr bwMode="auto">
          <a:xfrm>
            <a:off x="1043608" y="2132856"/>
            <a:ext cx="4248150" cy="328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image_che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2600325" cy="518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177281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 </a:t>
            </a:r>
            <a:r>
              <a:rPr lang="pt-BR" b="1" dirty="0" err="1" smtClean="0"/>
              <a:t>Tunguska</a:t>
            </a:r>
            <a:r>
              <a:rPr lang="pt-BR" b="1" dirty="0" smtClean="0"/>
              <a:t>, Sibéria, 30 de Junho </a:t>
            </a:r>
            <a:r>
              <a:rPr lang="pt-BR" b="1" dirty="0" smtClean="0"/>
              <a:t>de </a:t>
            </a:r>
            <a:r>
              <a:rPr lang="pt-BR" b="1" dirty="0" smtClean="0"/>
              <a:t>1908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5576" y="55172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 os efeitos, mesmo em 2008 ainda eram visíveis.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36912"/>
            <a:ext cx="3889232" cy="277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4032448" cy="281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Grandes Cometas e Mitos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3568" y="621166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Como bem disse </a:t>
            </a:r>
            <a:r>
              <a:rPr lang="pt-BR" dirty="0" err="1" smtClean="0"/>
              <a:t>Felippy</a:t>
            </a:r>
            <a:r>
              <a:rPr lang="pt-BR" dirty="0" smtClean="0"/>
              <a:t> Dias Silva, ainda bem que foi na Sibéria!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8" name="tunguska_ny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75656" y="1340768"/>
            <a:ext cx="6034087" cy="452596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Missões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11560" y="1484784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/>
              <a:t>Várias missões foram feitas para estudo do cometa Halley, dentre as quais: </a:t>
            </a:r>
          </a:p>
          <a:p>
            <a:pPr lvl="0"/>
            <a:endParaRPr lang="pt-BR" dirty="0" smtClean="0"/>
          </a:p>
          <a:p>
            <a:pPr lvl="0">
              <a:buFont typeface="Wingdings" pitchFamily="2" charset="2"/>
              <a:buChar char="ü"/>
            </a:pPr>
            <a:r>
              <a:rPr lang="pt-BR" dirty="0" smtClean="0"/>
              <a:t>Vega I – URSS - 15/12/1984;</a:t>
            </a:r>
          </a:p>
          <a:p>
            <a:pPr lvl="0">
              <a:buFont typeface="Wingdings" pitchFamily="2" charset="2"/>
              <a:buChar char="ü"/>
            </a:pPr>
            <a:r>
              <a:rPr lang="pt-BR" dirty="0" smtClean="0"/>
              <a:t>Vega II – URSS - 21/12/1984; </a:t>
            </a:r>
          </a:p>
          <a:p>
            <a:pPr lvl="0">
              <a:buFont typeface="Wingdings" pitchFamily="2" charset="2"/>
              <a:buChar char="ü"/>
            </a:pPr>
            <a:r>
              <a:rPr lang="pt-BR" dirty="0" err="1" smtClean="0"/>
              <a:t>Sakigake</a:t>
            </a:r>
            <a:r>
              <a:rPr lang="pt-BR" dirty="0" smtClean="0"/>
              <a:t> – Japão – 08/01/1985; </a:t>
            </a:r>
          </a:p>
          <a:p>
            <a:pPr lvl="0">
              <a:buFont typeface="Wingdings" pitchFamily="2" charset="2"/>
              <a:buChar char="ü"/>
            </a:pPr>
            <a:r>
              <a:rPr lang="pt-BR" dirty="0" err="1" smtClean="0"/>
              <a:t>Giotto</a:t>
            </a:r>
            <a:r>
              <a:rPr lang="pt-BR" dirty="0" smtClean="0"/>
              <a:t> – ESO – 02/07/1985; </a:t>
            </a:r>
          </a:p>
          <a:p>
            <a:pPr>
              <a:buFont typeface="Wingdings" pitchFamily="2" charset="2"/>
              <a:buChar char="ü"/>
            </a:pPr>
            <a:r>
              <a:rPr lang="pt-BR" dirty="0" err="1" smtClean="0"/>
              <a:t>Suisei</a:t>
            </a:r>
            <a:r>
              <a:rPr lang="pt-BR" dirty="0" smtClean="0"/>
              <a:t> – Japão – 18/08/1985.</a:t>
            </a:r>
            <a:endParaRPr lang="pt-BR" dirty="0"/>
          </a:p>
        </p:txBody>
      </p:sp>
      <p:pic>
        <p:nvPicPr>
          <p:cNvPr id="74764" name="Imagem 83" descr="http://uranoort.no.sapo.pt/MenuPrincipal/Cometas/vega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365104"/>
            <a:ext cx="2085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5" name="Imagem 86" descr="http://uranoort.no.sapo.pt/MenuPrincipal/Cometas/sakigak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797152"/>
            <a:ext cx="1524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6" name="Imagem 89" descr="http://uranoort.no.sapo.pt/MenuPrincipal/Cometas/giott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772816"/>
            <a:ext cx="15430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cache.gawkerassets.com/assets/images/4/2010/08/meteor-earth-dinosa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739292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Cometa x Meteoro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988840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Localização</a:t>
            </a:r>
          </a:p>
          <a:p>
            <a:endParaRPr lang="pt-BR" dirty="0" smtClean="0"/>
          </a:p>
          <a:p>
            <a:r>
              <a:rPr lang="pt-BR" dirty="0" smtClean="0"/>
              <a:t>Cometas são objetos que estão além de Netuno, sendo meteoros fenômenos atmosféricos.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Tamanho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r>
              <a:rPr lang="pt-BR" dirty="0" smtClean="0"/>
              <a:t>Núcleos de cometas têm pelo menos centenas de metros de diâmetro, quando em geral os meteoros têm o tamanho variando entre um grão de arroz e um de milho, raramente chegando a alguns poucos metros.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Origem e duração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r>
              <a:rPr lang="pt-BR" dirty="0" smtClean="0"/>
              <a:t>Meteoros são oriundos de meteoróides e formam meteoritos, ficando poucos segundos visíveis. Cometas podem ficar horas e até meses visíveis, tendo surgido do cinturão de </a:t>
            </a:r>
            <a:r>
              <a:rPr lang="pt-BR" dirty="0" err="1" smtClean="0"/>
              <a:t>Kuiper</a:t>
            </a:r>
            <a:r>
              <a:rPr lang="pt-BR" dirty="0" smtClean="0"/>
              <a:t> ou da nuvem de </a:t>
            </a:r>
            <a:r>
              <a:rPr lang="pt-BR" dirty="0" err="1" smtClean="0"/>
              <a:t>Oort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Previsões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19168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grandes cometas ainda demorarão para retornar, como o Halley em 2062 e o Hale-Bopp em 2126. Mas, enquanto isso ...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27584" y="3429000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Cometa 45P/</a:t>
            </a:r>
            <a:r>
              <a:rPr lang="pt-BR" dirty="0" err="1" smtClean="0"/>
              <a:t>Honda-Mrkos-Pajdusakova</a:t>
            </a:r>
            <a:r>
              <a:rPr lang="pt-BR" dirty="0" smtClean="0"/>
              <a:t>, com a melhor aproximação da Terra desde que foi descoberto em 1948. </a:t>
            </a:r>
          </a:p>
          <a:p>
            <a:endParaRPr lang="pt-BR" u="sng" dirty="0" smtClean="0">
              <a:hlinkClick r:id="rId3"/>
            </a:endParaRPr>
          </a:p>
          <a:p>
            <a:r>
              <a:rPr lang="pt-BR" u="sng" dirty="0" smtClean="0">
                <a:hlinkClick r:id="rId3"/>
              </a:rPr>
              <a:t>http://www.youtube.com/watch?v=NRzv6_IYEc4</a:t>
            </a:r>
            <a:endParaRPr lang="pt-BR" u="sng" dirty="0" smtClean="0"/>
          </a:p>
          <a:p>
            <a:endParaRPr lang="pt-BR" u="sng" dirty="0" smtClean="0"/>
          </a:p>
          <a:p>
            <a:endParaRPr lang="pt-BR" dirty="0"/>
          </a:p>
        </p:txBody>
      </p:sp>
      <p:pic>
        <p:nvPicPr>
          <p:cNvPr id="76802" name="Picture 2" descr="http://www.universo-cultural.com.br/images/stories/com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2936"/>
            <a:ext cx="4114800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5536" y="551723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primeiros registros de cometas são datados de 1000 a.C., com gravuras chinesas de estrelas com caudas. Tem-se também o registro de 1066 </a:t>
            </a:r>
            <a:r>
              <a:rPr lang="pt-BR" dirty="0" smtClean="0"/>
              <a:t>d.C</a:t>
            </a:r>
            <a:r>
              <a:rPr lang="pt-BR" dirty="0" smtClean="0"/>
              <a:t>. na tapeçaria de Bayeux, França, como marco da vitória na batalha de Hastings.</a:t>
            </a:r>
            <a:endParaRPr lang="pt-BR" dirty="0"/>
          </a:p>
        </p:txBody>
      </p:sp>
      <p:pic>
        <p:nvPicPr>
          <p:cNvPr id="6146" name="Picture 2" descr="http://1.bp.blogspot.com/-rcLSEadDMB8/TWwwGfuxr5I/AAAAAAAABc0/fzxykm1mL5o/s400/Chinese%252Bcomets%252Bdrawings%252B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02514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72816"/>
            <a:ext cx="4464495" cy="3031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Previsões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27584" y="3933056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pt-BR" dirty="0" smtClean="0"/>
              <a:t> O cometa C/2009 P1 </a:t>
            </a:r>
            <a:r>
              <a:rPr lang="pt-BR" dirty="0" err="1" smtClean="0"/>
              <a:t>Garradd</a:t>
            </a:r>
            <a:r>
              <a:rPr lang="pt-BR" dirty="0" smtClean="0"/>
              <a:t>, próximo a M15 em 02/08 e próximo a M71 em 26/08.</a:t>
            </a:r>
          </a:p>
          <a:p>
            <a:pPr lvl="0">
              <a:buFont typeface="Wingdings" pitchFamily="2" charset="2"/>
              <a:buChar char="Ø"/>
            </a:pPr>
            <a:endParaRPr lang="pt-BR" dirty="0" smtClean="0"/>
          </a:p>
          <a:p>
            <a:pPr lvl="0">
              <a:buFont typeface="Wingdings" pitchFamily="2" charset="2"/>
              <a:buChar char="Ø"/>
            </a:pPr>
            <a:r>
              <a:rPr lang="pt-BR" dirty="0" smtClean="0"/>
              <a:t>O cometa C/2010 X1 </a:t>
            </a:r>
            <a:r>
              <a:rPr lang="pt-BR" dirty="0" err="1" smtClean="0"/>
              <a:t>Elenin</a:t>
            </a:r>
            <a:r>
              <a:rPr lang="pt-BR" dirty="0" smtClean="0"/>
              <a:t>, que deve estar melhor observável por volta de 10 de setembro, data em que vai estar mais próximo do Sol durante o fim da tarde.</a:t>
            </a:r>
          </a:p>
          <a:p>
            <a:pPr lvl="0">
              <a:buFont typeface="Wingdings" pitchFamily="2" charset="2"/>
              <a:buChar char="Ø"/>
            </a:pPr>
            <a:endParaRPr lang="pt-BR" dirty="0" smtClean="0"/>
          </a:p>
          <a:p>
            <a:pPr lvl="0">
              <a:buFont typeface="Wingdings" pitchFamily="2" charset="2"/>
              <a:buChar char="Ø"/>
            </a:pPr>
            <a:r>
              <a:rPr lang="pt-BR" dirty="0" smtClean="0"/>
              <a:t>O cometa P/2006 T1 </a:t>
            </a:r>
            <a:r>
              <a:rPr lang="pt-BR" dirty="0" err="1" smtClean="0"/>
              <a:t>Levy</a:t>
            </a:r>
            <a:r>
              <a:rPr lang="pt-BR" dirty="0" smtClean="0"/>
              <a:t>, que deve estar melhor observável por volta de 27/01/2012.</a:t>
            </a:r>
          </a:p>
          <a:p>
            <a:endParaRPr lang="pt-BR" u="sng" dirty="0" smtClean="0"/>
          </a:p>
          <a:p>
            <a:endParaRPr lang="pt-BR" dirty="0"/>
          </a:p>
        </p:txBody>
      </p:sp>
      <p:pic>
        <p:nvPicPr>
          <p:cNvPr id="78850" name="Picture 2" descr="http://astropt.org/blog/wp-content/uploads/2011/08/Comet-Garradd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2" name="Picture 4" descr="http://www.kometarium.com/images/2006t1_0510_slooh.jpg"/>
          <p:cNvPicPr>
            <a:picLocks noChangeAspect="1" noChangeArrowheads="1"/>
          </p:cNvPicPr>
          <p:nvPr/>
        </p:nvPicPr>
        <p:blipFill>
          <a:blip r:embed="rId4" cstate="print"/>
          <a:srcRect l="4725" t="8100" r="2351" b="10901"/>
          <a:stretch>
            <a:fillRect/>
          </a:stretch>
        </p:blipFill>
        <p:spPr bwMode="auto">
          <a:xfrm>
            <a:off x="4788024" y="1268760"/>
            <a:ext cx="3717425" cy="252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Previsões</a:t>
            </a:r>
            <a:endParaRPr lang="pt-BR" dirty="0"/>
          </a:p>
        </p:txBody>
      </p:sp>
      <p:pic>
        <p:nvPicPr>
          <p:cNvPr id="80898" name="Imagem 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284984"/>
            <a:ext cx="4724400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1475656" y="162880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Quanto às chuvas de meteoros, segundo a Universidade Federal de Minas Gerais: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Perguntas ?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5934670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Ao longo da história, os cometas foram bastante associados com mau agouro, como a passagem de um cometa para anunciar a morte de Julius </a:t>
            </a:r>
            <a:r>
              <a:rPr lang="pt-BR" dirty="0" err="1" smtClean="0"/>
              <a:t>Caesar</a:t>
            </a:r>
            <a:r>
              <a:rPr lang="pt-BR" dirty="0" smtClean="0"/>
              <a:t> ou o presságio do fim do reinado de </a:t>
            </a:r>
            <a:r>
              <a:rPr lang="pt-BR" dirty="0" err="1" smtClean="0"/>
              <a:t>Montezuma</a:t>
            </a:r>
            <a:r>
              <a:rPr lang="pt-BR" dirty="0" smtClean="0"/>
              <a:t>, imperador asteca.</a:t>
            </a:r>
            <a:endParaRPr lang="pt-BR" dirty="0"/>
          </a:p>
        </p:txBody>
      </p:sp>
      <p:pic>
        <p:nvPicPr>
          <p:cNvPr id="5124" name="Picture 4" descr="http://media.kunst-fuer-alle.de/img/36/m/36_180466~montezuma-ii-(1466-1520)-watching-a-comet,-1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16832"/>
            <a:ext cx="4572000" cy="3133726"/>
          </a:xfrm>
          <a:prstGeom prst="rect">
            <a:avLst/>
          </a:prstGeom>
          <a:noFill/>
        </p:spPr>
      </p:pic>
      <p:sp>
        <p:nvSpPr>
          <p:cNvPr id="2050" name="AutoShape 2" descr="http://davy.potdevin.free.fr/2%20Roman%20coins%20I%20Augustus%20to%20Vitellius/1-augustus/ric37a_3250$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36312"/>
            <a:ext cx="2088232" cy="19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1412777"/>
            <a:ext cx="20299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2050" name="Picture 2" descr="http://3.bp.blogspot.com/_QcjOO4qENgY/Sc3zmvLtx-I/AAAAAAAAABE/E3BJ39Qr1m0/s320/asteroid-earth-moon-com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41182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683568" y="573325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As superstições se justificavam principalmente pelo uso corrente da intuição para explicar os cometas, que eram bastante diferentes dos demais astros e planetas conhecidos e por isso eram envolvidos por misticismo e ideias errôneas sobre eles.</a:t>
            </a:r>
            <a:endParaRPr lang="pt-BR" dirty="0"/>
          </a:p>
        </p:txBody>
      </p:sp>
      <p:pic>
        <p:nvPicPr>
          <p:cNvPr id="31746" name="Picture 2" descr="D:\USP 2011 - Segundo Semestre\Astronomia\Cometas\Animações\Comet 103P Hartley 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84784"/>
            <a:ext cx="4924425" cy="32575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Pensamentos Históricos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1560" y="587727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chineses foram os primeiros a supor, e corretamente, que a cauda do cometa apontava na direção oposta ao sol.</a:t>
            </a:r>
            <a:endParaRPr lang="pt-BR" dirty="0"/>
          </a:p>
        </p:txBody>
      </p:sp>
      <p:pic>
        <p:nvPicPr>
          <p:cNvPr id="25606" name="Picture 6" descr="http://cdn.physorg.com/newman/gfx/news/2007/2-nasasatellit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132856"/>
            <a:ext cx="47625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http://spaceguard.rm.iasf.cnr.it/NScience/neo/animazioni/comet-tai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00808"/>
            <a:ext cx="346710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Pensamentos Históricos</a:t>
            </a:r>
            <a:endParaRPr lang="pt-BR" dirty="0"/>
          </a:p>
        </p:txBody>
      </p:sp>
      <p:pic>
        <p:nvPicPr>
          <p:cNvPr id="23554" name="Picture 2" descr="http://upload.wikimedia.org/wikipedia/commons/thumb/d/d5/Comet_McNaught_at_Paranal.jpg/800px-Comet_McNaught_at_Para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8908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611560" y="515719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É o quer se observa, por exemplo, nas imagens do cometa </a:t>
            </a:r>
            <a:r>
              <a:rPr lang="pt-BR" dirty="0" err="1" smtClean="0"/>
              <a:t>Mcnaught</a:t>
            </a:r>
            <a:r>
              <a:rPr lang="pt-BR" dirty="0" smtClean="0"/>
              <a:t>  no pôr-do-sol</a:t>
            </a:r>
            <a:endParaRPr lang="pt-BR" dirty="0"/>
          </a:p>
        </p:txBody>
      </p:sp>
      <p:pic>
        <p:nvPicPr>
          <p:cNvPr id="23557" name="Picture 5" descr="http://img.dailymail.co.uk/i/pix/2007/01/CometAMac_450x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3782194" cy="266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Pensamentos Históricos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552" y="508518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Ou nas imagens do cometa Hale-Bopp de 1997 no pôr-do-sol</a:t>
            </a:r>
            <a:endParaRPr lang="pt-BR" dirty="0"/>
          </a:p>
        </p:txBody>
      </p:sp>
      <p:pic>
        <p:nvPicPr>
          <p:cNvPr id="23559" name="Picture 7" descr="http://www.williamjosephgallery.com/Comet%20Hale%20Bopp%20Over%20Mt%20Hood%20Oregon%20Nehl%201997%20color%2096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4114800" cy="2854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0" name="Picture 2" descr="Comet Hale-Bopp in 19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5052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ô">
  <a:themeElements>
    <a:clrScheme name="Personalizada 30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5DAF"/>
      </a:accent1>
      <a:accent2>
        <a:srgbClr val="003E75"/>
      </a:accent2>
      <a:accent3>
        <a:srgbClr val="00192E"/>
      </a:accent3>
      <a:accent4>
        <a:srgbClr val="00ADDC"/>
      </a:accent4>
      <a:accent5>
        <a:srgbClr val="738AC8"/>
      </a:accent5>
      <a:accent6>
        <a:srgbClr val="1AB39F"/>
      </a:accent6>
      <a:hlink>
        <a:srgbClr val="FFFFFF"/>
      </a:hlink>
      <a:folHlink>
        <a:srgbClr val="5F7791"/>
      </a:folHlink>
    </a:clrScheme>
    <a:fontScheme name="Metrô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ô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629</TotalTime>
  <Words>1954</Words>
  <Application>Microsoft Office PowerPoint</Application>
  <PresentationFormat>Apresentação na tela (4:3)</PresentationFormat>
  <Paragraphs>225</Paragraphs>
  <Slides>42</Slides>
  <Notes>34</Notes>
  <HiddenSlides>0</HiddenSlides>
  <MMClips>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4" baseType="lpstr">
      <vt:lpstr>Metrô</vt:lpstr>
      <vt:lpstr>Package</vt:lpstr>
      <vt:lpstr>Slide 1</vt:lpstr>
      <vt:lpstr>Slide 2</vt:lpstr>
      <vt:lpstr>Slide 3</vt:lpstr>
      <vt:lpstr>Introdução</vt:lpstr>
      <vt:lpstr>Introdução</vt:lpstr>
      <vt:lpstr>Introdução</vt:lpstr>
      <vt:lpstr>Pensamentos Históricos</vt:lpstr>
      <vt:lpstr>Pensamentos Históricos</vt:lpstr>
      <vt:lpstr>Pensamentos Históricos</vt:lpstr>
      <vt:lpstr>Os Caldeus</vt:lpstr>
      <vt:lpstr>Os Árabes</vt:lpstr>
      <vt:lpstr>Os Gregos</vt:lpstr>
      <vt:lpstr>Sêneca</vt:lpstr>
      <vt:lpstr>A Idade Média</vt:lpstr>
      <vt:lpstr>Os Avanços</vt:lpstr>
      <vt:lpstr>Idas e vindas . . .</vt:lpstr>
      <vt:lpstr>Observações de Halley</vt:lpstr>
      <vt:lpstr>Cometa Halley</vt:lpstr>
      <vt:lpstr>Afinal, o que é um cometa?</vt:lpstr>
      <vt:lpstr>Cometas Periódicos</vt:lpstr>
      <vt:lpstr>Cometas Não-Periódicos</vt:lpstr>
      <vt:lpstr>Cometas Extintos</vt:lpstr>
      <vt:lpstr>Características</vt:lpstr>
      <vt:lpstr>Características</vt:lpstr>
      <vt:lpstr>Características</vt:lpstr>
      <vt:lpstr>Origem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Grandes Cometas e Mitos</vt:lpstr>
      <vt:lpstr>Missões</vt:lpstr>
      <vt:lpstr>Cometa x Meteoro</vt:lpstr>
      <vt:lpstr>Previsões</vt:lpstr>
      <vt:lpstr>Previsões</vt:lpstr>
      <vt:lpstr>Previsões</vt:lpstr>
      <vt:lpstr>Perguntas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Julio</dc:creator>
  <cp:lastModifiedBy>Julio</cp:lastModifiedBy>
  <cp:revision>128</cp:revision>
  <dcterms:created xsi:type="dcterms:W3CDTF">2011-08-16T16:03:12Z</dcterms:created>
  <dcterms:modified xsi:type="dcterms:W3CDTF">2011-08-19T01:30:34Z</dcterms:modified>
</cp:coreProperties>
</file>