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7" r:id="rId33"/>
    <p:sldId id="293" r:id="rId34"/>
    <p:sldId id="290" r:id="rId35"/>
    <p:sldId id="291" r:id="rId36"/>
    <p:sldId id="289" r:id="rId37"/>
    <p:sldId id="292" r:id="rId38"/>
    <p:sldId id="288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5" r:id="rId49"/>
    <p:sldId id="303" r:id="rId50"/>
    <p:sldId id="304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  <p:sldId id="314" r:id="rId6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3667" autoAdjust="0"/>
  </p:normalViewPr>
  <p:slideViewPr>
    <p:cSldViewPr>
      <p:cViewPr varScale="1">
        <p:scale>
          <a:sx n="66" d="100"/>
          <a:sy n="66" d="100"/>
        </p:scale>
        <p:origin x="-22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167F8-1528-4E68-A38E-826B5C72B3DC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63CFA-98FF-491C-B13B-4CA998B116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net.ning.com/photo/constelacao-da-ema?xg_source=activity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bg.wikipedia.org/wiki/%D0%A4%D0%B0%D0%B9%D0%BB:Telescope_and_night_sky.jpg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odeporica.blogspot.com/2011/03/confissoes-de-darcy-ribeiro-um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bibliotecainfantilgrandesautores.blogspot.com/2010/05/nossa-homenagem-ao-indio-em-1500-quando.html" TargetMode="External"/><Relationship Id="rId5" Type="http://schemas.openxmlformats.org/officeDocument/2006/relationships/hyperlink" Target="http://gntxapados.blogspot.com/2011/05/existem-indios-em-angra-dos-reis-sim.html" TargetMode="External"/><Relationship Id="rId4" Type="http://schemas.openxmlformats.org/officeDocument/2006/relationships/hyperlink" Target="http://araguaia.globo.com/Vem-por-ai/noticia/2010/10/indios-fazem-ritual-para-proteger-solano.html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youtsparks.com/1/182279/dark-night-moon-nature-31000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ndiokadweu154brasil.blogspot.com/2011/05/kadweu-e-cultura-da-caca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rencantando.blogspot.com/2009/04/o-que-torna-um-indio-indio.html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lentejoedesporto.blogspot.com/2011/02/portugal-apenas-produz-um-terco-do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oramio.com/photo/20503277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mtonline.globo.com/noticias.asp?em=2&amp;n=386624&amp;p=2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arianacaraubas.blogspot.com/2010_06_01_archive.html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vomitodebebado.blogspot.com/2011/03/viagens-no-tempo-e-os-seus-paradoxos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arianaideiasforadacaixa.wordpress.com/2010/10/10/o-lado-positivo-da-pilha-%E2%80%93-parte-i-historico-e-situacao-atual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saiosantropologicos.blogspot.com/2011/02/o-derradeiro-destino-do-universo.html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vgourmetnews.com/wp/bolo-de-milho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mpretops.com/fotos/oca-indigena-fotos/attachment/4349674355_382e187042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lemerick/sets/72157611105774309/detail/?page=2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ordaderia.blogspot.com/2010/07/tati-em-close-por-jaci-ferreira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Ficheiro:Cipoal_(Cip%C3%B3)_180807_REFON_2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3.bp.blogspot.com/_fvMmtgX9Xf0/SREcZ0y4PNI/AAAAAAAADKM/fxW9nJkGc0M/s1600-h/Lendas+-+Lanzellotti+-+Cria%C3%A7%C3%A3o+das+Estrelas.jp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oesiasfulanasdetal.blogspot.com/p/forca-do-povo-indigena-em-destaque-as.html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scom.com.br/xeretas/agenda-aberta/id/808/data/1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oramio.com/photo/15969090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cangucuemcores.blogspot.com/2011/01/mandioca-brava-familia-euphorbiaceae.html" TargetMode="External"/><Relationship Id="rId3" Type="http://schemas.openxmlformats.org/officeDocument/2006/relationships/hyperlink" Target="http://guiadosabor.verdesmares.com.br/materias/guarana-poder-que-vem-da-amazonia" TargetMode="External"/><Relationship Id="rId7" Type="http://schemas.openxmlformats.org/officeDocument/2006/relationships/hyperlink" Target="http://www.rambutan.com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poderdasfrutas.com/fruta-bacupari/fruta-bacupari/" TargetMode="External"/><Relationship Id="rId5" Type="http://schemas.openxmlformats.org/officeDocument/2006/relationships/hyperlink" Target="http://meucolibri.wordpress.com/" TargetMode="External"/><Relationship Id="rId4" Type="http://schemas.openxmlformats.org/officeDocument/2006/relationships/hyperlink" Target="http://www.plantasmedicinaisefitoterapia.com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ienciadiaria.com.br/2010/06/11/fim-de-semana-estacao-ciencia-apresenta-peca-o-monocordio-de-pitagora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acred-texts.com/earth/boe/boe20.htm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samuellgb.blogspot.com/2010/06/etanol-de-mandioca-em-90-dias.html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dadedosdiamantes.com.br/rss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ultradownloads.uol.com.br/papel-de-parede/Estrelas--59348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entimentosintimos.blogspot.com/2011/07/estrela-solitaria.html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bp1.blogger.com/_fvMmtgX9Xf0/SFNGxyndDFI/AAAAAAAABbY/1_1oxtVFMG0/s1600-h/Lendas+-+Cria%C3%A7%C3%A3o+do+Mundo.jpg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brunojpteixeira.blogspot.com/2011/03/imagens-da-natureza-por-do-sol.html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alessio_brasil/page5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bangertesteves.wikispaces.com/Brasil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odespertardaespiritualidade.blogspot.com/2011_08_01_archive.html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byss.uoregon.edu/~js/glossary/aristotle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strodestino.blogspot.com/2008/07/signos-e-os-quatro-elementos.html" TargetMode="Externa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muitaluz2011.blogspot.com/2011/04/vitoria-regia.html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arcusviniciuslameiras/5650256727/sizes/l/in/photostream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radohrs.com/northwest/index.asp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mensagensgalacticas.blogspot.com/2011/09/anthar-da-constelacao-de-pegasus.html" TargetMode="External"/><Relationship Id="rId4" Type="http://schemas.openxmlformats.org/officeDocument/2006/relationships/hyperlink" Target="http://www.dreamstime.com/royalty-free-stock-image-black-rat-and-yellow-cheese-moon--image6831206" TargetMode="Externa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c136.4shared.com/doc/6YKW3aKm/preview.html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c136.4shared.com/doc/6YKW3aKm/preview.html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ultimosegundo.ig.com.br/colunistas/enquantoissonouniverso/as+32+principais+constelacoes/n1237740256090.html" TargetMode="External"/><Relationship Id="rId3" Type="http://schemas.openxmlformats.org/officeDocument/2006/relationships/hyperlink" Target="http://vaniteeen.blogspot.com/" TargetMode="External"/><Relationship Id="rId7" Type="http://schemas.openxmlformats.org/officeDocument/2006/relationships/hyperlink" Target="http://www.ccvalg.pt/astronomia/nebulosas/nebulosas_escuras.htm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historiofobia.blogspot.com/2011/09/escorpiao-tatuagens-e-seus-significados.html" TargetMode="External"/><Relationship Id="rId5" Type="http://schemas.openxmlformats.org/officeDocument/2006/relationships/hyperlink" Target="http://astronomia-algarve.blogspot.com/2009/12/constelacao-do-escorpiao.html" TargetMode="External"/><Relationship Id="rId4" Type="http://schemas.openxmlformats.org/officeDocument/2006/relationships/hyperlink" Target="http://www.asterdomus.com.br/Artigo_crux_australis.htm" TargetMode="Externa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dc136.4shared.com/doc/6YKW3aKm/preview.html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dc136.4shared.com/doc/6YKW3aKm/preview.html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ekmom.com/2011/03/meet-the-constellations-orion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homeboyastronomy.com/2008/01/05/finding-pleiades-tips-for-locating-pleiades-m45/" TargetMode="External"/><Relationship Id="rId5" Type="http://schemas.openxmlformats.org/officeDocument/2006/relationships/hyperlink" Target="http://dmlucy.wordpress.com/2010/02/20/as-constelacoes-zodiacais-parte-2-touro/taurus/" TargetMode="External"/><Relationship Id="rId4" Type="http://schemas.openxmlformats.org/officeDocument/2006/relationships/hyperlink" Target="http://en.wikipedia.org/wiki/File:Orion_Belt.jpg" TargetMode="Externa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dc136.4shared.com/doc/6YKW3aKm/preview.html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mavisaoterra.pbworks.com/w/page/8734359/Geocentrismo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nova-lis.com/index.php?option=com_content&amp;view=article&amp;id=1039:tetrabiblos-de-ptolomeu-por-fernando-barnab&amp;catid=103:fernando-barnab&amp;Itemid=247" TargetMode="Externa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dc136.4shared.com/doc/6YKW3aKm/preview.html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assiopeiaurania.jpg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umich.edu/~lowbrows/guide/cygnus.html" TargetMode="Externa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otoshoptotal.com.br/papel-de-parede/4084/mare_alta_na_lua_cheia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ppi.org/anais/Ciencias%20da%20terra/ETNOASTRONOMIA%20DOS%20%CDNDIOS%20GUARANI%20NA%20REGI%C3O%20DA%20GRANDE%20DOURADOS%20MS.pdf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universoantares.blogspot.com/2009/08/eclipse-lunar.html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psicoambiental.wordpress.com/tag/belo-monte/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nf.csiro.au/research/AboriginalAstronomy/Examples/emu.ht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atlasoftheuniverse.com/milkyway.html" TargetMode="External"/><Relationship Id="rId4" Type="http://schemas.openxmlformats.org/officeDocument/2006/relationships/hyperlink" Target="http://www.disclose.tv/forum/australia-s-first-astronomers-t7183.html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ja.com.br/2011/04/datas-comemorativas-dia-do-indio-6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v.ufrj.br/AstroPoetas/Tuparetama/arqueoastronomia/arquivos/18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hernehunter.blogspot.com/2010/09/astronomia-tupi-guarani.html" TargetMode="External"/><Relationship Id="rId5" Type="http://schemas.openxmlformats.org/officeDocument/2006/relationships/hyperlink" Target="http://calendariospersonalizados.org/2011/05/calendario-indigena-brasileiro/" TargetMode="External"/><Relationship Id="rId4" Type="http://schemas.openxmlformats.org/officeDocument/2006/relationships/hyperlink" Target="http://g1.globo.com/Noticias/Ciencia/0,,MUL108558-5603,00-CIENTISTA+RECRIA+OBSERVATORIO+INDIGENA+EM+SC.html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bruxaguinevere.blogspot.com/2009_03_01_archive.html" TargetMode="External"/><Relationship Id="rId3" Type="http://schemas.openxmlformats.org/officeDocument/2006/relationships/hyperlink" Target="http://www.residenz-wuerzburg.de/englisch/residenz/treppe07.htm" TargetMode="External"/><Relationship Id="rId7" Type="http://schemas.openxmlformats.org/officeDocument/2006/relationships/hyperlink" Target="http://www.myastrologybook.com/Artemis-Diana-Selene-Phoebe-Luna-Hecate.ht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manihmanih.blogspot.com/2010/10/saiba-mais-sobre-nos.html" TargetMode="External"/><Relationship Id="rId5" Type="http://schemas.openxmlformats.org/officeDocument/2006/relationships/hyperlink" Target="http://www.art.com/products/p13017570-sa-i2051495/howard-david-johnson-demeter-searching-for-persephone.htm" TargetMode="External"/><Relationship Id="rId4" Type="http://schemas.openxmlformats.org/officeDocument/2006/relationships/hyperlink" Target="http://menteandarilha.blogspot.com/2011/01/deus-o-nosso-unico-lider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</a:t>
            </a:r>
            <a:r>
              <a:rPr lang="pt-BR" baseline="0" dirty="0" smtClean="0"/>
              <a:t> imagens: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3"/>
              </a:rPr>
              <a:t>http://transnet.ning.com/photo/constelacao-da-ema?</a:t>
            </a:r>
            <a:r>
              <a:rPr lang="pt-BR" dirty="0" err="1" smtClean="0">
                <a:hlinkClick r:id="rId3"/>
              </a:rPr>
              <a:t>xg_source</a:t>
            </a:r>
            <a:r>
              <a:rPr lang="pt-BR" dirty="0" smtClean="0">
                <a:hlinkClick r:id="rId3"/>
              </a:rPr>
              <a:t>=</a:t>
            </a:r>
            <a:r>
              <a:rPr lang="pt-BR" dirty="0" err="1" smtClean="0">
                <a:hlinkClick r:id="rId3"/>
              </a:rPr>
              <a:t>activity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4"/>
              </a:rPr>
              <a:t>http://bg.wikipedia.org/wiki/%D0%A4%D0%B0%D0%B9%D0%BB:Telescope_and_night_sky.jpg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baseline="0" dirty="0" smtClean="0"/>
              <a:t> </a:t>
            </a:r>
            <a:r>
              <a:rPr lang="pt-BR" dirty="0" smtClean="0">
                <a:hlinkClick r:id="rId3"/>
              </a:rPr>
              <a:t>http://odeporica.blogspot.com/2011/03/confissoes-de-darcy-ribeiro-um.html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4"/>
              </a:rPr>
              <a:t>http://araguaia.globo.com/Vem-por-ai/noticia/2010/10/indios-fazem-ritual-para-proteger-solano.html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5"/>
              </a:rPr>
              <a:t>http://gntxapados.blogspot.com/2011/05/existem-indios-em-angra-dos-reis-sim.html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6"/>
              </a:rPr>
              <a:t>http://bibliotecainfantilgrandesautores.blogspot.com/2010/05/nossa-homenagem-ao-indio-em-1500-quando.html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</a:t>
            </a:r>
            <a:r>
              <a:rPr lang="pt-BR" baseline="0" dirty="0" smtClean="0"/>
              <a:t> da imagem: </a:t>
            </a:r>
            <a:r>
              <a:rPr lang="pt-BR" dirty="0" smtClean="0">
                <a:hlinkClick r:id="rId3"/>
              </a:rPr>
              <a:t>http://www.layoutsparks.com/1/182279/dark-night-moon-nature-31000.html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http://indiokadweu154brasil.blogspot.com/2011/05/kadweu-e-cultura-da-caca.html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</a:t>
            </a:r>
            <a:r>
              <a:rPr lang="pt-BR" dirty="0" smtClean="0">
                <a:hlinkClick r:id="rId3"/>
              </a:rPr>
              <a:t>http://educarencantando.blogspot.com/2009/04/o-que-torna-um-indio-indio.html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</a:t>
            </a:r>
            <a:r>
              <a:rPr lang="pt-BR" baseline="0" dirty="0" smtClean="0"/>
              <a:t> da imagem:</a:t>
            </a:r>
            <a:r>
              <a:rPr lang="pt-BR" dirty="0" smtClean="0">
                <a:hlinkClick r:id="rId3"/>
              </a:rPr>
              <a:t>http://alentejoedesporto.blogspot.com/2011/02/portugal-apenas-produz-um-terco-do.html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http://www.panoramio.com/photo/20503277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</a:t>
            </a:r>
            <a:r>
              <a:rPr lang="pt-BR" baseline="0" dirty="0" smtClean="0"/>
              <a:t> imagem: </a:t>
            </a:r>
            <a:r>
              <a:rPr lang="pt-BR" dirty="0" smtClean="0">
                <a:hlinkClick r:id="rId3"/>
              </a:rPr>
              <a:t>http://rmtonline.globo.com/noticias.asp?em=2&amp;n=386624&amp;p=2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http://marianacaraubas.blogspot.com/2010_06_01_archive.html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http://vomitodebebado.blogspot.com/2011/03/viagens-no-tempo-e-os-seus-paradoxos.html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</a:t>
            </a:r>
            <a:r>
              <a:rPr lang="pt-BR" dirty="0" smtClean="0">
                <a:hlinkClick r:id="rId3"/>
              </a:rPr>
              <a:t>http://marianaideiasforadacaixa.wordpress.com/2010/10/10/o-lado-positivo-da-pilha-%E2%80%93-parte-i-historico-e-situacao-atual/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http://ensaiosantropologicos.blogspot.com/2011/02/o-derradeiro-destino-do-universo.html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2</a:t>
            </a:fld>
            <a:endParaRPr lang="pt-B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http://tvgourmetnews.com/wp/bolo-de-milho.html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http://www.sempretops.com/fotos/oca-indigena-fotos/attachment/4349674355_382e187042/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http://www.flickr.com/photos/slemerick/sets/72157611105774309/detail/?</a:t>
            </a:r>
            <a:r>
              <a:rPr lang="pt-BR" dirty="0" err="1" smtClean="0">
                <a:hlinkClick r:id="rId3"/>
              </a:rPr>
              <a:t>page</a:t>
            </a:r>
            <a:r>
              <a:rPr lang="pt-BR" dirty="0" smtClean="0">
                <a:hlinkClick r:id="rId3"/>
              </a:rPr>
              <a:t>=2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http://bordaderia.blogspot.com/2010/07/tati-em-close-por-jaci-ferreira.html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http://pt.wikipedia.org/wiki/Ficheiro:</a:t>
            </a:r>
            <a:r>
              <a:rPr lang="pt-BR" dirty="0" err="1" smtClean="0">
                <a:hlinkClick r:id="rId3"/>
              </a:rPr>
              <a:t>Cipoal_</a:t>
            </a:r>
            <a:r>
              <a:rPr lang="pt-BR" dirty="0" smtClean="0">
                <a:hlinkClick r:id="rId3"/>
              </a:rPr>
              <a:t>(</a:t>
            </a:r>
            <a:r>
              <a:rPr lang="pt-BR" dirty="0" err="1" smtClean="0">
                <a:hlinkClick r:id="rId3"/>
              </a:rPr>
              <a:t>Cip</a:t>
            </a:r>
            <a:r>
              <a:rPr lang="pt-BR" dirty="0" smtClean="0">
                <a:hlinkClick r:id="rId3"/>
              </a:rPr>
              <a:t>%C3%B3)_180807_REFON_2.jpg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</a:t>
            </a:r>
            <a:r>
              <a:rPr lang="pt-BR" baseline="0" dirty="0" smtClean="0"/>
              <a:t> da imagem: </a:t>
            </a:r>
            <a:r>
              <a:rPr lang="pt-BR" dirty="0" smtClean="0">
                <a:hlinkClick r:id="rId3"/>
              </a:rPr>
              <a:t>http://3.bp.blogspot.com/_fvMmtgX9Xf0/SREcZ0y4PNI/AAAAAAAADKM/fxW9nJkGc0M/s1600-h/Lendas+-+Lanzellotti+-+Cria%C3%A7%C3%A3o+das+Estrelas.jpg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</a:t>
            </a:r>
            <a:r>
              <a:rPr lang="pt-BR" baseline="0" dirty="0" smtClean="0"/>
              <a:t> imagem: </a:t>
            </a:r>
            <a:r>
              <a:rPr lang="pt-BR" dirty="0" smtClean="0">
                <a:hlinkClick r:id="rId3"/>
              </a:rPr>
              <a:t>http://poesiasfulanasdetal.blogspot.com/p/forca-do-povo-indigena-em-destaque-as.html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http://www.wscom.com.br/xeretas/agenda-aberta/id/808/data/1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</a:t>
            </a:r>
            <a:r>
              <a:rPr lang="pt-BR" baseline="0" dirty="0" smtClean="0"/>
              <a:t> da imagem: </a:t>
            </a:r>
            <a:r>
              <a:rPr lang="pt-BR" dirty="0" smtClean="0">
                <a:hlinkClick r:id="rId3"/>
              </a:rPr>
              <a:t>http://www.panoramio.com/photo/15969090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</a:t>
            </a:r>
            <a:r>
              <a:rPr lang="pt-BR" dirty="0" smtClean="0">
                <a:hlinkClick r:id="rId3"/>
              </a:rPr>
              <a:t>http://guiadosabor.verdesmares.com.br/materias/guarana-poder-que-vem-da-amazonia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4"/>
              </a:rPr>
              <a:t>http://www.plantasmedicinaisefitoterapia.com/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5"/>
              </a:rPr>
              <a:t>http://meucolibri.wordpress.com/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6"/>
              </a:rPr>
              <a:t>http://poderdasfrutas.com/fruta-bacupari/fruta-bacupari/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7"/>
              </a:rPr>
              <a:t>http://www.rambutan.com/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8"/>
              </a:rPr>
              <a:t>http://cangucuemcores.blogspot.com/2011/01/mandioca-brava-familia-euphorbiaceae.html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</a:t>
            </a:r>
            <a:r>
              <a:rPr lang="pt-BR" dirty="0" smtClean="0">
                <a:hlinkClick r:id="rId3"/>
              </a:rPr>
              <a:t>http://cienciadiaria.com.br/2010/06/11/fim-de-semana-estacao-ciencia-apresenta-peca-o-monocordio-de-pitagoras/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http://www.sacred-texts.com/earth/boe/boe20.htm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3</a:t>
            </a:fld>
            <a:endParaRPr lang="pt-B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http://samuellgb.blogspot.com/2010/06/etanol-de-mandioca-em-90-dias.html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http://www.cidadedosdiamantes.com.br/rss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http://ultradownloads.uol.com.br/papel-de-parede/Estrelas--59348/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http://sentimentosintimos.blogspot.com/2011/07/estrela-solitaria.html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http://bp1.blogger.com/_fvMmtgX9Xf0/SFNGxyndDFI/AAAAAAAABbY/1_1oxtVFMG0/s1600-h/Lendas+-+Cria%C3%A7%C3%A3o+do+Mundo.jpg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36</a:t>
            </a:fld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http://brunojpteixeira.blogspot.com/2011/03/imagens-da-natureza-por-do-sol.html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37</a:t>
            </a:fld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http://www.flickr.com/photos/alessio_brasil/page5/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38</a:t>
            </a:fld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http://bangertesteves.wikispaces.com/Brasil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39</a:t>
            </a:fld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http://odespertardaespiritualidade.blogspot.com/2011_08_01_archive.html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b="0" dirty="0" smtClean="0"/>
              <a:t>http://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bellosromances.blogspot.com</a:t>
            </a:r>
          </a:p>
          <a:p>
            <a:endParaRPr lang="pt-BR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42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Fontes</a:t>
            </a:r>
            <a:r>
              <a:rPr lang="pt-BR" baseline="0" dirty="0" smtClean="0"/>
              <a:t> das imagens: </a:t>
            </a:r>
            <a:r>
              <a:rPr lang="pt-BR" dirty="0" smtClean="0">
                <a:hlinkClick r:id="rId3"/>
              </a:rPr>
              <a:t>http://abyss.uoregon.edu/~js/glossary/aristotle.html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4"/>
              </a:rPr>
              <a:t>http://astrodestino.blogspot.com/2008/07/signos-e-os-quatro-elementos.html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4</a:t>
            </a:fld>
            <a:endParaRPr lang="pt-BR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http://muitaluz2011.blogspot.com/2011/04/vitoria-regia.html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http://www.flickr.com/photos/marcusviniciuslameiras/5650256727/sizes/l/in/photostream/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http://www.coloradohrs.com/northwest/index.asp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http://www.dreamstime.com/royalty-free-stock-image-black-rat-and-yellow-cheese-moon--image6831206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http://mensagensgalacticas.blogspot.com/2011/09/anthar-da-constelacao-de-pegasus.html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45</a:t>
            </a:fld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dirty="0" smtClean="0">
                <a:hlinkClick r:id="rId3"/>
              </a:rPr>
              <a:t>http://dc136.4shared.com/doc/6YKW3aKm/preview.html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</a:t>
            </a:r>
            <a:r>
              <a:rPr lang="pt-BR" smtClean="0"/>
              <a:t>das imagens:</a:t>
            </a:r>
            <a:r>
              <a:rPr lang="pt-BR" smtClean="0">
                <a:hlinkClick r:id="rId3"/>
              </a:rPr>
              <a:t>http://dc136.4shared.com/doc/6YKW3aKm/preview.html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Fontes das imagens: </a:t>
            </a:r>
            <a:r>
              <a:rPr lang="pt-BR" dirty="0" smtClean="0">
                <a:hlinkClick r:id="rId3"/>
              </a:rPr>
              <a:t>http://vaniteeen.blogspot.com/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http://www.asterdomus.com.br/Artigo_crux_australis.htm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dirty="0" smtClean="0">
                <a:hlinkClick r:id="rId5"/>
              </a:rPr>
              <a:t>http://astronomia-algarve.blogspot.com/2009/12/constelacao-do-escorpiao.html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6"/>
              </a:rPr>
              <a:t>http://historiofobia.blogspot.com/2011/09/escorpiao-tatuagens-e-seus-significados.html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7"/>
              </a:rPr>
              <a:t>http://www.ccvalg.pt/astronomia/nebulosas/nebulosas_escuras.htm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8"/>
              </a:rPr>
              <a:t>http://ultimosegundo.ig.com.br/colunistas/enquantoissonouniverso/as+32+principais+</a:t>
            </a:r>
            <a:r>
              <a:rPr lang="pt-BR" dirty="0" err="1" smtClean="0">
                <a:hlinkClick r:id="rId8"/>
              </a:rPr>
              <a:t>constelacoes</a:t>
            </a:r>
            <a:r>
              <a:rPr lang="pt-BR" dirty="0" smtClean="0">
                <a:hlinkClick r:id="rId8"/>
              </a:rPr>
              <a:t>/n1237740256090.html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48</a:t>
            </a:fld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</a:t>
            </a:r>
            <a:r>
              <a:rPr lang="pt-BR" smtClean="0"/>
              <a:t>das imagens:</a:t>
            </a:r>
            <a:r>
              <a:rPr lang="pt-BR" smtClean="0">
                <a:hlinkClick r:id="rId3"/>
              </a:rPr>
              <a:t>http://dc136.4shared.com/doc/6YKW3aKm/preview.html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49</a:t>
            </a:fld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dirty="0" smtClean="0">
                <a:hlinkClick r:id="rId3"/>
              </a:rPr>
              <a:t>http://dc136.4shared.com/doc/6YKW3aKm/preview.html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50</a:t>
            </a:fld>
            <a:endParaRPr 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baseline="0" dirty="0" smtClean="0"/>
              <a:t> </a:t>
            </a:r>
            <a:r>
              <a:rPr lang="pt-BR" dirty="0" smtClean="0">
                <a:hlinkClick r:id="rId3"/>
              </a:rPr>
              <a:t>http://www.geekmom.com/2011/03/meet-the-constellations-orion/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4"/>
              </a:rPr>
              <a:t>http://en.wikipedia.org/wiki/File:Orion_Belt.jpg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http://dmlucy.wordpress.com/2010/02/20/as-constelacoes-zodiacais-parte-2-touro/taurus/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http://homeboyastronomy.com/2008/01/05/finding-pleiades-tips-for-locating-pleiades-m45/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51</a:t>
            </a:fld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dirty="0" smtClean="0">
                <a:hlinkClick r:id="rId3"/>
              </a:rPr>
              <a:t>http://dc136.4shared.com/doc/6YKW3aKm/preview.html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52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Fontes</a:t>
            </a:r>
            <a:r>
              <a:rPr lang="pt-BR" baseline="0" dirty="0" smtClean="0"/>
              <a:t> das imagens: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http://umavisaoterra.pbworks.com/w/page/8734359/Geocentrismo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dirty="0" smtClean="0">
                <a:hlinkClick r:id="rId4"/>
              </a:rPr>
              <a:t>http://www.nova-lis.com/index.php?option=com_content&amp;view=article&amp;id=1039:tetrabiblos-de-ptolomeu-por-fernando-barnab&amp;catid=103:</a:t>
            </a:r>
            <a:r>
              <a:rPr lang="pt-BR" dirty="0" err="1" smtClean="0">
                <a:hlinkClick r:id="rId4"/>
              </a:rPr>
              <a:t>fernando-barnab&amp;Itemid</a:t>
            </a:r>
            <a:r>
              <a:rPr lang="pt-BR" dirty="0" smtClean="0">
                <a:hlinkClick r:id="rId4"/>
              </a:rPr>
              <a:t>=247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mtClean="0"/>
              <a:t>Fontes das imagens:</a:t>
            </a:r>
            <a:r>
              <a:rPr lang="pt-BR" smtClean="0">
                <a:hlinkClick r:id="rId3"/>
              </a:rPr>
              <a:t>http://dc136.4shared.com/doc/6YKW3aKm/preview.html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53</a:t>
            </a:fld>
            <a:endParaRPr 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http://en.wikipedia.org/wiki/File:Cassiopeiaurania.jpg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dirty="0" smtClean="0">
                <a:hlinkClick r:id="rId4"/>
              </a:rPr>
              <a:t>http://www.umich.edu/~lowbrows/guide/cygnus.html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54</a:t>
            </a:fld>
            <a:endParaRPr 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dirty="0" smtClean="0">
                <a:hlinkClick r:id="rId3"/>
              </a:rPr>
              <a:t>http://www.photoshoptotal.com.br/papel-de-parede/4084/mare_alta_na_lua_cheia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55</a:t>
            </a:fld>
            <a:endParaRPr 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http://www.neppi.org/anais/Ciencias%20da%20terra/ETNOASTRONOMIA%20DOS%20%CDNDIOS%20GUARANI%20NA%20REGI%C3O%20DA%20GRANDE%20DOURADOS%20MS.</a:t>
            </a:r>
            <a:r>
              <a:rPr lang="pt-BR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pdf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56</a:t>
            </a:fld>
            <a:endParaRPr 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 da imagem: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http://universoantares.blogspot.com/2009/08/eclipse-lunar.html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57</a:t>
            </a:fld>
            <a:endParaRPr 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</a:t>
            </a:r>
            <a:r>
              <a:rPr lang="pt-BR" baseline="0" dirty="0" smtClean="0"/>
              <a:t> </a:t>
            </a:r>
            <a:r>
              <a:rPr lang="pt-BR" dirty="0" smtClean="0">
                <a:hlinkClick r:id="rId3"/>
              </a:rPr>
              <a:t>http://psicoambiental.wordpress.com/tag/belo-monte/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58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</a:t>
            </a:r>
            <a:r>
              <a:rPr lang="pt-BR" baseline="0" dirty="0" smtClean="0"/>
              <a:t> das imagens: </a:t>
            </a:r>
            <a:r>
              <a:rPr lang="pt-BR" dirty="0" smtClean="0">
                <a:hlinkClick r:id="rId3"/>
              </a:rPr>
              <a:t>http://www.atnf.csiro.au/research/AboriginalAstronomy/Examples/emu.htm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4"/>
              </a:rPr>
              <a:t>http://www.disclose.tv/forum/australia-s-first-astronomers-t7183.html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5"/>
              </a:rPr>
              <a:t>http://www.atlasoftheuniverse.com/milkyway.html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</a:t>
            </a:r>
            <a:r>
              <a:rPr lang="pt-BR" baseline="0" dirty="0" smtClean="0"/>
              <a:t> da imagem: </a:t>
            </a:r>
            <a:r>
              <a:rPr lang="pt-BR" dirty="0" smtClean="0">
                <a:hlinkClick r:id="rId3"/>
              </a:rPr>
              <a:t>http://educaja.com.br/2011/04/datas-comemorativas-dia-do-indio-6.html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baseline="0" dirty="0" smtClean="0"/>
              <a:t> </a:t>
            </a:r>
            <a:r>
              <a:rPr lang="pt-BR" dirty="0" smtClean="0">
                <a:hlinkClick r:id="rId3"/>
              </a:rPr>
              <a:t>http://www.ov.ufrj.br/AstroPoetas/Tuparetama/arqueoastronomia/arquivos/18.html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4"/>
              </a:rPr>
              <a:t>http://g1.globo.com/Noticias/Ciencia/0,,MUL108558-5603,00-CIENTISTA+RECRIA+OBSERVATORIO+INDIGENA+EM+SC.html</a:t>
            </a:r>
            <a:endParaRPr lang="pt-BR" dirty="0" smtClean="0"/>
          </a:p>
          <a:p>
            <a:r>
              <a:rPr lang="pt-BR" dirty="0" smtClean="0">
                <a:hlinkClick r:id="rId5"/>
              </a:rPr>
              <a:t>http://calendariospersonalizados.org/2011/05/calendario-indigena-brasileiro/</a:t>
            </a:r>
            <a:endParaRPr lang="pt-BR" dirty="0" smtClean="0"/>
          </a:p>
          <a:p>
            <a:r>
              <a:rPr lang="pt-BR" dirty="0" smtClean="0">
                <a:hlinkClick r:id="rId6"/>
              </a:rPr>
              <a:t>http://hernehunter.blogspot.com/2010/09/astronomia-tupi-guarani.html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das imagens:</a:t>
            </a:r>
            <a:r>
              <a:rPr lang="pt-BR" baseline="0" dirty="0" smtClean="0"/>
              <a:t> </a:t>
            </a:r>
            <a:r>
              <a:rPr lang="pt-BR" dirty="0" smtClean="0">
                <a:hlinkClick r:id="rId3"/>
              </a:rPr>
              <a:t>http://www.residenz-wuerzburg.de/englisch/residenz/treppe07.htm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http://menteandarilha.blogspot.com/2011/01/deus-o-nosso-unico-lider.html</a:t>
            </a:r>
            <a:endParaRPr lang="pt-BR" dirty="0" smtClean="0"/>
          </a:p>
          <a:p>
            <a:r>
              <a:rPr lang="pt-BR" dirty="0" smtClean="0">
                <a:hlinkClick r:id="rId5"/>
              </a:rPr>
              <a:t>http://www.art.com/products/p13017570-sa-i2051495/howard-david-johnson-demeter-searching-for-persephone.htm</a:t>
            </a:r>
            <a:endParaRPr lang="pt-BR" dirty="0" smtClean="0"/>
          </a:p>
          <a:p>
            <a:r>
              <a:rPr lang="pt-BR" dirty="0" smtClean="0">
                <a:hlinkClick r:id="rId6"/>
              </a:rPr>
              <a:t>http://manihmanih.blogspot.com/2010/10/saiba-mais-sobre-nos.html</a:t>
            </a:r>
            <a:endParaRPr lang="pt-BR" dirty="0" smtClean="0"/>
          </a:p>
          <a:p>
            <a:r>
              <a:rPr lang="pt-BR" dirty="0" smtClean="0">
                <a:hlinkClick r:id="rId7"/>
              </a:rPr>
              <a:t>http://www.myastrologybook.com/Artemis-Diana-Selene-Phoebe-Luna-Hecate.htm</a:t>
            </a:r>
            <a:endParaRPr lang="pt-BR" dirty="0" smtClean="0"/>
          </a:p>
          <a:p>
            <a:r>
              <a:rPr lang="pt-BR" dirty="0" smtClean="0">
                <a:hlinkClick r:id="rId8"/>
              </a:rPr>
              <a:t>http://bruxaguinevere.blogspot.com/2009_03_01_archive.html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3CFA-98FF-491C-B13B-4CA998B11604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85A9E31-B138-4BB5-A066-959835CF86D4}" type="datetimeFigureOut">
              <a:rPr lang="pt-BR" smtClean="0"/>
              <a:pPr/>
              <a:t>01/10/2011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A3280AF-5D72-410A-B739-F888D7349DB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http://3.bp.blogspot.com/_Ze8ROb_gTX0/TMtUq4NTjiI/AAAAAAAAAJs/e_4MUJ7zuBI/s1600/Kaaru+Mbija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5" y="-819472"/>
            <a:ext cx="9396536" cy="1317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611560" y="4653136"/>
            <a:ext cx="54006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548DD4"/>
              </a:extrusionClr>
            </a:sp3d>
          </a:bodyPr>
          <a:lstStyle/>
          <a:p>
            <a:pPr algn="ctr" rtl="0"/>
            <a:r>
              <a:rPr lang="pt-BR" sz="54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4F81BD">
                        <a:gamma/>
                        <a:shade val="60000"/>
                        <a:invGamma/>
                      </a:srgbClr>
                    </a:gs>
                    <a:gs pos="100000">
                      <a:srgbClr val="4F81BD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rPr>
              <a:t>ETNOASTRONOMIA</a:t>
            </a:r>
            <a:endParaRPr lang="pt-BR" sz="54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4F81BD">
                      <a:gamma/>
                      <a:shade val="6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effectLst/>
              <a:latin typeface="Times New Roman"/>
              <a:cs typeface="Times New Roman"/>
            </a:endParaRP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2116510" y="5996161"/>
            <a:ext cx="27241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548DD4"/>
              </a:extrusionClr>
            </a:sp3d>
          </a:bodyPr>
          <a:lstStyle/>
          <a:p>
            <a:pPr algn="ctr" rtl="0"/>
            <a:r>
              <a:rPr lang="pt-BR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4F81BD">
                        <a:gamma/>
                        <a:shade val="60000"/>
                        <a:invGamma/>
                      </a:srgbClr>
                    </a:gs>
                    <a:gs pos="100000">
                      <a:srgbClr val="4F81BD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rPr>
              <a:t>O céu indígena</a:t>
            </a:r>
            <a:endParaRPr lang="pt-BR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4F81BD">
                      <a:gamma/>
                      <a:shade val="60000"/>
                      <a:invGamma/>
                    </a:srgbClr>
                  </a:gs>
                  <a:gs pos="100000">
                    <a:srgbClr val="4F81BD"/>
                  </a:gs>
                </a:gsLst>
                <a:lin ang="5400000" scaled="1"/>
              </a:gradFill>
              <a:effectLst/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>
              <a:defRPr/>
            </a:pPr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Etnoastronomia – O que é?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38957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9" descr="http://upload.wikimedia.org/wikipedia/commons/7/7a/Telescope_and_night_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215574"/>
            <a:ext cx="3962400" cy="2642426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5148064" y="1340768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Etnoastronomia vem do grego: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el-GR" dirty="0" smtClean="0"/>
              <a:t>ἔθνος</a:t>
            </a:r>
            <a:r>
              <a:rPr lang="pt-BR" dirty="0" smtClean="0"/>
              <a:t> (ethnos = povo)</a:t>
            </a:r>
          </a:p>
          <a:p>
            <a:endParaRPr lang="pt-BR" dirty="0"/>
          </a:p>
          <a:p>
            <a:r>
              <a:rPr lang="el-GR" dirty="0" smtClean="0"/>
              <a:t>ἄστρον</a:t>
            </a:r>
            <a:r>
              <a:rPr lang="pt-BR" dirty="0" smtClean="0"/>
              <a:t> (</a:t>
            </a:r>
            <a:r>
              <a:rPr lang="pt-BR" dirty="0" err="1" smtClean="0"/>
              <a:t>aster</a:t>
            </a:r>
            <a:r>
              <a:rPr lang="pt-BR" dirty="0" smtClean="0"/>
              <a:t> = estrela)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el-GR" dirty="0" smtClean="0"/>
              <a:t>νόμος</a:t>
            </a:r>
            <a:r>
              <a:rPr lang="pt-BR" dirty="0" smtClean="0"/>
              <a:t> (nomos = lei)</a:t>
            </a:r>
            <a:endParaRPr lang="pt-BR" dirty="0"/>
          </a:p>
          <a:p>
            <a:endParaRPr lang="pt-BR" dirty="0" smtClean="0"/>
          </a:p>
        </p:txBody>
      </p:sp>
      <p:sp>
        <p:nvSpPr>
          <p:cNvPr id="12" name="CaixaDeTexto 11"/>
          <p:cNvSpPr txBox="1"/>
          <p:nvPr/>
        </p:nvSpPr>
        <p:spPr>
          <a:xfrm>
            <a:off x="1331640" y="4437112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“Pois embora o céu seja o mesmo para observadores em um mesmo hemisfério, sua maneira de olhar os diferencia . . .”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Os mitos indígenas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4818" name="Picture 2" descr="http://3.bp.blogspot.com/-97l2Ya1DqCg/TY-08Jd1hVI/AAAAAAAABWg/95B84G95sSI/s400/indios-bororos-07-05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3810000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0" name="Picture 4" descr="http://s.glbimg.com/et/nv/f/original/2010/10/25/editada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340768"/>
            <a:ext cx="3456384" cy="259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2" name="Picture 6" descr="http://3.bp.blogspot.com/-rPAaZKUGVUU/TduprlPI4nI/AAAAAAAAAEA/nWYfPYc_pJw/s1600/Ind%25C3%25ADgenas+Guaran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049688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4" name="Picture 8" descr="http://1.bp.blogspot.com/_Z5EVo5ITX3M/S_a1m2Qh8BI/AAAAAAAAAOk/ZOft4CyBoDg/s400/4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9" y="4122076"/>
            <a:ext cx="3600399" cy="3195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Dark Night Moon Natur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5120" cy="750384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3429000"/>
            <a:ext cx="749808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 criação das estrelas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7892" name="Picture 4" descr="http://1.bp.blogspot.com/-Fj4mZZx-HcY/TdEjwFjwzaI/AAAAAAAAAA0/HKhy-BSqRt8/s1600/indios_1249920879.kamaiura.vltandopratribo.klausdgr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7633" y="0"/>
            <a:ext cx="1051225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9942" name="Picture 6" descr="http://4.bp.blogspot.com/_8Vzdo-sRoIo/Se5RwZgOhFI/AAAAAAAAAXg/vEGT_-XWcgI/s400/xingu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41293" y="1"/>
            <a:ext cx="1008529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3010" name="Picture 2" descr="http://2.bp.blogspot.com/_qhwodXKRv80/TBVTA3Gb82I/AAAAAAAAAQU/hACQZWw3kiA/s1600/Planta%C3%A7%C3%A3o+de+Milh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4034" name="Picture 2" descr="http://static.panoramio.com/photos/original/20503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5454" y="0"/>
            <a:ext cx="9798686" cy="78475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6082" name="Picture 2" descr="http://rmtonline.globo.com/banco_imagens_novo/noticias/%7BBB0B3EEC-89BE-4F69-87F2-70EEE2ADE329%7D_indios_dancando_595_EdnilsonAgui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56792" y="0"/>
            <a:ext cx="1364718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0178" name="Picture 2" descr="http://4.bp.blogspot.com/_gnp4iFmptyw/TBo8B9Jo6cI/AAAAAAAAABA/mq0uW6dr59Q/s1600/se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4624" y="-1755576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02" name="Picture 2" descr="http://pretamilagrosa.blog.br/wp-content/uploads/2010/07/india_velh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31827" y="0"/>
            <a:ext cx="1027582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588008" y="426720"/>
            <a:ext cx="749808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Introdução</a:t>
            </a:r>
            <a:endParaRPr kumimoji="0" lang="pt-BR" sz="43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 descr="http://marianaideiasforadacaixa.files.wordpress.com/2010/10/tales-de-mileto-mariana-pauletti-lorenz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84784"/>
            <a:ext cx="3212184" cy="3984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Picture 4" descr="http://2.bp.blogspot.com/_Jv2dTXrhPYQ/TUXmZfb8LdI/AAAAAAAADKM/7OfWbCe7TI4/s1600/bigcrun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916832"/>
            <a:ext cx="3240360" cy="3197537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1475656" y="566124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Tales de Mileto e o Universo esférico . . 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Picture 4" descr="http://tvgourmetnews.com/wp/wp-content/uploads/2011/06/bolo.milho_.verde_.baixa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0"/>
            <a:ext cx="10820505" cy="71734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3252" name="Picture 4" descr="Oca Indigena – Fotos - 4349674355_382e1870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4576" y="0"/>
            <a:ext cx="1092038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6322" name="Picture 2" descr="http://farm1.static.flickr.com/9/13857078_5aaf46547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-558824"/>
            <a:ext cx="9889099" cy="741682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0418" name="Picture 2" descr="http://2.bp.blogspot.com/_DNOwN8OADjE/TD5tYumj6-I/AAAAAAAAAK8/LH2Ac4oP08M/s1600/BEIJA+FLOR+DOIS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88640" y="-2403648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2466" name="Picture 2" descr="Ficheiro:Cipoal (Cipó) 180807 REFON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7415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[Lendas+-+Lanzellotti+-+Criação+das+Estrelas.jpg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5300" y="-2403648"/>
            <a:ext cx="9439300" cy="1279905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6562" name="Picture 2" descr="http://www.indiosonline.org.br/novo/wp-content/uploads/2010/09/mulheres-indigenas-em-mato-gros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6037" y="0"/>
            <a:ext cx="9480037" cy="711002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8610" name="Picture 2" descr="http://www.wscom.com.br/arqs/agenda/imagens/original/201104180528290000006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-84991"/>
            <a:ext cx="9396536" cy="751723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0658" name="Picture 2" descr="http://static.panoramio.com/photos/original/15969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365" y="-28774"/>
            <a:ext cx="9182365" cy="6886774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1043608" y="5589240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A CRIAÇÃO DO MUNDO</a:t>
            </a:r>
            <a:endParaRPr lang="pt-BR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968456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547664" y="234888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 a Terra era um lugar cheio de escuridão . . 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588008" y="426720"/>
            <a:ext cx="749808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Introdução</a:t>
            </a:r>
            <a:endParaRPr kumimoji="0" lang="pt-BR" sz="43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75656" y="566124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Pitágoras e o Movimento perfeito dos astros. . .</a:t>
            </a:r>
            <a:endParaRPr lang="pt-BR" dirty="0"/>
          </a:p>
        </p:txBody>
      </p:sp>
      <p:pic>
        <p:nvPicPr>
          <p:cNvPr id="20482" name="Picture 2" descr="http://cienciadiaria.com.br/wp-content/uploads/2010/06/pitagor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00808"/>
            <a:ext cx="3810000" cy="3429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6" name="Picture 6" descr="http://www.sacred-texts.com/earth/boe/img/fig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916832"/>
            <a:ext cx="28575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2706" name="Picture 2" descr="http://guiadosabor.verdesmares.com.br/wp-content/uploads/2010/09/frutas_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06277" cy="4729708"/>
          </a:xfrm>
          <a:prstGeom prst="rect">
            <a:avLst/>
          </a:prstGeom>
          <a:noFill/>
        </p:spPr>
      </p:pic>
      <p:pic>
        <p:nvPicPr>
          <p:cNvPr id="72708" name="Picture 4" descr="http://lh6.ggpht.com/_YliehjkfxUc/TJGq-qBSk7I/AAAAAAAAEuY/Odxz-2zedwY/aca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0"/>
            <a:ext cx="2843808" cy="2143125"/>
          </a:xfrm>
          <a:prstGeom prst="rect">
            <a:avLst/>
          </a:prstGeom>
          <a:noFill/>
        </p:spPr>
      </p:pic>
      <p:pic>
        <p:nvPicPr>
          <p:cNvPr id="72710" name="Picture 6" descr="http://meucolibri.files.wordpress.com/2010/04/colibri-burit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132856"/>
            <a:ext cx="3077930" cy="2592288"/>
          </a:xfrm>
          <a:prstGeom prst="rect">
            <a:avLst/>
          </a:prstGeom>
          <a:noFill/>
        </p:spPr>
      </p:pic>
      <p:pic>
        <p:nvPicPr>
          <p:cNvPr id="72712" name="Picture 8" descr="http://poderdasfrutas.com/wp-content/uploads/2011/01/Fruta-Bacupa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25144"/>
            <a:ext cx="3252869" cy="2439652"/>
          </a:xfrm>
          <a:prstGeom prst="rect">
            <a:avLst/>
          </a:prstGeom>
          <a:noFill/>
        </p:spPr>
      </p:pic>
      <p:pic>
        <p:nvPicPr>
          <p:cNvPr id="72714" name="Picture 10" descr="http://www.rambutan.com/P1000594Copy1ma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725144"/>
            <a:ext cx="3096344" cy="2322258"/>
          </a:xfrm>
          <a:prstGeom prst="rect">
            <a:avLst/>
          </a:prstGeom>
          <a:noFill/>
        </p:spPr>
      </p:pic>
      <p:pic>
        <p:nvPicPr>
          <p:cNvPr id="72716" name="Picture 12" descr="http://1.bp.blogspot.com/__Ufr_iNOFKI/TTAMiOtS01I/AAAAAAAAFEQ/ohx9VBolx_c/s1600/Imagem%2Barco-%25C3%25ADris%2B14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616370"/>
            <a:ext cx="2988840" cy="224163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6802" name="Picture 2" descr="http://www.terjesovik.com/gallery7/dead_bra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891480"/>
            <a:ext cx="9525000" cy="843915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7828" name="Picture 4" descr="http://4.bp.blogspot.com/_7wt9pzXGBrk/SWvGAs28grI/AAAAAAAAAPI/Z8Dh_oCFtNk/S1600-R/mandioca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37095" y="0"/>
            <a:ext cx="1107261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9090" name="Picture 2" descr="http://www.cidadedosdiamantes.com.br/images/stories/urubure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1975" y="0"/>
            <a:ext cx="103030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2946" name="Picture 2" descr="http://download.ultradownloads.uol.com.br/wallpaper/59348_Papel-de-Parede-Estrelas--59348_1024x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-243408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6020" name="Picture 4" descr="http://1.bp.blogspot.com/-3GW64nOG-8s/ThCOMqnkRhI/AAAAAAAAAMg/0Bbi04qeEZA/s1600/Lua%2Be%2BEstrelas%2B%25288%25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0898" name="Picture 2" descr="[Lendas+-+Criação+do+Mundo.jpg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63488"/>
            <a:ext cx="9144000" cy="12192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8066" name="Picture 2" descr="http://2.bp.blogspot.com/-qehH7v-T7Qk/TZUTdZr1AQI/AAAAAAAADM0/TV9ToWdDo7g/s1600/NATUREZA+POR+DO+SOL+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-315416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8850" name="Picture 2" descr="http://farm4.static.flickr.com/3011/3015548785_ea0a2dcf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8491" y="0"/>
            <a:ext cx="952499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http://bangertesteves.wikispaces.com/file/view/imagem.ph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2552" y="-315416"/>
            <a:ext cx="9256552" cy="898502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9792" y="4221088"/>
            <a:ext cx="7498080" cy="1143000"/>
          </a:xfrm>
        </p:spPr>
        <p:txBody>
          <a:bodyPr/>
          <a:lstStyle/>
          <a:p>
            <a:r>
              <a:rPr lang="pt-BR" dirty="0" smtClean="0"/>
              <a:t>A lenda da Vitória-Régia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Introdução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75656" y="566124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Aristóteles e os Quatro Elementos . . .</a:t>
            </a:r>
            <a:endParaRPr lang="pt-BR" dirty="0"/>
          </a:p>
        </p:txBody>
      </p:sp>
      <p:pic>
        <p:nvPicPr>
          <p:cNvPr id="22530" name="Picture 2" descr="http://abyss.uoregon.edu/~js/images/Aristotle_Pla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268760"/>
            <a:ext cx="2952328" cy="4214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Picture 4" descr="http://4.bp.blogspot.com/-C9TKhYNLuqo/TaHXSewHCoI/AAAAAAAACc0/AZ7prLWQ4sY/s1600/os_4_element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700808"/>
            <a:ext cx="3810000" cy="348615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396552" y="0"/>
            <a:ext cx="2592288" cy="7017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</p:txBody>
      </p:sp>
      <p:pic>
        <p:nvPicPr>
          <p:cNvPr id="93186" name="Picture 2" descr="http://2.bp.blogspot.com/_87OQ3QZJUoU/SxB7ZkUdYSI/AAAAAAAAAh4/w8ntd8MFzXA/s1600/EQUILIBR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270791"/>
            <a:ext cx="5940659" cy="712879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8308" name="Picture 4" descr="http://4.bp.blogspot.com/-oZtBioB9LO0/TlQmtFVw7qI/AAAAAAAAAKQ/c1Bo2iQhYUo/s1600/lua+che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http://1.bp.blogspot.com/_4uf4sPZJkAA/S_1SmcXsy0I/AAAAAAAAANE/dHibl4lcDUU/s1600/133257_Papel-de-Parede-Noite-Estrelada--133257_1440x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28800" y="-459432"/>
            <a:ext cx="12313368" cy="769585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4.bp.blogspot.com/-cqK5ow2P_4M/TZqLGsSts2I/AAAAAAAABpQ/2F_KI_eCl44/s1600/vitoria%2Br%25C3%25A9gi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4884615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-180528" y="0"/>
            <a:ext cx="1944216" cy="702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21628" y="0"/>
            <a:ext cx="12225364" cy="710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 constelações indígenas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4450" name="Picture 2" descr="http://www.coloradohrs.com/northwest/images/Bunny_Ang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3333750" cy="222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452" name="Picture 4" descr="http://www.dreamstime.com/black-rat-and-yellow-cheese-moon--thumb6831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340768"/>
            <a:ext cx="3457575" cy="428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 descr="http://1.bp.blogspot.com/-SOL0i9HXh6Q/Tf-O8HkTfOI/AAAAAAAAAHU/ov6L6Vhhvp0/s1600/pegasus_blue_constellation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005064"/>
            <a:ext cx="338437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 constelações indígenas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8546" name="AutoShape 2" descr="background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84784"/>
            <a:ext cx="66960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 constelações indígenas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8546" name="AutoShape 2" descr="background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700808"/>
            <a:ext cx="663892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59632" cy="8181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2267744" cy="322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 descr="http://www.asterdomus.com.br/images/imgs-artigos/CRUXDistancia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2339752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0" y="328498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Cruzeiro do Sul</a:t>
            </a:r>
            <a:endParaRPr lang="pt-BR" dirty="0"/>
          </a:p>
        </p:txBody>
      </p:sp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7" y="0"/>
            <a:ext cx="2448271" cy="322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7" descr="http://3.bp.blogspot.com/-vKJ44ndVyEc/TmUHGwSQKBI/AAAAAAAAEAk/UKJNfjdE8VU/s1600/Escorpiao_estrela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509120"/>
            <a:ext cx="3456384" cy="203602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9" name="CaixaDeTexto 8"/>
          <p:cNvSpPr txBox="1"/>
          <p:nvPr/>
        </p:nvSpPr>
        <p:spPr>
          <a:xfrm>
            <a:off x="2987824" y="328498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Escorpião</a:t>
            </a:r>
            <a:endParaRPr lang="pt-BR" dirty="0"/>
          </a:p>
        </p:txBody>
      </p:sp>
      <p:pic>
        <p:nvPicPr>
          <p:cNvPr id="113673" name="Picture 9" descr="http://www.ccvalg.pt/astronomia/nebulosas/nebulosas_escuras/saco_carva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243" y="0"/>
            <a:ext cx="3048757" cy="3212976"/>
          </a:xfrm>
          <a:prstGeom prst="rect">
            <a:avLst/>
          </a:prstGeom>
          <a:noFill/>
        </p:spPr>
      </p:pic>
      <p:pic>
        <p:nvPicPr>
          <p:cNvPr id="113675" name="Picture 11" descr="http://i0.ig.com/fw/zw/bp/pd/zwbppdzgcysnzzokhrqhju0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4437112"/>
            <a:ext cx="3567219" cy="2232248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2" name="CaixaDeTexto 11"/>
          <p:cNvSpPr txBox="1"/>
          <p:nvPr/>
        </p:nvSpPr>
        <p:spPr>
          <a:xfrm>
            <a:off x="6084168" y="3284984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Saco de Carvão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 constelações indígenas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8546" name="AutoShape 2" descr="background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700808"/>
            <a:ext cx="660082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Introdução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Imagem 2" descr="http://umavisaoterra.pbworks.com/f/1199447872/Cellarius_ptolemaic_system_c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844824"/>
            <a:ext cx="3724622" cy="3156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6" name="Picture 2" descr="http://www.nova-lis.com/images/ptolomeo/ptolomeo1.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124744"/>
            <a:ext cx="3533775" cy="4295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1475656" y="566124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Cláudio Ptolomeu e o Geocentrismo . . 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 constelações indígenas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8546" name="AutoShape 2" descr="background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700808"/>
            <a:ext cx="661035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24544" y="0"/>
            <a:ext cx="2304256" cy="825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http://www.homeboyastronomy.com/wp-content/uploads/2008/01/pleiades_map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49080"/>
            <a:ext cx="4032448" cy="2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 descr="http://dmlucy.files.wordpress.com/2010/02/taurus1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2696"/>
            <a:ext cx="2843808" cy="263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8790" name="Picture 6" descr="http://www.geekmom.com/wp-content/uploads/2011/02/imag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6941" y="0"/>
            <a:ext cx="4957059" cy="3717794"/>
          </a:xfrm>
          <a:prstGeom prst="rect">
            <a:avLst/>
          </a:prstGeom>
          <a:noFill/>
        </p:spPr>
      </p:pic>
      <p:pic>
        <p:nvPicPr>
          <p:cNvPr id="118792" name="Picture 8" descr="http://upload.wikimedia.org/wikipedia/commons/4/4f/Orion_Be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077072"/>
            <a:ext cx="3499491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ixaDeTexto 8"/>
          <p:cNvSpPr txBox="1"/>
          <p:nvPr/>
        </p:nvSpPr>
        <p:spPr>
          <a:xfrm>
            <a:off x="323528" y="3789040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Plêiades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51520" y="260648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Touro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292080" y="260648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Órion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364088" y="3717032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Três Marias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44824"/>
            <a:ext cx="658177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435608" y="274320"/>
            <a:ext cx="749808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As constelações indígenas</a:t>
            </a:r>
            <a:endParaRPr kumimoji="0" lang="pt-BR" sz="43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435608" y="274320"/>
            <a:ext cx="749808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As constelações indígenas</a:t>
            </a:r>
            <a:endParaRPr kumimoji="0" lang="pt-BR" sz="43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84784"/>
            <a:ext cx="66484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24544" y="0"/>
            <a:ext cx="2304256" cy="825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11560" y="494116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Cassiopéia</a:t>
            </a:r>
            <a:endParaRPr lang="pt-BR" dirty="0" smtClean="0"/>
          </a:p>
        </p:txBody>
      </p:sp>
      <p:pic>
        <p:nvPicPr>
          <p:cNvPr id="5" name="Imagem 4" descr="File:Cassiopeiaurani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4624338" cy="359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122884" name="Picture 4" descr="http://www.umich.edu/~lowbrows/guide/cygn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052736"/>
            <a:ext cx="3248025" cy="334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4788024" y="44371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Cygnus</a:t>
            </a:r>
            <a:endParaRPr lang="pt-BR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 conhecimento indígena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75656" y="141277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Porque os indígenas utilizamos astros para se orientar e subsistir . . 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31640" y="220486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Jaci e as Marés</a:t>
            </a:r>
            <a:endParaRPr lang="pt-BR" dirty="0"/>
          </a:p>
        </p:txBody>
      </p:sp>
      <p:pic>
        <p:nvPicPr>
          <p:cNvPr id="126978" name="Picture 2" descr="Maré alta na Lua cheia papel de pare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36912"/>
            <a:ext cx="5343525" cy="4010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7020272" y="3068960"/>
            <a:ext cx="1872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Os índios sabiam que em lua cheia havia marés mais altas e mais baixas. E os melhores momentos para pescar camarão e linguado.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 conhecimento indígena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75656" y="141277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Porque os indígenas utilizamos astros para se orientar e subsistir . . 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31640" y="220486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Sol e Rosa dos Ventos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228184" y="2636912"/>
            <a:ext cx="24482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Os índios sabiam as horas do dia e estações do ano.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err="1" smtClean="0"/>
              <a:t>Nhanderu</a:t>
            </a:r>
            <a:r>
              <a:rPr lang="pt-BR" dirty="0" smtClean="0"/>
              <a:t> (Supremo)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err="1" smtClean="0"/>
              <a:t>Jakaira</a:t>
            </a:r>
            <a:r>
              <a:rPr lang="pt-BR" dirty="0" smtClean="0"/>
              <a:t> (Ventos)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err="1" smtClean="0"/>
              <a:t>Nhamandu</a:t>
            </a:r>
            <a:r>
              <a:rPr lang="pt-BR" dirty="0" smtClean="0"/>
              <a:t> (Palavras)</a:t>
            </a:r>
          </a:p>
          <a:p>
            <a:pPr algn="ctr"/>
            <a:r>
              <a:rPr lang="pt-BR" dirty="0"/>
              <a:t/>
            </a:r>
            <a:br>
              <a:rPr lang="pt-BR" dirty="0"/>
            </a:br>
            <a:r>
              <a:rPr lang="pt-BR" dirty="0" err="1" smtClean="0"/>
              <a:t>Karai</a:t>
            </a:r>
            <a:r>
              <a:rPr lang="pt-BR" dirty="0" smtClean="0"/>
              <a:t> (Fogo)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Tupã (Águas)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 smtClean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pic>
        <p:nvPicPr>
          <p:cNvPr id="7" name="Imagem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924944"/>
            <a:ext cx="4400001" cy="3300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 conhecimento indígena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75656" y="141277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Porque os indígenas utilizamos astros para se orientar e subsistir . . 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31640" y="220486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Sol e Rosa dos Ventos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228184" y="2996952"/>
            <a:ext cx="2448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Os índios sabiam que os eclipses se relacionavam com a eclíptica.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Acreditavam no mito da onça (Antares ou </a:t>
            </a:r>
            <a:r>
              <a:rPr lang="pt-BR" dirty="0" err="1" smtClean="0"/>
              <a:t>Aldebaran</a:t>
            </a:r>
            <a:r>
              <a:rPr lang="pt-BR" dirty="0" smtClean="0"/>
              <a:t>) atrás da Lua e do Sol.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 smtClean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pic>
        <p:nvPicPr>
          <p:cNvPr id="129026" name="Picture 2" descr="http://1.bp.blogspot.com/_NW3Wp3LroDA/So9N5x5omWI/AAAAAAAAAII/CT773wYpyG0/s320/eclipse_lunar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79" y="2996952"/>
            <a:ext cx="3751113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Reflexão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19672" y="1412776"/>
            <a:ext cx="6264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Por que não sabíamos de tudo isso?</a:t>
            </a:r>
            <a:endParaRPr lang="pt-BR" dirty="0"/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Preservar </a:t>
            </a:r>
            <a:r>
              <a:rPr lang="pt-BR" dirty="0"/>
              <a:t>o que para nós hoje </a:t>
            </a:r>
            <a:r>
              <a:rPr lang="pt-BR" dirty="0" smtClean="0"/>
              <a:t>é dispensável, </a:t>
            </a:r>
            <a:r>
              <a:rPr lang="pt-BR" dirty="0"/>
              <a:t>mas para outros pode ser </a:t>
            </a:r>
            <a:r>
              <a:rPr lang="pt-BR" dirty="0" smtClean="0"/>
              <a:t>insubstituível.</a:t>
            </a:r>
            <a:endParaRPr lang="pt-BR" dirty="0"/>
          </a:p>
          <a:p>
            <a:pPr>
              <a:buFont typeface="Arial" pitchFamily="34" charset="0"/>
              <a:buChar char="•"/>
            </a:pPr>
            <a:endParaRPr lang="pt-BR" dirty="0"/>
          </a:p>
        </p:txBody>
      </p:sp>
      <p:pic>
        <p:nvPicPr>
          <p:cNvPr id="133122" name="Picture 2" descr="http://psicoambiental.files.wordpress.com/2010/02/belo-monte-xx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996952"/>
            <a:ext cx="3384376" cy="2538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5292080" y="3356992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Projeto de construção da Usina Belo Monte, que irá desabrigar os indígenas da região do Xingu, no Pará.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547664" y="5657671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/>
              <a:t>“Não temos mais espaço. </a:t>
            </a:r>
            <a:r>
              <a:rPr lang="pt-BR" dirty="0" smtClean="0"/>
              <a:t>Vocês </a:t>
            </a:r>
            <a:r>
              <a:rPr lang="pt-BR" dirty="0"/>
              <a:t>já tomaram conta de todas as terras. O governo deveria deixar os índios onde os índios estão. Quero que rios e florestas fiquem para os meus netos e vou lutar por isso</a:t>
            </a:r>
            <a:r>
              <a:rPr lang="pt-BR" dirty="0" smtClean="0"/>
              <a:t>”.</a:t>
            </a:r>
            <a:br>
              <a:rPr lang="pt-BR" dirty="0" smtClean="0"/>
            </a:br>
            <a:r>
              <a:rPr lang="pt-BR" dirty="0" smtClean="0"/>
              <a:t>Índio </a:t>
            </a:r>
            <a:r>
              <a:rPr lang="pt-BR" dirty="0" err="1" smtClean="0"/>
              <a:t>Raoni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Como nasceram as estrelas – Lenda Apache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79712" y="2636912"/>
          <a:ext cx="5676128" cy="1351012"/>
        </p:xfrm>
        <a:graphic>
          <a:graphicData uri="http://schemas.openxmlformats.org/presentationml/2006/ole">
            <p:oleObj spid="_x0000_s3074" name="Objeto de Shell de Gerenciador" showAsIcon="1" r:id="rId3" imgW="28810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2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4" name="Picture 2" descr="http://www.atnf.csiro.au/research/AboriginalAstronomy/Examples/EmuInTheSky_Web_LoQual_s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0032" cy="7294607"/>
          </a:xfrm>
          <a:prstGeom prst="rect">
            <a:avLst/>
          </a:prstGeom>
          <a:noFill/>
        </p:spPr>
      </p:pic>
      <p:pic>
        <p:nvPicPr>
          <p:cNvPr id="23556" name="Picture 4" descr="http://i28.tinypic.com/5wwg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0"/>
            <a:ext cx="4355976" cy="2903986"/>
          </a:xfrm>
          <a:prstGeom prst="rect">
            <a:avLst/>
          </a:prstGeom>
          <a:noFill/>
        </p:spPr>
      </p:pic>
      <p:pic>
        <p:nvPicPr>
          <p:cNvPr id="23560" name="Picture 8" descr="http://www.atlasoftheuniverse.com/milkyw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825552"/>
            <a:ext cx="4427984" cy="442798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Perguntas?</a:t>
            </a:r>
            <a:endParaRPr lang="pt-B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educaja.com.br/wp-content/uploads/2011/04/Dia-do-%C3%ADnd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00808"/>
            <a:ext cx="5524500" cy="4314826"/>
          </a:xfrm>
          <a:prstGeom prst="rect">
            <a:avLst/>
          </a:prstGeom>
          <a:noFill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588008" y="426720"/>
            <a:ext cx="749808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Introdução</a:t>
            </a:r>
            <a:endParaRPr kumimoji="0" lang="pt-BR" sz="43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87624" y="1988840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pt-BR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740352" y="620688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pt-BR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148064" y="332656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pt-BR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115616" y="4941168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pt-BR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884368" y="2780928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pt-BR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740352" y="5288340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pt-BR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915816" y="2348880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pt-BR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932040" y="3645024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pt-BR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868144" y="2636912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pt-BR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203848" y="5288340"/>
            <a:ext cx="10801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pt-BR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650" name="Picture 2" descr="http://www.ov.ufrj.br/AstroPoetas/Tuparetama/arqueoastronomia/arquivos/imagens/sol/palmeir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97152"/>
            <a:ext cx="2592288" cy="2060848"/>
          </a:xfrm>
          <a:prstGeom prst="rect">
            <a:avLst/>
          </a:prstGeom>
          <a:noFill/>
        </p:spPr>
      </p:pic>
      <p:pic>
        <p:nvPicPr>
          <p:cNvPr id="27652" name="Picture 4" descr="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797153"/>
            <a:ext cx="3240360" cy="2060848"/>
          </a:xfrm>
          <a:prstGeom prst="rect">
            <a:avLst/>
          </a:prstGeom>
          <a:noFill/>
        </p:spPr>
      </p:pic>
      <p:pic>
        <p:nvPicPr>
          <p:cNvPr id="27655" name="Picture 7" descr="Atividades com o calendário indígena brasileiro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5121" y="4509120"/>
            <a:ext cx="2348879" cy="2348880"/>
          </a:xfrm>
          <a:prstGeom prst="rect">
            <a:avLst/>
          </a:prstGeom>
          <a:noFill/>
        </p:spPr>
      </p:pic>
      <p:pic>
        <p:nvPicPr>
          <p:cNvPr id="27661" name="Picture 13" descr="http://3.bp.blogspot.com/_flZnvLzWh9w/TJNTzyS6m_I/AAAAAAAAA6U/rYAxP4AReJw/s1600/constelacoes_tukano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0"/>
            <a:ext cx="8172400" cy="478669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residenz-wuerzburg.de/bilder/rundgang/treppe/treppe_deck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2051720" cy="3250249"/>
          </a:xfrm>
          <a:prstGeom prst="rect">
            <a:avLst/>
          </a:prstGeom>
          <a:noFill/>
        </p:spPr>
      </p:pic>
      <p:pic>
        <p:nvPicPr>
          <p:cNvPr id="30724" name="Picture 4" descr="Guarac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674719"/>
            <a:ext cx="2088232" cy="3183281"/>
          </a:xfrm>
          <a:prstGeom prst="rect">
            <a:avLst/>
          </a:prstGeom>
          <a:noFill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0"/>
            <a:ext cx="252663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654523"/>
            <a:ext cx="2304256" cy="320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http://www.myastrologybook.com/EndymionNet4.7x6.3-30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9744" y="0"/>
            <a:ext cx="2388994" cy="3212976"/>
          </a:xfrm>
          <a:prstGeom prst="rect">
            <a:avLst/>
          </a:prstGeom>
          <a:noFill/>
        </p:spPr>
      </p:pic>
      <p:pic>
        <p:nvPicPr>
          <p:cNvPr id="30732" name="Picture 12" descr="http://lh6.ggpht.com/_d_OLmog58EI/Scukdetp3GI/AAAAAAAAE0Y/T2FIADP0bKc/jac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149079"/>
            <a:ext cx="3384376" cy="235600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Personalizada 35">
      <a:dk1>
        <a:srgbClr val="FFFFFF"/>
      </a:dk1>
      <a:lt1>
        <a:srgbClr val="000000"/>
      </a:lt1>
      <a:dk2>
        <a:srgbClr val="FFFFFF"/>
      </a:dk2>
      <a:lt2>
        <a:srgbClr val="1C485E"/>
      </a:lt2>
      <a:accent1>
        <a:srgbClr val="FFFFFF"/>
      </a:accent1>
      <a:accent2>
        <a:srgbClr val="005390"/>
      </a:accent2>
      <a:accent3>
        <a:srgbClr val="002060"/>
      </a:accent3>
      <a:accent4>
        <a:srgbClr val="000000"/>
      </a:accent4>
      <a:accent5>
        <a:srgbClr val="003760"/>
      </a:accent5>
      <a:accent6>
        <a:srgbClr val="002948"/>
      </a:accent6>
      <a:hlink>
        <a:srgbClr val="005390"/>
      </a:hlink>
      <a:folHlink>
        <a:srgbClr val="FFC000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454</TotalTime>
  <Words>803</Words>
  <Application>Microsoft Office PowerPoint</Application>
  <PresentationFormat>Apresentação na tela (4:3)</PresentationFormat>
  <Paragraphs>208</Paragraphs>
  <Slides>60</Slides>
  <Notes>55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2" baseType="lpstr">
      <vt:lpstr>Solstício</vt:lpstr>
      <vt:lpstr>Pacote</vt:lpstr>
      <vt:lpstr>Slide 1</vt:lpstr>
      <vt:lpstr>Slide 2</vt:lpstr>
      <vt:lpstr>Slide 3</vt:lpstr>
      <vt:lpstr>Introdução</vt:lpstr>
      <vt:lpstr>Introdução</vt:lpstr>
      <vt:lpstr>Slide 6</vt:lpstr>
      <vt:lpstr>Slide 7</vt:lpstr>
      <vt:lpstr>Slide 8</vt:lpstr>
      <vt:lpstr>Slide 9</vt:lpstr>
      <vt:lpstr>Etnoastronomia – O que é?</vt:lpstr>
      <vt:lpstr>Os mitos indígenas</vt:lpstr>
      <vt:lpstr>A criação das estrelas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A lenda da Vitória-Régia</vt:lpstr>
      <vt:lpstr>Slide 40</vt:lpstr>
      <vt:lpstr>Slide 41</vt:lpstr>
      <vt:lpstr>Slide 42</vt:lpstr>
      <vt:lpstr>Slide 43</vt:lpstr>
      <vt:lpstr>Slide 44</vt:lpstr>
      <vt:lpstr>As constelações indígenas</vt:lpstr>
      <vt:lpstr>As constelações indígenas</vt:lpstr>
      <vt:lpstr>As constelações indígenas</vt:lpstr>
      <vt:lpstr>Slide 48</vt:lpstr>
      <vt:lpstr>As constelações indígenas</vt:lpstr>
      <vt:lpstr>As constelações indígenas</vt:lpstr>
      <vt:lpstr>Slide 51</vt:lpstr>
      <vt:lpstr>Slide 52</vt:lpstr>
      <vt:lpstr>Slide 53</vt:lpstr>
      <vt:lpstr>Slide 54</vt:lpstr>
      <vt:lpstr>O conhecimento indígena</vt:lpstr>
      <vt:lpstr>O conhecimento indígena</vt:lpstr>
      <vt:lpstr>O conhecimento indígena</vt:lpstr>
      <vt:lpstr>Reflexão</vt:lpstr>
      <vt:lpstr>Como nasceram as estrelas – Lenda Apache</vt:lpstr>
      <vt:lpstr>Perguntas?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Julio</dc:creator>
  <cp:lastModifiedBy>Observatório</cp:lastModifiedBy>
  <cp:revision>98</cp:revision>
  <dcterms:created xsi:type="dcterms:W3CDTF">2011-10-01T12:47:43Z</dcterms:created>
  <dcterms:modified xsi:type="dcterms:W3CDTF">2011-10-02T00:52:36Z</dcterms:modified>
</cp:coreProperties>
</file>