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85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3" r:id="rId13"/>
    <p:sldId id="272" r:id="rId14"/>
    <p:sldId id="274" r:id="rId15"/>
    <p:sldId id="276" r:id="rId16"/>
    <p:sldId id="275" r:id="rId17"/>
    <p:sldId id="278" r:id="rId18"/>
    <p:sldId id="279" r:id="rId19"/>
    <p:sldId id="282" r:id="rId20"/>
    <p:sldId id="277" r:id="rId21"/>
    <p:sldId id="283" r:id="rId22"/>
    <p:sldId id="281" r:id="rId23"/>
    <p:sldId id="280" r:id="rId24"/>
    <p:sldId id="284" r:id="rId25"/>
    <p:sldId id="268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>
        <p:scale>
          <a:sx n="75" d="100"/>
          <a:sy n="75" d="100"/>
        </p:scale>
        <p:origin x="288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790DE-5088-4AF7-AC3C-AA0E33AFF9ED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B14E4-7DA0-4143-B4FC-45E78A4FC1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771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B14E4-7DA0-4143-B4FC-45E78A4FC1B7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B14E4-7DA0-4143-B4FC-45E78A4FC1B7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B14E4-7DA0-4143-B4FC-45E78A4FC1B7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50000" contrast="-70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E3162-2BE9-49F9-9EAC-EBC8C82DDBCA}" type="datetimeFigureOut">
              <a:rPr lang="pt-BR" smtClean="0"/>
              <a:pPr/>
              <a:t>14/05/2011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DF4F-AE41-4F53-8E5A-1620ACEC33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galileoprobe.wmv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jupiter_storm.wmv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storm_experiment.wmv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shoemakerlevy-9b.wmv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jupitercollisions.wmv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atrina.noaa.gov/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hurricane.wmv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bubble.mp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coriolis.mpg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atrina.noaa.gov/aerial/aerial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upocorreiodosul.com.br/jornal/colunistas/rolandochristiancoelho/catarinaseteanosdepoi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atrina.noaa.gov/satellite/satellit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Catarina_NOAA.avi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ssd.noaa.gov/PS/TROP/catarina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ovies/Hurricane%20Katrina%20-%20Visible%20Infra-Red%20Satellite%20Loop.mpeg" TargetMode="External"/><Relationship Id="rId2" Type="http://schemas.openxmlformats.org/officeDocument/2006/relationships/video" Target="file:///C:\Users\Observat&#243;rio\Desktop\presentation\movies\catarina.mpg" TargetMode="External"/><Relationship Id="rId1" Type="http://schemas.openxmlformats.org/officeDocument/2006/relationships/video" Target="file:///C:\Users\Observat&#243;rio\Desktop\presentation\movies\Hurricane%20Katrina%20-%20Visible%20Infra-Red%20Satellite%20Loop.mpeg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bservat&#243;rio\Desktop\presentation\movies\vapor_circulation.mpg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ldo\Voyager\redspot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64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Venus\dr_d_204\monitores-permanente\Aldo\cdasinm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088"/>
            <a:ext cx="1054274" cy="150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Venus\dr_d_204\monitores-permanente\Aldo\Sesastro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20100"/>
              </a:clrFrom>
              <a:clrTo>
                <a:srgbClr val="02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233742" y="6153043"/>
            <a:ext cx="2552860" cy="5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02915" y="2822361"/>
            <a:ext cx="769922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4000" b="1" spc="150" dirty="0">
                <a:ln w="11430">
                  <a:solidFill>
                    <a:srgbClr val="FFCC66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MAIOR TEMPESTADE DO SISTEMA SOLAR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796558" y="624361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>
                <a:solidFill>
                  <a:schemeClr val="bg1"/>
                </a:solidFill>
              </a:rPr>
              <a:t>José Roberto </a:t>
            </a:r>
            <a:r>
              <a:rPr lang="pt-BR" sz="2000" dirty="0" err="1" smtClean="0">
                <a:solidFill>
                  <a:schemeClr val="bg1"/>
                </a:solidFill>
              </a:rPr>
              <a:t>Moreto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39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204864"/>
            <a:ext cx="9145096" cy="3198549"/>
            <a:chOff x="0" y="2204864"/>
            <a:chExt cx="9145096" cy="3198549"/>
          </a:xfrm>
        </p:grpSpPr>
        <p:pic>
          <p:nvPicPr>
            <p:cNvPr id="9" name="Picture 8" descr="solarsys_scal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04864"/>
              <a:ext cx="9145096" cy="298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5157192"/>
              <a:ext cx="9144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Crédito:</a:t>
              </a:r>
              <a:r>
                <a:rPr lang="pt-BR" sz="1000" dirty="0" smtClean="0"/>
                <a:t> Lunar and Planetary Institute</a:t>
              </a:r>
            </a:p>
          </p:txBody>
        </p:sp>
      </p:grpSp>
      <p:pic>
        <p:nvPicPr>
          <p:cNvPr id="17" name="Picture 16" descr="solarsys_scale.jpg"/>
          <p:cNvPicPr>
            <a:picLocks noChangeAspect="1"/>
          </p:cNvPicPr>
          <p:nvPr/>
        </p:nvPicPr>
        <p:blipFill>
          <a:blip r:embed="rId3" cstate="print"/>
          <a:srcRect l="25440" r="6727"/>
          <a:stretch>
            <a:fillRect/>
          </a:stretch>
        </p:blipFill>
        <p:spPr>
          <a:xfrm>
            <a:off x="-36512" y="1700808"/>
            <a:ext cx="9193009" cy="44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Compreendendo a Dinâmica Atmosférica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9" name="Picture 18" descr="solarsys_scale.jpg"/>
          <p:cNvPicPr>
            <a:picLocks noChangeAspect="1"/>
          </p:cNvPicPr>
          <p:nvPr/>
        </p:nvPicPr>
        <p:blipFill>
          <a:blip r:embed="rId3" cstate="print"/>
          <a:srcRect l="25440" t="14205" r="51169" b="17785"/>
          <a:stretch>
            <a:fillRect/>
          </a:stretch>
        </p:blipFill>
        <p:spPr>
          <a:xfrm>
            <a:off x="2051720" y="1124744"/>
            <a:ext cx="5684240" cy="54000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572000" y="4365104"/>
            <a:ext cx="244827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Atmosfera Joviana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6512" y="1412776"/>
            <a:ext cx="9180512" cy="4555668"/>
            <a:chOff x="-36512" y="1412776"/>
            <a:chExt cx="9180512" cy="4555668"/>
          </a:xfrm>
        </p:grpSpPr>
        <p:pic>
          <p:nvPicPr>
            <p:cNvPr id="14" name="Picture 13" descr="cyl_cb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12776"/>
              <a:ext cx="9144000" cy="404601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36512" y="5445224"/>
              <a:ext cx="5976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Atmosfera</a:t>
              </a:r>
              <a:r>
                <a:rPr lang="en-US" dirty="0" smtClean="0"/>
                <a:t> de </a:t>
              </a:r>
              <a:r>
                <a:rPr lang="en-US" dirty="0" err="1" smtClean="0"/>
                <a:t>Júpiter</a:t>
              </a:r>
              <a:endParaRPr lang="en-US" dirty="0" smtClean="0"/>
            </a:p>
            <a:p>
              <a:r>
                <a:rPr lang="en-US" sz="1000" b="1" dirty="0" err="1" smtClean="0"/>
                <a:t>Créditos</a:t>
              </a:r>
              <a:r>
                <a:rPr lang="en-US" sz="1000" b="1" dirty="0" smtClean="0"/>
                <a:t>: </a:t>
              </a:r>
              <a:r>
                <a:rPr lang="pt-BR" sz="1000" dirty="0" smtClean="0"/>
                <a:t>University of Arizona</a:t>
              </a:r>
              <a:endParaRPr lang="pt-BR" sz="10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86936" y="3933056"/>
            <a:ext cx="1417112" cy="1325761"/>
            <a:chOff x="3586936" y="3933056"/>
            <a:chExt cx="1417112" cy="1325761"/>
          </a:xfrm>
        </p:grpSpPr>
        <p:pic>
          <p:nvPicPr>
            <p:cNvPr id="18" name="Picture 17" descr="gas_interiors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78150" t="3963" r="17913" b="89838"/>
            <a:stretch>
              <a:fillRect/>
            </a:stretch>
          </p:blipFill>
          <p:spPr>
            <a:xfrm>
              <a:off x="3586936" y="3933056"/>
              <a:ext cx="115200" cy="10807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rot="16200000" flipV="1">
              <a:off x="3491880" y="4365104"/>
              <a:ext cx="720080" cy="28803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635896" y="4797152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Terra</a:t>
              </a:r>
              <a:endParaRPr lang="pt-BR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2771800" y="3429000"/>
            <a:ext cx="144016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Missões Espaciais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07704" y="1143000"/>
            <a:ext cx="5040560" cy="5699412"/>
            <a:chOff x="1907704" y="1143000"/>
            <a:chExt cx="5040560" cy="5699412"/>
          </a:xfrm>
        </p:grpSpPr>
        <p:pic>
          <p:nvPicPr>
            <p:cNvPr id="5" name="Picture 4" descr="Jupiter_Approach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8264" y="1143000"/>
              <a:ext cx="5040000" cy="5040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7704" y="6165304"/>
              <a:ext cx="50405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Voyager </a:t>
              </a:r>
              <a:r>
                <a:rPr lang="en-US" i="1" dirty="0" smtClean="0"/>
                <a:t>Blue Movie</a:t>
              </a:r>
              <a:r>
                <a:rPr lang="en-US" dirty="0" smtClean="0"/>
                <a:t>, 3 de </a:t>
              </a:r>
              <a:r>
                <a:rPr lang="en-US" dirty="0" err="1" smtClean="0"/>
                <a:t>Fevereiro</a:t>
              </a:r>
              <a:r>
                <a:rPr lang="en-US" dirty="0" smtClean="0"/>
                <a:t> de 1979</a:t>
              </a:r>
            </a:p>
            <a:p>
              <a:r>
                <a:rPr lang="en-US" sz="1000" b="1" dirty="0" err="1" smtClean="0"/>
                <a:t>Créditos</a:t>
              </a:r>
              <a:r>
                <a:rPr lang="en-US" sz="1000" b="1" dirty="0" smtClean="0"/>
                <a:t>: </a:t>
              </a:r>
              <a:r>
                <a:rPr lang="pt-BR" sz="1000" dirty="0" smtClean="0"/>
                <a:t>NASA Planetary Photojournal</a:t>
              </a:r>
            </a:p>
            <a:p>
              <a:endParaRPr lang="pt-BR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Missão Galileu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1196752"/>
            <a:ext cx="6408712" cy="5856168"/>
            <a:chOff x="1403648" y="1340768"/>
            <a:chExt cx="6408712" cy="5856168"/>
          </a:xfrm>
        </p:grpSpPr>
        <p:pic>
          <p:nvPicPr>
            <p:cNvPr id="6" name="Picture 5" descr="Galileo_Journal-brows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3648" y="1340768"/>
              <a:ext cx="6350000" cy="508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03648" y="6381328"/>
              <a:ext cx="640871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Anotações</a:t>
              </a:r>
              <a:r>
                <a:rPr lang="en-US" dirty="0" smtClean="0"/>
                <a:t> de </a:t>
              </a:r>
              <a:r>
                <a:rPr lang="en-US" dirty="0" err="1" smtClean="0"/>
                <a:t>Galileu</a:t>
              </a:r>
              <a:r>
                <a:rPr lang="en-US" dirty="0" smtClean="0"/>
                <a:t>, 7 de Janeiro de 1610</a:t>
              </a:r>
            </a:p>
            <a:p>
              <a:r>
                <a:rPr lang="en-US" sz="1000" b="1" dirty="0" err="1" smtClean="0"/>
                <a:t>Créditos</a:t>
              </a:r>
              <a:r>
                <a:rPr lang="en-US" sz="1000" b="1" dirty="0" smtClean="0"/>
                <a:t>:</a:t>
              </a:r>
              <a:r>
                <a:rPr lang="en-US" sz="1000" dirty="0" smtClean="0"/>
                <a:t> </a:t>
              </a:r>
              <a:r>
                <a:rPr lang="pt-BR" sz="1000" dirty="0" smtClean="0"/>
                <a:t>The Galileo Project</a:t>
              </a:r>
              <a:endParaRPr lang="pt-BR" dirty="0" smtClean="0"/>
            </a:p>
            <a:p>
              <a:endParaRPr lang="pt-BR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27784" y="1101224"/>
            <a:ext cx="4104456" cy="5784160"/>
            <a:chOff x="2627784" y="1196752"/>
            <a:chExt cx="4104456" cy="5784160"/>
          </a:xfrm>
        </p:grpSpPr>
        <p:pic>
          <p:nvPicPr>
            <p:cNvPr id="10" name="Picture 9" descr="Galileo_Pre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7784" y="1196752"/>
              <a:ext cx="4060800" cy="5076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27784" y="6165304"/>
              <a:ext cx="4104456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Preparação</a:t>
              </a:r>
              <a:r>
                <a:rPr lang="en-US" dirty="0" smtClean="0"/>
                <a:t>  </a:t>
              </a:r>
              <a:r>
                <a:rPr lang="en-US" dirty="0" err="1" smtClean="0"/>
                <a:t>para</a:t>
              </a:r>
              <a:r>
                <a:rPr lang="en-US" dirty="0" smtClean="0"/>
                <a:t> o </a:t>
              </a:r>
              <a:r>
                <a:rPr lang="en-US" dirty="0" err="1" smtClean="0"/>
                <a:t>lançamento</a:t>
              </a:r>
              <a:r>
                <a:rPr lang="en-US" dirty="0" smtClean="0"/>
                <a:t> </a:t>
              </a:r>
              <a:r>
                <a:rPr lang="en-US" dirty="0" err="1" smtClean="0"/>
                <a:t>da</a:t>
              </a:r>
              <a:r>
                <a:rPr lang="en-US" dirty="0" smtClean="0"/>
                <a:t> </a:t>
              </a:r>
              <a:r>
                <a:rPr lang="en-US" dirty="0" err="1" smtClean="0"/>
                <a:t>sonda</a:t>
              </a:r>
              <a:r>
                <a:rPr lang="en-US" dirty="0" smtClean="0"/>
                <a:t> </a:t>
              </a:r>
              <a:r>
                <a:rPr lang="en-US" dirty="0" err="1" smtClean="0"/>
                <a:t>Galileu</a:t>
              </a:r>
              <a:r>
                <a:rPr lang="en-US" dirty="0" smtClean="0"/>
                <a:t>, 3 de </a:t>
              </a:r>
              <a:r>
                <a:rPr lang="en-US" dirty="0" err="1" smtClean="0"/>
                <a:t>Agosto</a:t>
              </a:r>
              <a:r>
                <a:rPr lang="en-US" dirty="0" smtClean="0"/>
                <a:t> de 1989.</a:t>
              </a:r>
            </a:p>
            <a:p>
              <a:r>
                <a:rPr lang="en-US" sz="1000" b="1" dirty="0" err="1" smtClean="0"/>
                <a:t>Créditos</a:t>
              </a:r>
              <a:r>
                <a:rPr lang="en-US" sz="1000" b="1" dirty="0" smtClean="0"/>
                <a:t>:</a:t>
              </a:r>
              <a:r>
                <a:rPr lang="en-US" sz="1000" dirty="0" smtClean="0"/>
                <a:t> NASA</a:t>
              </a:r>
              <a:endParaRPr lang="pt-BR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Missão Galileu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galileopro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1197352"/>
            <a:ext cx="7199999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Composição de </a:t>
            </a:r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Júpiter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268760"/>
            <a:ext cx="9144000" cy="5712152"/>
            <a:chOff x="0" y="1268760"/>
            <a:chExt cx="9144000" cy="5712152"/>
          </a:xfrm>
        </p:grpSpPr>
        <p:pic>
          <p:nvPicPr>
            <p:cNvPr id="5" name="Picture 4" descr="gas_interiors.jpg"/>
            <p:cNvPicPr>
              <a:picLocks noChangeAspect="1"/>
            </p:cNvPicPr>
            <p:nvPr/>
          </p:nvPicPr>
          <p:blipFill>
            <a:blip r:embed="rId3" cstate="print"/>
            <a:srcRect t="3546" b="6606"/>
            <a:stretch>
              <a:fillRect/>
            </a:stretch>
          </p:blipFill>
          <p:spPr>
            <a:xfrm>
              <a:off x="0" y="1268760"/>
              <a:ext cx="9144000" cy="4896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6165304"/>
              <a:ext cx="914400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Interior dos planetas gasosos</a:t>
              </a:r>
            </a:p>
            <a:p>
              <a:r>
                <a:rPr lang="pt-BR" sz="1000" b="1" dirty="0" smtClean="0"/>
                <a:t>Créditos: </a:t>
              </a:r>
              <a:r>
                <a:rPr lang="pt-BR" sz="1000" dirty="0" smtClean="0"/>
                <a:t>Lunar and Planetary Institute</a:t>
              </a:r>
            </a:p>
            <a:p>
              <a:endParaRPr lang="pt-BR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 em Júpiter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jupiter_stor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18296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Formação dos Ciclone e Anti-Ciclones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storm_experimen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18296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Formação dos Ciclone e Anti-Ciclones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shoemakerlevy-9b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18296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Formação dos Ciclone e Anti-Ciclones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jupitercollision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196752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51520" y="1268760"/>
            <a:ext cx="4065602" cy="3585476"/>
            <a:chOff x="323528" y="1340768"/>
            <a:chExt cx="3696000" cy="3259524"/>
          </a:xfrm>
        </p:grpSpPr>
        <p:pic>
          <p:nvPicPr>
            <p:cNvPr id="15" name="Picture 14" descr="hurricane_catari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1340768"/>
              <a:ext cx="3696000" cy="2772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3528" y="4077072"/>
              <a:ext cx="3672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Furacão</a:t>
              </a:r>
              <a:r>
                <a:rPr lang="en-US" dirty="0" smtClean="0"/>
                <a:t> </a:t>
              </a:r>
              <a:r>
                <a:rPr lang="en-US" dirty="0" err="1" smtClean="0"/>
                <a:t>Catarina</a:t>
              </a:r>
              <a:r>
                <a:rPr lang="en-US" dirty="0" smtClean="0"/>
                <a:t>, </a:t>
              </a:r>
              <a:r>
                <a:rPr lang="en-US" dirty="0" err="1" smtClean="0"/>
                <a:t>Brasil</a:t>
              </a:r>
              <a:r>
                <a:rPr lang="en-US" dirty="0" smtClean="0"/>
                <a:t> 2004</a:t>
              </a:r>
            </a:p>
            <a:p>
              <a:r>
                <a:rPr lang="en-US" sz="1000" b="1" dirty="0" err="1" smtClean="0"/>
                <a:t>Crédito</a:t>
              </a:r>
              <a:r>
                <a:rPr lang="en-US" sz="1000" b="1" dirty="0" smtClean="0"/>
                <a:t>: </a:t>
              </a:r>
              <a:r>
                <a:rPr lang="en-US" sz="1000" dirty="0" smtClean="0"/>
                <a:t>NASA/International Space Station crew </a:t>
              </a:r>
              <a:endParaRPr lang="pt-BR" sz="1000" dirty="0"/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680012" y="2204864"/>
            <a:ext cx="4140460" cy="4245311"/>
            <a:chOff x="4572000" y="2492896"/>
            <a:chExt cx="3600400" cy="3691572"/>
          </a:xfrm>
        </p:grpSpPr>
        <p:pic>
          <p:nvPicPr>
            <p:cNvPr id="16" name="Picture 15" descr="katrina-08-28-2005.jpg"/>
            <p:cNvPicPr>
              <a:picLocks noChangeAspect="1"/>
            </p:cNvPicPr>
            <p:nvPr/>
          </p:nvPicPr>
          <p:blipFill>
            <a:blip r:embed="rId4" cstate="print"/>
            <a:srcRect l="30313" t="15980" r="20863" b="14721"/>
            <a:stretch>
              <a:fillRect/>
            </a:stretch>
          </p:blipFill>
          <p:spPr>
            <a:xfrm>
              <a:off x="4572000" y="2492896"/>
              <a:ext cx="3600000" cy="31935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72000" y="5661248"/>
              <a:ext cx="360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Furacão</a:t>
              </a:r>
              <a:r>
                <a:rPr lang="en-US" dirty="0" smtClean="0"/>
                <a:t> Katrina, EUA 2005</a:t>
              </a:r>
            </a:p>
            <a:p>
              <a:r>
                <a:rPr lang="en-US" sz="1000" b="1" dirty="0" err="1" smtClean="0"/>
                <a:t>Fonte</a:t>
              </a:r>
              <a:r>
                <a:rPr lang="en-US" sz="1000" b="1" dirty="0" smtClean="0"/>
                <a:t>: </a:t>
              </a:r>
              <a:r>
                <a:rPr lang="pt-BR" sz="1000" dirty="0" smtClean="0">
                  <a:hlinkClick r:id="rId5"/>
                </a:rPr>
                <a:t>http://www.katrina.noaa.gov/</a:t>
              </a:r>
              <a:endParaRPr lang="pt-BR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Persistência dos ciclones e anti-ciclones 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hurrican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4400" y="1124744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Persistência dos ciclones e anti-ciclones 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4" descr="cyl_cb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9144000" cy="40460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95936" y="3789040"/>
            <a:ext cx="18722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Conhecimento Superficial 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bubbl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0" y="1110952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Missão Juno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27584" y="1310571"/>
            <a:ext cx="7128792" cy="5502805"/>
            <a:chOff x="827584" y="1124744"/>
            <a:chExt cx="7128792" cy="5502805"/>
          </a:xfrm>
        </p:grpSpPr>
        <p:pic>
          <p:nvPicPr>
            <p:cNvPr id="5" name="Picture 4" descr="492750main_juno-jupiter.jpg"/>
            <p:cNvPicPr>
              <a:picLocks noChangeAspect="1"/>
            </p:cNvPicPr>
            <p:nvPr/>
          </p:nvPicPr>
          <p:blipFill>
            <a:blip r:embed="rId3" cstate="print"/>
            <a:srcRect t="10749"/>
            <a:stretch>
              <a:fillRect/>
            </a:stretch>
          </p:blipFill>
          <p:spPr>
            <a:xfrm>
              <a:off x="827584" y="1124744"/>
              <a:ext cx="7115253" cy="5292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7584" y="6381328"/>
              <a:ext cx="7128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 smtClean="0"/>
                <a:t>Crédito</a:t>
              </a:r>
              <a:r>
                <a:rPr lang="en-US" sz="1000" b="1" dirty="0" smtClean="0"/>
                <a:t>: </a:t>
              </a:r>
              <a:r>
                <a:rPr lang="en-US" sz="1000" dirty="0" smtClean="0"/>
                <a:t>NASA</a:t>
              </a:r>
              <a:endParaRPr lang="pt-BR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Obrigado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Efeito Coriolis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corioli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18296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180000" y="1224000"/>
            <a:ext cx="5220000" cy="5290807"/>
            <a:chOff x="3995935" y="1340768"/>
            <a:chExt cx="4050778" cy="4105728"/>
          </a:xfrm>
        </p:grpSpPr>
        <p:pic>
          <p:nvPicPr>
            <p:cNvPr id="22" name="Picture 21" descr="katrina-new-orleans-leveebreak-08-31-2005b.jpg"/>
            <p:cNvPicPr>
              <a:picLocks noChangeAspect="1"/>
            </p:cNvPicPr>
            <p:nvPr/>
          </p:nvPicPr>
          <p:blipFill>
            <a:blip r:embed="rId3" cstate="print"/>
            <a:srcRect t="17450" r="21650" b="16401"/>
            <a:stretch>
              <a:fillRect/>
            </a:stretch>
          </p:blipFill>
          <p:spPr>
            <a:xfrm>
              <a:off x="3995935" y="1340768"/>
              <a:ext cx="4050778" cy="3420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995936" y="4725144"/>
              <a:ext cx="4032448" cy="72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New Orleans, Atingida pelo furacão Katrina  imagem obtida em vôo panoramico em 31 de Agosto de 2005.</a:t>
              </a:r>
            </a:p>
            <a:p>
              <a:r>
                <a:rPr lang="pt-BR" sz="1000" b="1" dirty="0" smtClean="0"/>
                <a:t>Fonte:</a:t>
              </a:r>
              <a:r>
                <a:rPr lang="pt-BR" dirty="0" smtClean="0">
                  <a:hlinkClick r:id="rId4"/>
                </a:rPr>
                <a:t> </a:t>
              </a:r>
              <a:r>
                <a:rPr lang="pt-BR" sz="1000" dirty="0" smtClean="0">
                  <a:hlinkClick r:id="rId4"/>
                </a:rPr>
                <a:t>http://www.katrina.noaa.gov/aerial/aerial.html</a:t>
              </a:r>
              <a:r>
                <a:rPr lang="en-US" dirty="0" smtClean="0"/>
                <a:t> </a:t>
              </a:r>
              <a:endParaRPr lang="pt-BR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00000" y="122400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Furacão</a:t>
            </a:r>
            <a:r>
              <a:rPr lang="en-US" sz="2400" b="1" dirty="0" smtClean="0"/>
              <a:t> Katrina</a:t>
            </a:r>
            <a:endParaRPr lang="pt-BR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00000" y="192600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US</a:t>
            </a:r>
            <a:r>
              <a:rPr lang="pt-BR" sz="2400" dirty="0"/>
              <a:t>$ </a:t>
            </a:r>
            <a:r>
              <a:rPr lang="pt-BR" sz="2400" dirty="0" smtClean="0"/>
              <a:t>156,650,004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US$ 2,2 bi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1836 mortos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135 desaparecidos</a:t>
            </a:r>
          </a:p>
          <a:p>
            <a:pPr>
              <a:buFont typeface="Arial" pitchFamily="34" charset="0"/>
              <a:buChar char="•"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00000" y="122400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Furacão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Catarina</a:t>
            </a:r>
            <a:endParaRPr lang="pt-BR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00000" y="1926000"/>
            <a:ext cx="370790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R$ 211.474.277,30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35.000 Imóveis danificados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15.000 desabrigados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/>
              <a:t> 13 mortos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80000" y="1224000"/>
            <a:ext cx="5219999" cy="4502299"/>
            <a:chOff x="683568" y="1484784"/>
            <a:chExt cx="4520182" cy="3898700"/>
          </a:xfrm>
        </p:grpSpPr>
        <p:sp>
          <p:nvSpPr>
            <p:cNvPr id="23" name="TextBox 22"/>
            <p:cNvSpPr txBox="1"/>
            <p:nvPr/>
          </p:nvSpPr>
          <p:spPr>
            <a:xfrm>
              <a:off x="683568" y="4797152"/>
              <a:ext cx="4464496" cy="58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Danos</a:t>
              </a:r>
              <a:r>
                <a:rPr lang="en-US" dirty="0" smtClean="0"/>
                <a:t> </a:t>
              </a:r>
              <a:r>
                <a:rPr lang="en-US" dirty="0" err="1" smtClean="0"/>
                <a:t>provocados</a:t>
              </a:r>
              <a:r>
                <a:rPr lang="en-US" dirty="0" smtClean="0"/>
                <a:t> </a:t>
              </a:r>
              <a:r>
                <a:rPr lang="en-US" dirty="0" err="1" smtClean="0"/>
                <a:t>pelo</a:t>
              </a:r>
              <a:r>
                <a:rPr lang="en-US" dirty="0" smtClean="0"/>
                <a:t> </a:t>
              </a:r>
              <a:r>
                <a:rPr lang="en-US" dirty="0" err="1" smtClean="0"/>
                <a:t>furacão</a:t>
              </a:r>
              <a:r>
                <a:rPr lang="en-US" dirty="0" smtClean="0"/>
                <a:t> </a:t>
              </a:r>
              <a:r>
                <a:rPr lang="en-US" dirty="0" err="1" smtClean="0"/>
                <a:t>Catarina</a:t>
              </a:r>
              <a:endParaRPr lang="pt-BR" dirty="0" smtClean="0"/>
            </a:p>
            <a:p>
              <a:r>
                <a:rPr lang="pt-BR" sz="1000" b="1" dirty="0" smtClean="0"/>
                <a:t>Fonte:</a:t>
              </a:r>
              <a:r>
                <a:rPr lang="pt-BR" sz="1000" dirty="0" smtClean="0">
                  <a:hlinkClick r:id="rId3"/>
                </a:rPr>
                <a:t>http://www.grupocorreiodosul.com.br/jornal/colunistas/rolandochristiancoelho/catarinaseteanosdepois/</a:t>
              </a:r>
              <a:endParaRPr lang="pt-BR" sz="1000" dirty="0"/>
            </a:p>
          </p:txBody>
        </p:sp>
        <p:pic>
          <p:nvPicPr>
            <p:cNvPr id="14" name="Picture 13" descr="catarina_dano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575" y="1484784"/>
              <a:ext cx="4448175" cy="33337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39552" y="1124744"/>
            <a:ext cx="8110407" cy="5657318"/>
            <a:chOff x="971600" y="1340768"/>
            <a:chExt cx="6840760" cy="4771692"/>
          </a:xfrm>
        </p:grpSpPr>
        <p:pic>
          <p:nvPicPr>
            <p:cNvPr id="15" name="Picture 14" descr="katrina-08-28-2005-1545zb (1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600" y="1340768"/>
              <a:ext cx="6804000" cy="425116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1600" y="5589240"/>
              <a:ext cx="6840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Formação</a:t>
              </a:r>
              <a:r>
                <a:rPr lang="en-US" dirty="0" smtClean="0"/>
                <a:t> do </a:t>
              </a:r>
              <a:r>
                <a:rPr lang="en-US" dirty="0" err="1" smtClean="0"/>
                <a:t>furação</a:t>
              </a:r>
              <a:r>
                <a:rPr lang="en-US" dirty="0" smtClean="0"/>
                <a:t> Katrina, </a:t>
              </a:r>
              <a:r>
                <a:rPr lang="en-US" dirty="0" err="1" smtClean="0"/>
                <a:t>imagem</a:t>
              </a:r>
              <a:r>
                <a:rPr lang="en-US" dirty="0" smtClean="0"/>
                <a:t> </a:t>
              </a:r>
              <a:r>
                <a:rPr lang="en-US" dirty="0" err="1" smtClean="0"/>
                <a:t>obtida</a:t>
              </a:r>
              <a:r>
                <a:rPr lang="en-US" dirty="0" smtClean="0"/>
                <a:t> </a:t>
              </a:r>
              <a:r>
                <a:rPr lang="en-US" dirty="0" err="1" smtClean="0"/>
                <a:t>por</a:t>
              </a:r>
              <a:r>
                <a:rPr lang="en-US" dirty="0" smtClean="0"/>
                <a:t> </a:t>
              </a:r>
              <a:r>
                <a:rPr lang="en-US" dirty="0" err="1" smtClean="0"/>
                <a:t>satelite</a:t>
              </a:r>
              <a:r>
                <a:rPr lang="en-US" dirty="0" smtClean="0"/>
                <a:t>.</a:t>
              </a:r>
            </a:p>
            <a:p>
              <a:r>
                <a:rPr lang="en-US" sz="1000" b="1" dirty="0" err="1" smtClean="0"/>
                <a:t>Fonte</a:t>
              </a:r>
              <a:r>
                <a:rPr lang="en-US" sz="1000" b="1" dirty="0" smtClean="0"/>
                <a:t>:</a:t>
              </a:r>
              <a:r>
                <a:rPr lang="pt-BR" sz="1000" dirty="0" smtClean="0">
                  <a:hlinkClick r:id="rId4"/>
                </a:rPr>
                <a:t> http://www.katrina.noaa.gov/satellite/satellite.html</a:t>
              </a:r>
              <a:endParaRPr lang="pt-BR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Tempestades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1405" y="6219570"/>
            <a:ext cx="6744971" cy="881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Evolução</a:t>
            </a:r>
            <a:r>
              <a:rPr lang="en-US" dirty="0" smtClean="0"/>
              <a:t> do </a:t>
            </a:r>
            <a:r>
              <a:rPr lang="en-US" dirty="0" err="1" smtClean="0"/>
              <a:t>ciclone</a:t>
            </a:r>
            <a:r>
              <a:rPr lang="en-US" dirty="0" smtClean="0"/>
              <a:t> extra-tropical </a:t>
            </a:r>
            <a:r>
              <a:rPr lang="en-US" dirty="0" err="1" smtClean="0"/>
              <a:t>Catarina</a:t>
            </a:r>
            <a:r>
              <a:rPr lang="en-US" dirty="0" smtClean="0"/>
              <a:t>, 22 à 28 de </a:t>
            </a:r>
            <a:r>
              <a:rPr lang="en-US" dirty="0" err="1" smtClean="0"/>
              <a:t>Março</a:t>
            </a:r>
            <a:r>
              <a:rPr lang="en-US" dirty="0" smtClean="0"/>
              <a:t> de 2004.</a:t>
            </a:r>
          </a:p>
          <a:p>
            <a:r>
              <a:rPr lang="en-US" sz="1000" b="1" dirty="0" err="1" smtClean="0"/>
              <a:t>Fonte</a:t>
            </a:r>
            <a:r>
              <a:rPr lang="en-US" sz="1000" b="1" dirty="0" smtClean="0"/>
              <a:t>:</a:t>
            </a:r>
            <a:r>
              <a:rPr lang="pt-BR" sz="1000" dirty="0" smtClean="0">
                <a:hlinkClick r:id="rId4"/>
              </a:rPr>
              <a:t> http://www.ssd.noaa.gov/PS/TROP/catarina.html</a:t>
            </a:r>
            <a:endParaRPr lang="pt-BR" sz="1000" b="1" dirty="0"/>
          </a:p>
        </p:txBody>
      </p:sp>
      <p:pic>
        <p:nvPicPr>
          <p:cNvPr id="7" name="Catarina_NOA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64368" y="1197312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Ciclones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87624" y="1125384"/>
            <a:ext cx="6996957" cy="5760000"/>
            <a:chOff x="1331640" y="1196752"/>
            <a:chExt cx="6408712" cy="5275748"/>
          </a:xfrm>
        </p:grpSpPr>
        <p:pic>
          <p:nvPicPr>
            <p:cNvPr id="5" name="Picture 4" descr="hurricane_formati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1196752"/>
              <a:ext cx="6400800" cy="4800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31640" y="5949280"/>
              <a:ext cx="6408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Anatomia de um furacão</a:t>
              </a:r>
            </a:p>
            <a:p>
              <a:r>
                <a:rPr lang="en-US" sz="1000" b="1" dirty="0" err="1" smtClean="0"/>
                <a:t>Fonte</a:t>
              </a:r>
              <a:r>
                <a:rPr lang="en-US" sz="1000" b="1" dirty="0" smtClean="0"/>
                <a:t>: http://www.windows2universe.org/earth/images/hurricane_formation_jpg_image.html</a:t>
              </a:r>
              <a:endParaRPr lang="pt-BR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Ciclones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Hurricane Katrina - Visible Infra-Red Satellite Loop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355976" y="1844824"/>
            <a:ext cx="5280000" cy="3960000"/>
          </a:xfrm>
          <a:prstGeom prst="rect">
            <a:avLst/>
          </a:prstGeom>
        </p:spPr>
      </p:pic>
      <p:pic>
        <p:nvPicPr>
          <p:cNvPr id="9" name="catarina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4048" y="1844824"/>
            <a:ext cx="4950000" cy="3960000"/>
          </a:xfrm>
          <a:prstGeom prst="rect">
            <a:avLst/>
          </a:prstGeom>
        </p:spPr>
      </p:pic>
      <p:sp>
        <p:nvSpPr>
          <p:cNvPr id="14" name="Elipse 13">
            <a:hlinkClick r:id="rId7" action="ppaction://hlinkfile"/>
          </p:cNvPr>
          <p:cNvSpPr/>
          <p:nvPr/>
        </p:nvSpPr>
        <p:spPr>
          <a:xfrm>
            <a:off x="8532440" y="58772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3000"/>
            <a:lum bright="47000" contrast="-27000"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8864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+mj-lt"/>
              </a:rPr>
              <a:t>Dinâmica Atmosférica</a:t>
            </a:r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 </a:t>
            </a:r>
            <a:endParaRPr lang="pt-BR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Circulação</a:t>
            </a:r>
            <a:r>
              <a:rPr lang="en-US" dirty="0" smtClean="0"/>
              <a:t> do vapor de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atmosfera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endParaRPr lang="en-US" dirty="0" smtClean="0"/>
          </a:p>
          <a:p>
            <a:r>
              <a:rPr lang="en-US" sz="1050" b="1" dirty="0" err="1" smtClean="0"/>
              <a:t>Créditos</a:t>
            </a:r>
            <a:r>
              <a:rPr lang="en-US" sz="1050" b="1" dirty="0" smtClean="0"/>
              <a:t>: </a:t>
            </a:r>
            <a:r>
              <a:rPr lang="en-US" sz="1050" dirty="0" smtClean="0"/>
              <a:t>NASA</a:t>
            </a:r>
            <a:r>
              <a:rPr lang="en-US" dirty="0" smtClean="0"/>
              <a:t> </a:t>
            </a:r>
            <a:endParaRPr lang="pt-BR" dirty="0"/>
          </a:p>
        </p:txBody>
      </p:sp>
      <p:pic>
        <p:nvPicPr>
          <p:cNvPr id="9" name="vapor_circulatio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9328" y="1268760"/>
            <a:ext cx="5985000" cy="47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286</Words>
  <Application>Microsoft Office PowerPoint</Application>
  <PresentationFormat>Apresentação na tela (4:3)</PresentationFormat>
  <Paragraphs>68</Paragraphs>
  <Slides>25</Slides>
  <Notes>3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Beto</dc:creator>
  <cp:lastModifiedBy>Observatório</cp:lastModifiedBy>
  <cp:revision>83</cp:revision>
  <dcterms:created xsi:type="dcterms:W3CDTF">2011-05-13T16:55:20Z</dcterms:created>
  <dcterms:modified xsi:type="dcterms:W3CDTF">2011-05-14T23:00:36Z</dcterms:modified>
</cp:coreProperties>
</file>