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67" autoAdjust="0"/>
    <p:restoredTop sz="94667" autoAdjust="0"/>
  </p:normalViewPr>
  <p:slideViewPr>
    <p:cSldViewPr>
      <p:cViewPr varScale="1">
        <p:scale>
          <a:sx n="72" d="100"/>
          <a:sy n="72" d="100"/>
        </p:scale>
        <p:origin x="-113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DDD6A9-54CD-4118-AB4B-B8FC8D8D8FB0}" type="datetimeFigureOut">
              <a:rPr lang="pt-BR" smtClean="0"/>
              <a:pPr/>
              <a:t>03/02/2011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66E50D-10F2-45A5-BD24-6E76DCFA0BD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saimages.org/luna/servlet/detail/nasaNAS~5~5~20769~125766:Pioneer-11-Image-of-Saturn-and-its-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astronomyonline.org/aoblog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ciencia-cultura.com/Astronomia/urano02.html" TargetMode="Externa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pt.wikipedia.org/wiki/Foguete_V2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cpg.puc-rio.br/70anos/no-tempo/ha-60-anos/1957/lancamento-do-sputnik-pela-urss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brumac.8k.com/Skylab3/SL3.html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 imagem: http://3.bp.blogspot.com/_Q2Gw12XFNvg/TLCU0dkiuyI/AAAAAAAABFI/CB9hCSNLZg4/s1600/Melas_Chasma_HRSC_Mars_Express_010706.jpg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6E50D-10F2-45A5-BD24-6E76DCFA0BD5}" type="slidenum">
              <a:rPr lang="pt-BR" smtClean="0"/>
              <a:pPr/>
              <a:t>1</a:t>
            </a:fld>
            <a:endParaRPr 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Fontes das imagens:http://www.astronomiaamadora.net/astronautica.asp?</a:t>
            </a:r>
            <a:r>
              <a:rPr lang="pt-BR" dirty="0" err="1" smtClean="0"/>
              <a:t>id_page</a:t>
            </a:r>
            <a:r>
              <a:rPr lang="pt-BR" dirty="0" smtClean="0"/>
              <a:t>=5</a:t>
            </a:r>
          </a:p>
          <a:p>
            <a:r>
              <a:rPr lang="pt-BR" dirty="0" smtClean="0"/>
              <a:t>http://fourcolorhistory.blogspot.com/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6E50D-10F2-45A5-BD24-6E76DCFA0BD5}" type="slidenum">
              <a:rPr lang="pt-BR" smtClean="0"/>
              <a:pPr/>
              <a:t>10</a:t>
            </a:fld>
            <a:endParaRPr 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das imagens: http://www.astronautix.com/lvs/saturni.htm</a:t>
            </a:r>
          </a:p>
          <a:p>
            <a:r>
              <a:rPr lang="pt-BR" dirty="0" smtClean="0"/>
              <a:t>http://www.flickr.com/photos/28397988@N06/3195020931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6E50D-10F2-45A5-BD24-6E76DCFA0BD5}" type="slidenum">
              <a:rPr lang="pt-BR" smtClean="0"/>
              <a:pPr/>
              <a:t>11</a:t>
            </a:fld>
            <a:endParaRPr 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das imagens:</a:t>
            </a:r>
            <a:r>
              <a:rPr lang="pt-BR" baseline="0" dirty="0" smtClean="0"/>
              <a:t> http://blogdaserie.blogspot.com/2010/11/mariner-4.html</a:t>
            </a:r>
          </a:p>
          <a:p>
            <a:r>
              <a:rPr lang="pt-BR" baseline="0" dirty="0" smtClean="0"/>
              <a:t>http://planetmars.sites.uol.com.br/explor/sondas/sondas.htm</a:t>
            </a:r>
          </a:p>
          <a:p>
            <a:r>
              <a:rPr lang="pt-BR" baseline="0" dirty="0" smtClean="0"/>
              <a:t>http://www.spacetoday.org/SolSys/Mars/MarsExploration/MarsVikings.html</a:t>
            </a:r>
          </a:p>
          <a:p>
            <a:r>
              <a:rPr lang="pt-BR" baseline="0" dirty="0" smtClean="0"/>
              <a:t>http://www.nasm.si.edu/etp/mars/viking/viking_views.html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6E50D-10F2-45A5-BD24-6E76DCFA0BD5}" type="slidenum">
              <a:rPr lang="pt-BR" smtClean="0"/>
              <a:pPr/>
              <a:t>12</a:t>
            </a:fld>
            <a:endParaRPr 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das imagens:</a:t>
            </a:r>
            <a:r>
              <a:rPr lang="pt-BR" baseline="0" dirty="0" smtClean="0"/>
              <a:t> http://pt.wikipedia.org/wiki/Mars_Global_Surveyor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6E50D-10F2-45A5-BD24-6E76DCFA0BD5}" type="slidenum">
              <a:rPr lang="pt-BR" smtClean="0"/>
              <a:pPr/>
              <a:t>13</a:t>
            </a:fld>
            <a:endParaRPr 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Fontes das imagens: http://pt.wikipedia.org/wiki/Ficheiro:Spirit_Rover_Model.jpg</a:t>
            </a:r>
          </a:p>
          <a:p>
            <a:r>
              <a:rPr lang="pt-BR" dirty="0" smtClean="0"/>
              <a:t>http://pt.wikipedia.org/wiki/Ficheiro:NASA_Mars_Rover.jpg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6E50D-10F2-45A5-BD24-6E76DCFA0BD5}" type="slidenum">
              <a:rPr lang="pt-BR" smtClean="0"/>
              <a:pPr/>
              <a:t>14</a:t>
            </a:fld>
            <a:endParaRPr 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Fontes</a:t>
            </a:r>
            <a:r>
              <a:rPr lang="pt-BR" baseline="0" dirty="0" smtClean="0"/>
              <a:t> das imagens: http://spider.seds.org/spider/Mars/2005mro.html</a:t>
            </a:r>
          </a:p>
          <a:p>
            <a:r>
              <a:rPr lang="pt-BR" dirty="0" smtClean="0"/>
              <a:t>http://www.planet-techno-science.com/en/index.</a:t>
            </a:r>
            <a:r>
              <a:rPr lang="pt-BR" dirty="0" err="1" smtClean="0"/>
              <a:t>php</a:t>
            </a:r>
            <a:r>
              <a:rPr lang="pt-BR" dirty="0" smtClean="0"/>
              <a:t>/</a:t>
            </a:r>
            <a:r>
              <a:rPr lang="pt-BR" dirty="0" err="1" smtClean="0"/>
              <a:t>space-conquest</a:t>
            </a:r>
            <a:r>
              <a:rPr lang="pt-BR" dirty="0" smtClean="0"/>
              <a:t>/</a:t>
            </a:r>
            <a:r>
              <a:rPr lang="pt-BR" dirty="0" err="1" smtClean="0"/>
              <a:t>phobos-flyby-season-starts-again</a:t>
            </a:r>
            <a:r>
              <a:rPr lang="pt-BR" dirty="0" smtClean="0"/>
              <a:t>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6E50D-10F2-45A5-BD24-6E76DCFA0BD5}" type="slidenum">
              <a:rPr lang="pt-BR" smtClean="0"/>
              <a:pPr/>
              <a:t>15</a:t>
            </a:fld>
            <a:endParaRPr 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das imagens: http://cr4.globalspec.com/blogentry/4533/Radioactive-The-Mystery-of-McCarthy-s-Pondhttp://www.super70s.com/Super70s/Tech/Space/Missions/Pioneer_10.asp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6E50D-10F2-45A5-BD24-6E76DCFA0BD5}" type="slidenum">
              <a:rPr lang="pt-BR" smtClean="0"/>
              <a:pPr/>
              <a:t>16</a:t>
            </a:fld>
            <a:endParaRPr 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Fontes das imagens: http://eaae-astronomy.org/blog/?m=20101214</a:t>
            </a:r>
          </a:p>
          <a:p>
            <a:r>
              <a:rPr lang="pt-BR" dirty="0" smtClean="0"/>
              <a:t>http://www.jpl.nasa.gov/releases/2002/release_2002_166.html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6E50D-10F2-45A5-BD24-6E76DCFA0BD5}" type="slidenum">
              <a:rPr lang="pt-BR" smtClean="0"/>
              <a:pPr/>
              <a:t>17</a:t>
            </a:fld>
            <a:endParaRPr 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Fontes das imagens:http://www.nasaimages.org/luna/servlet/detail/NVA2~4~4~6661~107187:</a:t>
            </a:r>
            <a:r>
              <a:rPr lang="pt-BR" dirty="0" err="1" smtClean="0"/>
              <a:t>Closeup-of-an-Io-Volcano</a:t>
            </a:r>
            <a:endParaRPr lang="pt-BR" dirty="0" smtClean="0"/>
          </a:p>
          <a:p>
            <a:r>
              <a:rPr lang="pt-BR" dirty="0" smtClean="0"/>
              <a:t>http://nssdc.gsfc.nasa.gov/imgcat/hires/vg1_p21286.gif</a:t>
            </a:r>
          </a:p>
          <a:p>
            <a:r>
              <a:rPr lang="pt-BR" dirty="0" smtClean="0"/>
              <a:t>http://www.life.com/image/50599719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6E50D-10F2-45A5-BD24-6E76DCFA0BD5}" type="slidenum">
              <a:rPr lang="pt-BR" smtClean="0"/>
              <a:pPr/>
              <a:t>18</a:t>
            </a:fld>
            <a:endParaRPr 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Fontes das imagens: http://www.onlysuper.com/index.</a:t>
            </a:r>
            <a:r>
              <a:rPr lang="pt-BR" dirty="0" err="1" smtClean="0"/>
              <a:t>php</a:t>
            </a:r>
            <a:r>
              <a:rPr lang="pt-BR" dirty="0" smtClean="0"/>
              <a:t>/2009/09/01/</a:t>
            </a:r>
            <a:r>
              <a:rPr lang="pt-BR" dirty="0" err="1" smtClean="0"/>
              <a:t>super-events-happened-in</a:t>
            </a:r>
            <a:r>
              <a:rPr lang="pt-BR" dirty="0" smtClean="0"/>
              <a:t>-1-</a:t>
            </a:r>
            <a:r>
              <a:rPr lang="pt-BR" dirty="0" err="1" smtClean="0"/>
              <a:t>september</a:t>
            </a:r>
            <a:r>
              <a:rPr lang="pt-BR" dirty="0" smtClean="0"/>
              <a:t>/</a:t>
            </a:r>
          </a:p>
          <a:p>
            <a:r>
              <a:rPr lang="pt-BR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http://www.nasaimages.org/luna/servlet/detail/nasaNAS~5~5~20769~125766:Pioneer-11-</a:t>
            </a:r>
            <a:r>
              <a:rPr lang="pt-BR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Image-of-Saturn-and-it</a:t>
            </a:r>
            <a:endParaRPr lang="pt-BR" sz="1200" u="sng" kern="1200" dirty="0" smtClean="0">
              <a:solidFill>
                <a:schemeClr val="tx1"/>
              </a:solidFill>
              <a:latin typeface="+mn-lt"/>
              <a:ea typeface="+mn-ea"/>
              <a:cs typeface="+mn-cs"/>
              <a:hlinkClick r:id="rId3"/>
            </a:endParaRPr>
          </a:p>
          <a:p>
            <a:r>
              <a:rPr lang="pt-BR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http://pt.wikipedia.org/wiki/Cassini-Huygenss-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6E50D-10F2-45A5-BD24-6E76DCFA0BD5}" type="slidenum">
              <a:rPr lang="pt-BR" smtClean="0"/>
              <a:pPr/>
              <a:t>19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das imagens: http://www.informatics.org/museum/tsiol.html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6E50D-10F2-45A5-BD24-6E76DCFA0BD5}" type="slidenum">
              <a:rPr lang="pt-BR" smtClean="0"/>
              <a:pPr/>
              <a:t>2</a:t>
            </a:fld>
            <a:endParaRPr lang="pt-B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Fontes</a:t>
            </a:r>
            <a:r>
              <a:rPr lang="pt-BR" baseline="0" dirty="0" smtClean="0"/>
              <a:t> das imagens: http://tarriparma.blogspot.com/2007_11_01_archive.html</a:t>
            </a:r>
          </a:p>
          <a:p>
            <a:r>
              <a:rPr lang="pt-BR" dirty="0" smtClean="0"/>
              <a:t>http://cassini-huygens.jpl.nasa.gov/spacecraft/index.</a:t>
            </a:r>
            <a:r>
              <a:rPr lang="pt-BR" dirty="0" err="1" smtClean="0"/>
              <a:t>cfm</a:t>
            </a:r>
            <a:endParaRPr lang="pt-BR" dirty="0" smtClean="0"/>
          </a:p>
          <a:p>
            <a:r>
              <a:rPr lang="pt-BR" dirty="0" smtClean="0"/>
              <a:t>http://commons.wikimedia.org/wiki/File:Saturn_eclipse_crop.jpg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6E50D-10F2-45A5-BD24-6E76DCFA0BD5}" type="slidenum">
              <a:rPr lang="pt-BR" smtClean="0"/>
              <a:pPr/>
              <a:t>20</a:t>
            </a:fld>
            <a:endParaRPr lang="pt-B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Fontes das imagens:</a:t>
            </a:r>
            <a:r>
              <a:rPr lang="pt-BR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http://astronomyonline.org/aoblog/</a:t>
            </a:r>
            <a:endParaRPr lang="pt-BR" sz="1200" u="sng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http://www.ciencia-cultura.com/Astronomia/urano02.html</a:t>
            </a:r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6E50D-10F2-45A5-BD24-6E76DCFA0BD5}" type="slidenum">
              <a:rPr lang="pt-BR" smtClean="0"/>
              <a:pPr/>
              <a:t>21</a:t>
            </a:fld>
            <a:endParaRPr lang="pt-B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Fontes</a:t>
            </a:r>
            <a:r>
              <a:rPr lang="pt-BR" baseline="0" dirty="0" smtClean="0"/>
              <a:t> das imagens: http://www.astronet.ru/db/xware/msg/apod/1996-05-08</a:t>
            </a:r>
          </a:p>
          <a:p>
            <a:r>
              <a:rPr lang="pt-BR" dirty="0" smtClean="0"/>
              <a:t>http://www.practicalspace.com/neptune/rings.</a:t>
            </a:r>
            <a:r>
              <a:rPr lang="pt-BR" dirty="0" err="1" smtClean="0"/>
              <a:t>php</a:t>
            </a:r>
            <a:endParaRPr lang="pt-BR" dirty="0" smtClean="0"/>
          </a:p>
          <a:p>
            <a:r>
              <a:rPr lang="pt-BR" dirty="0" smtClean="0"/>
              <a:t>http://www.ccvalg.pt/astronomia/sistema_solar/neptuno/manchas_escuras.jpg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6E50D-10F2-45A5-BD24-6E76DCFA0BD5}" type="slidenum">
              <a:rPr lang="pt-BR" smtClean="0"/>
              <a:pPr/>
              <a:t>22</a:t>
            </a:fld>
            <a:endParaRPr lang="pt-B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Fontes</a:t>
            </a:r>
            <a:r>
              <a:rPr lang="pt-BR" baseline="0" dirty="0" smtClean="0"/>
              <a:t> das imagens: http://www.kalipedia.com/filosofia/tema/nuevas-sondas-gigantes.html?x=20070417klpcnatun_327.</a:t>
            </a:r>
            <a:r>
              <a:rPr lang="pt-BR" baseline="0" dirty="0" err="1" smtClean="0"/>
              <a:t>Kes&amp;ap</a:t>
            </a:r>
            <a:r>
              <a:rPr lang="pt-BR" baseline="0" dirty="0" smtClean="0"/>
              <a:t>=0</a:t>
            </a:r>
          </a:p>
          <a:p>
            <a:r>
              <a:rPr lang="pt-BR" dirty="0" smtClean="0"/>
              <a:t>http://www.world-mysteries.com/sci_8.htm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6E50D-10F2-45A5-BD24-6E76DCFA0BD5}" type="slidenum">
              <a:rPr lang="pt-BR" smtClean="0"/>
              <a:pPr/>
              <a:t>23</a:t>
            </a:fld>
            <a:endParaRPr lang="pt-B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Fontes das imagens: http://www.cbpf.br/~martin/CAMS/Artigos/agua.html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http://www.johnstonsarchive.net/astro/gallery-2b.html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6E50D-10F2-45A5-BD24-6E76DCFA0BD5}" type="slidenum">
              <a:rPr lang="pt-BR" smtClean="0"/>
              <a:pPr/>
              <a:t>24</a:t>
            </a:fld>
            <a:endParaRPr lang="pt-B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Fontes das imagens: http://eternosaprendizes.com/2010/02/16/que-forcas-mantem-os-componentes-da-materia-de-um-pequeno-asteroide-unidos/</a:t>
            </a:r>
          </a:p>
          <a:p>
            <a:r>
              <a:rPr lang="pt-BR" dirty="0" smtClean="0"/>
              <a:t>http://www.johnstonsarchive.net/astro/gallery-2b.html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6E50D-10F2-45A5-BD24-6E76DCFA0BD5}" type="slidenum">
              <a:rPr lang="pt-BR" smtClean="0"/>
              <a:pPr/>
              <a:t>25</a:t>
            </a:fld>
            <a:endParaRPr lang="pt-B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 imagem: http://3.bp.blogspot.com/_Q2Gw12XFNvg/TLCU0dkiuyI/AAAAAAAABFI/CB9hCSNLZg4/s1600/Melas_Chasma_HRSC_Mars_Express_010706.jpg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6E50D-10F2-45A5-BD24-6E76DCFA0BD5}" type="slidenum">
              <a:rPr lang="pt-BR" smtClean="0"/>
              <a:pPr/>
              <a:t>27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Fontes das imagens: http://history.msfc.nasa.gov/vonbraun/disney_article.html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http://pt.wikipedia.org/wiki/Foguete_V2</a:t>
            </a:r>
            <a:endParaRPr lang="pt-B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6E50D-10F2-45A5-BD24-6E76DCFA0BD5}" type="slidenum">
              <a:rPr lang="pt-BR" smtClean="0"/>
              <a:pPr/>
              <a:t>3</a:t>
            </a:fld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Fontes</a:t>
            </a:r>
            <a:r>
              <a:rPr lang="pt-BR" baseline="0" dirty="0" smtClean="0"/>
              <a:t> das imagens: http://justforpetz.blogspot.com/2010/06/laika.html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http://www.ccpg.puc-rio.br/70anos/no-tempo/ha-60-anos/1957/lancamento-do-sputnik-pela-urss</a:t>
            </a:r>
            <a:endParaRPr lang="pt-B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pt-BR" dirty="0" smtClean="0"/>
              <a:t>http://student-wp.blogspot.com/2009/08/corrida-espacial.html</a:t>
            </a:r>
          </a:p>
          <a:p>
            <a:r>
              <a:rPr lang="pt-BR" dirty="0" smtClean="0"/>
              <a:t>http://www.obscuroweb.hd1.com.br/ets3.html</a:t>
            </a:r>
          </a:p>
          <a:p>
            <a:r>
              <a:rPr lang="pt-BR" dirty="0" smtClean="0"/>
              <a:t>http://agendaculturalpiracicabana.blogspot.com/2010_07_01_archive.html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6E50D-10F2-45A5-BD24-6E76DCFA0BD5}" type="slidenum">
              <a:rPr lang="pt-BR" smtClean="0"/>
              <a:pPr/>
              <a:t>4</a:t>
            </a:fld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Fontes das imagens: </a:t>
            </a:r>
            <a:r>
              <a:rPr lang="pt-BR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http://brumac.8k.com/Skylab3/SL3.html</a:t>
            </a:r>
            <a:endParaRPr lang="pt-BR" sz="1200" u="sng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pt-BR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http://www.sarmento.eng.br/Tecnica01.htm</a:t>
            </a:r>
          </a:p>
          <a:p>
            <a:r>
              <a:rPr lang="pt-BR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http://gaea-horus.blogspot.com/2011/01/buraco-na-coroa-do-sol-origina-ventos.html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6E50D-10F2-45A5-BD24-6E76DCFA0BD5}" type="slidenum">
              <a:rPr lang="pt-BR" smtClean="0"/>
              <a:pPr/>
              <a:t>5</a:t>
            </a:fld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http://movv.org/2009/03/14/sobre-os-satelites-solares-stereo-e-as-tempestades-solares-e-os-seus-efeitos-na-terra/</a:t>
            </a:r>
          </a:p>
          <a:p>
            <a:r>
              <a:rPr lang="pt-BR" dirty="0" smtClean="0"/>
              <a:t>http://apod.nasa.gov/apod/image/0403/sunprom2_soho.jpg</a:t>
            </a:r>
          </a:p>
          <a:p>
            <a:r>
              <a:rPr lang="pt-BR" dirty="0" smtClean="0"/>
              <a:t>http://www.nasa.gov/mission_pages/stereo/news/first_light.html</a:t>
            </a:r>
          </a:p>
          <a:p>
            <a:r>
              <a:rPr lang="pt-BR" dirty="0" smtClean="0"/>
              <a:t>http://autoracing.virgula.uol.com.br/forum/index.</a:t>
            </a:r>
            <a:r>
              <a:rPr lang="pt-BR" dirty="0" err="1" smtClean="0"/>
              <a:t>php</a:t>
            </a:r>
            <a:r>
              <a:rPr lang="pt-BR" dirty="0" smtClean="0"/>
              <a:t>?</a:t>
            </a:r>
            <a:r>
              <a:rPr lang="pt-BR" dirty="0" err="1" smtClean="0"/>
              <a:t>showtopic</a:t>
            </a:r>
            <a:r>
              <a:rPr lang="pt-BR" dirty="0" smtClean="0"/>
              <a:t>=54229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6E50D-10F2-45A5-BD24-6E76DCFA0BD5}" type="slidenum">
              <a:rPr lang="pt-BR" smtClean="0"/>
              <a:pPr/>
              <a:t>6</a:t>
            </a:fld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Fontes das imagens: http://www.windows2universe.org/mercury/images/321_684_mariner10_merc_jpg_image.html</a:t>
            </a:r>
          </a:p>
          <a:p>
            <a:r>
              <a:rPr lang="pt-BR" dirty="0" smtClean="0"/>
              <a:t>http://www.aldebaran.cz/bulletin/2008_02_mes.</a:t>
            </a:r>
            <a:r>
              <a:rPr lang="pt-BR" dirty="0" err="1" smtClean="0"/>
              <a:t>php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6E50D-10F2-45A5-BD24-6E76DCFA0BD5}" type="slidenum">
              <a:rPr lang="pt-BR" smtClean="0"/>
              <a:pPr/>
              <a:t>7</a:t>
            </a:fld>
            <a:endParaRPr 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Fontes das imagens: http://pt.wikipedia.org/wiki/Venera_1</a:t>
            </a:r>
          </a:p>
          <a:p>
            <a:r>
              <a:rPr lang="pt-BR" dirty="0" smtClean="0"/>
              <a:t>http://www.astronautix.com/craft/marner12.htm</a:t>
            </a:r>
          </a:p>
          <a:p>
            <a:r>
              <a:rPr lang="pt-BR" dirty="0" smtClean="0"/>
              <a:t>http://www.jpl.nasa.gov/missions/missiondetails.</a:t>
            </a:r>
            <a:r>
              <a:rPr lang="pt-BR" dirty="0" err="1" smtClean="0"/>
              <a:t>cfm</a:t>
            </a:r>
            <a:r>
              <a:rPr lang="pt-BR" dirty="0" smtClean="0"/>
              <a:t>?</a:t>
            </a:r>
            <a:r>
              <a:rPr lang="pt-BR" dirty="0" err="1" smtClean="0"/>
              <a:t>mission</a:t>
            </a:r>
            <a:r>
              <a:rPr lang="pt-BR" dirty="0" smtClean="0"/>
              <a:t>=Mariner1and2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6E50D-10F2-45A5-BD24-6E76DCFA0BD5}" type="slidenum">
              <a:rPr lang="pt-BR" smtClean="0"/>
              <a:pPr/>
              <a:t>8</a:t>
            </a:fld>
            <a:endParaRPr 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das imagens: http://pt.wikipedia.org/wiki/Vostok_I</a:t>
            </a:r>
          </a:p>
          <a:p>
            <a:r>
              <a:rPr lang="pt-BR" dirty="0" smtClean="0"/>
              <a:t>http://www.geschichteinchronologie.ch/atmosphaerenfahrt/02_animals-radiation-belts-Torre-Bert-vostok-mercury-ENGL.html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6E50D-10F2-45A5-BD24-6E76DCFA0BD5}" type="slidenum">
              <a:rPr lang="pt-BR" smtClean="0"/>
              <a:pPr/>
              <a:t>9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1863B-46E1-472E-91E4-781D585EF9EC}" type="datetimeFigureOut">
              <a:rPr lang="pt-BR" smtClean="0"/>
              <a:pPr/>
              <a:t>03/02/2011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tângulo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Elipse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Elipse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391C0A8-FACE-4218-81E1-BEF6A9E4BB3A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1863B-46E1-472E-91E4-781D585EF9EC}" type="datetimeFigureOut">
              <a:rPr lang="pt-BR" smtClean="0"/>
              <a:pPr/>
              <a:t>03/02/2011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1C0A8-FACE-4218-81E1-BEF6A9E4BB3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tângulo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tângulo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Conector reto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lipse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ipse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C391C0A8-FACE-4218-81E1-BEF6A9E4BB3A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1863B-46E1-472E-91E4-781D585EF9EC}" type="datetimeFigureOut">
              <a:rPr lang="pt-BR" smtClean="0"/>
              <a:pPr/>
              <a:t>03/02/2011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1863B-46E1-472E-91E4-781D585EF9EC}" type="datetimeFigureOut">
              <a:rPr lang="pt-BR" smtClean="0"/>
              <a:pPr/>
              <a:t>03/02/2011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C391C0A8-FACE-4218-81E1-BEF6A9E4BB3A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tângu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13" name="Retângulo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tângulo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1863B-46E1-472E-91E4-781D585EF9EC}" type="datetimeFigureOut">
              <a:rPr lang="pt-BR" smtClean="0"/>
              <a:pPr/>
              <a:t>03/02/2011</a:t>
            </a:fld>
            <a:endParaRPr lang="pt-BR"/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lipse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ipse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391C0A8-FACE-4218-81E1-BEF6A9E4BB3A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2EB1863B-46E1-472E-91E4-781D585EF9EC}" type="datetimeFigureOut">
              <a:rPr lang="pt-BR" smtClean="0"/>
              <a:pPr/>
              <a:t>03/02/2011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1C0A8-FACE-4218-81E1-BEF6A9E4BB3A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spaço Reservado para Conteúdo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2" name="Espaço Reservado para Conteúdo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ector reto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tângulo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tângulo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tângulo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tângulo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tângulo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1863B-46E1-472E-91E4-781D585EF9EC}" type="datetimeFigureOut">
              <a:rPr lang="pt-BR" smtClean="0"/>
              <a:pPr/>
              <a:t>03/02/2011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pt-BR"/>
          </a:p>
        </p:txBody>
      </p:sp>
      <p:sp>
        <p:nvSpPr>
          <p:cNvPr id="15" name="Conector reto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Espaço Reservado para Conteúdo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6" name="Espaço Reservado para Conteúdo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5" name="Elipse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Elipse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C391C0A8-FACE-4218-81E1-BEF6A9E4BB3A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3" name="Título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1863B-46E1-472E-91E4-781D585EF9EC}" type="datetimeFigureOut">
              <a:rPr lang="pt-BR" smtClean="0"/>
              <a:pPr/>
              <a:t>03/02/2011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C391C0A8-FACE-4218-81E1-BEF6A9E4BB3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tângulo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tângulo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tângulo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1863B-46E1-472E-91E4-781D585EF9EC}" type="datetimeFigureOut">
              <a:rPr lang="pt-BR" smtClean="0"/>
              <a:pPr/>
              <a:t>03/02/2011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391C0A8-FACE-4218-81E1-BEF6A9E4BB3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tângu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tângulo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tângulo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Espaço Reservado para Conteúdo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0" name="Elipse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ipse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391C0A8-FACE-4218-81E1-BEF6A9E4BB3A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1863B-46E1-472E-91E4-781D585EF9EC}" type="datetimeFigureOut">
              <a:rPr lang="pt-BR" smtClean="0"/>
              <a:pPr/>
              <a:t>03/02/2011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ector reto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tângulo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tângulo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tângulo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Elipse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Elipse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C391C0A8-FACE-4218-81E1-BEF6A9E4BB3A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22" name="Retângulo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2EB1863B-46E1-472E-91E4-781D585EF9EC}" type="datetimeFigureOut">
              <a:rPr lang="pt-BR" smtClean="0"/>
              <a:pPr/>
              <a:t>03/02/2011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2EB1863B-46E1-472E-91E4-781D585EF9EC}" type="datetimeFigureOut">
              <a:rPr lang="pt-BR" smtClean="0"/>
              <a:pPr/>
              <a:t>03/02/2011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Elipse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ipse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391C0A8-FACE-4218-81E1-BEF6A9E4BB3A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pt.wikipedia.org/wiki/Explora%C3%A7%C3%A3o_espacial" TargetMode="External"/><Relationship Id="rId2" Type="http://schemas.openxmlformats.org/officeDocument/2006/relationships/hyperlink" Target="http://pt.wikipedia.org/wiki/Transporte_espacia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iscoverybrasil.com/web/nasa/fora_orbita/colonia_lunar/" TargetMode="External"/><Relationship Id="rId5" Type="http://schemas.openxmlformats.org/officeDocument/2006/relationships/hyperlink" Target="http://nautilus.fis.uc.pt/astro/ss/html-pt/mercurio/exploracao.php" TargetMode="External"/><Relationship Id="rId4" Type="http://schemas.openxmlformats.org/officeDocument/2006/relationships/hyperlink" Target="http://www.discoverybrasil.com/web/nasa/fora_orbita/sondas/sol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655731" y="0"/>
            <a:ext cx="14546851" cy="7173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t-BR" sz="44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Sob aspectos astronáuticos</a:t>
            </a:r>
            <a:endParaRPr lang="pt-BR" sz="44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sz="8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O Sistema Solar</a:t>
            </a:r>
            <a:endParaRPr lang="pt-BR" sz="80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732240" y="5949280"/>
            <a:ext cx="26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Melas Chasma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Terra e Lua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755576" y="134076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Projeto Mercury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467544" y="4653136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Lançamento de uma cápsula com capacidade para três tripulantes e de manobras orbitais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5004048" y="134076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Apollo  XI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4860032" y="4653136"/>
            <a:ext cx="338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Lançou Neil Armstrong, Michael Collins e Edwin Aldrin à Lua em 20 de julho de 1969.</a:t>
            </a:r>
            <a:endParaRPr lang="pt-BR" dirty="0"/>
          </a:p>
        </p:txBody>
      </p:sp>
      <p:pic>
        <p:nvPicPr>
          <p:cNvPr id="9" name="Imagem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772816"/>
            <a:ext cx="3579266" cy="2741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Imagem 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772816"/>
            <a:ext cx="3312368" cy="28115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Terra e Lua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755576" y="134076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Projeto Saturn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467544" y="4653136"/>
            <a:ext cx="28083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Lançamento de satélites com o objetivo de verificar a emissão de ondas de rádio e clima terrestres.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5004048" y="134076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Órion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4860032" y="4653136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Projeto para criação de uma colônia na Lua na qual os astronautas possam ficar por até uma semana.</a:t>
            </a:r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00808"/>
            <a:ext cx="3967336" cy="285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916832"/>
            <a:ext cx="4228228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Marte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2627784" y="141277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Mariner 4</a:t>
            </a:r>
            <a:endParaRPr lang="pt-BR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44824"/>
            <a:ext cx="3336032" cy="1980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1844824"/>
            <a:ext cx="2071706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aixaDeTexto 6"/>
          <p:cNvSpPr txBox="1"/>
          <p:nvPr/>
        </p:nvSpPr>
        <p:spPr>
          <a:xfrm>
            <a:off x="5940152" y="2132856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Lançado em 28 de novembro de 1964, enviou as 21 primeiras fotografias da superfície marciana</a:t>
            </a:r>
            <a:endParaRPr lang="pt-BR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933056"/>
            <a:ext cx="2946846" cy="2329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3933056"/>
            <a:ext cx="2304256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CaixaDeTexto 13"/>
          <p:cNvSpPr txBox="1"/>
          <p:nvPr/>
        </p:nvSpPr>
        <p:spPr>
          <a:xfrm>
            <a:off x="3275856" y="587727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Vikings 1 e 2</a:t>
            </a:r>
            <a:endParaRPr lang="pt-BR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5940152" y="3933056"/>
            <a:ext cx="28083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Consistia no lançamento de duas sondas orbitais e duas terrestres, produzindo mais de 500 000 imagens.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Marte</a:t>
            </a:r>
            <a:endParaRPr lang="pt-BR" dirty="0"/>
          </a:p>
        </p:txBody>
      </p:sp>
      <p:pic>
        <p:nvPicPr>
          <p:cNvPr id="3" name="Imagem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628800"/>
            <a:ext cx="3065685" cy="3559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CaixaDeTexto 3"/>
          <p:cNvSpPr txBox="1"/>
          <p:nvPr/>
        </p:nvSpPr>
        <p:spPr>
          <a:xfrm>
            <a:off x="467544" y="1268760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Mars Global Surveyor</a:t>
            </a:r>
            <a:endParaRPr lang="pt-BR" dirty="0"/>
          </a:p>
        </p:txBody>
      </p:sp>
      <p:pic>
        <p:nvPicPr>
          <p:cNvPr id="5" name="Imagem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2204864"/>
            <a:ext cx="4434408" cy="29769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CaixaDeTexto 5"/>
          <p:cNvSpPr txBox="1"/>
          <p:nvPr/>
        </p:nvSpPr>
        <p:spPr>
          <a:xfrm>
            <a:off x="395536" y="5373216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Lançado em 7 de novembro de 1996, o primeiro teve problemas técnicos. Só o segundo, em 2001, foi capaz de obter informações sobre a existência de água.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3923928" y="1556792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Imagem do MGS - Altitude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Marte</a:t>
            </a:r>
            <a:endParaRPr lang="pt-BR" dirty="0"/>
          </a:p>
        </p:txBody>
      </p:sp>
      <p:pic>
        <p:nvPicPr>
          <p:cNvPr id="3" name="Imagem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844824"/>
            <a:ext cx="3473921" cy="36899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m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844824"/>
            <a:ext cx="3643660" cy="36935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CaixaDeTexto 4"/>
          <p:cNvSpPr txBox="1"/>
          <p:nvPr/>
        </p:nvSpPr>
        <p:spPr>
          <a:xfrm>
            <a:off x="971600" y="148478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Rover Spirit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5148064" y="148478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Rover Opportunity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395536" y="5733256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Lançados pelo programa 2001 Mars </a:t>
            </a:r>
            <a:r>
              <a:rPr lang="pt-BR" dirty="0" smtClean="0"/>
              <a:t>Odyssey, </a:t>
            </a:r>
            <a:r>
              <a:rPr lang="pt-BR" dirty="0" smtClean="0"/>
              <a:t>Spirit e Opportunity realizam transmissões para a Terra, auxiliando as sondas orbitais.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Marte</a:t>
            </a:r>
            <a:endParaRPr lang="pt-B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976455"/>
            <a:ext cx="3600400" cy="32907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916832"/>
            <a:ext cx="4269046" cy="33203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CaixaDeTexto 4"/>
          <p:cNvSpPr txBox="1"/>
          <p:nvPr/>
        </p:nvSpPr>
        <p:spPr>
          <a:xfrm>
            <a:off x="395536" y="1556792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Mars Reconnaissance Orbiter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5004048" y="155679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Phobos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4788024" y="5373216"/>
            <a:ext cx="4176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 6000 km de Marte, Phobos pode se chocar com o planeta daqui a 50 milhões de anos. 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251520" y="5373216"/>
            <a:ext cx="432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Lançada em 2004, a sonda está investigando Marte com o HiRISE (High Resolution Imaging Science Equipment.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Júpiter</a:t>
            </a:r>
            <a:endParaRPr lang="pt-B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916832"/>
            <a:ext cx="3810000" cy="2981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CaixaDeTexto 3"/>
          <p:cNvSpPr txBox="1"/>
          <p:nvPr/>
        </p:nvSpPr>
        <p:spPr>
          <a:xfrm>
            <a:off x="539552" y="1412776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Pioneer 10</a:t>
            </a:r>
            <a:endParaRPr lang="pt-BR" dirty="0"/>
          </a:p>
        </p:txBody>
      </p:sp>
      <p:pic>
        <p:nvPicPr>
          <p:cNvPr id="5" name="Imagem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844824"/>
            <a:ext cx="3240360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CaixaDeTexto 5"/>
          <p:cNvSpPr txBox="1"/>
          <p:nvPr/>
        </p:nvSpPr>
        <p:spPr>
          <a:xfrm>
            <a:off x="5076056" y="1412776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Júpiter por Pioneer 10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395536" y="5229200"/>
            <a:ext cx="7848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 sonda Pioneer 10 foi lançada em 1972 com uma gravação curiosa em ouro. Tinha por objetivo estudar o cinturão de asteróides, obter imagens, medições, investigação química. Confirmou a magnetosfera jupiteriana.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Júpiter</a:t>
            </a:r>
            <a:endParaRPr lang="pt-B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1628800"/>
            <a:ext cx="2808312" cy="38018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CaixaDeTexto 3"/>
          <p:cNvSpPr txBox="1"/>
          <p:nvPr/>
        </p:nvSpPr>
        <p:spPr>
          <a:xfrm>
            <a:off x="611560" y="126876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Voyager I</a:t>
            </a:r>
            <a:endParaRPr lang="pt-BR" dirty="0"/>
          </a:p>
        </p:txBody>
      </p:sp>
      <p:pic>
        <p:nvPicPr>
          <p:cNvPr id="5" name="Imagem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1628800"/>
            <a:ext cx="4176464" cy="37139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CaixaDeTexto 5"/>
          <p:cNvSpPr txBox="1"/>
          <p:nvPr/>
        </p:nvSpPr>
        <p:spPr>
          <a:xfrm>
            <a:off x="4860032" y="126876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Júpiter por Voyager I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395536" y="5517232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Foi a sonda responsável pelo envio de mais de 18.000 imagens de Júpiter até 1979. Revelou que Io, uma das luas galileanas, tem atividade vulcânica.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Júpiter</a:t>
            </a:r>
            <a:endParaRPr lang="pt-B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412776"/>
            <a:ext cx="3767156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412776"/>
            <a:ext cx="4129871" cy="36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3789040"/>
            <a:ext cx="2459202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CaixaDeTexto 7"/>
          <p:cNvSpPr txBox="1"/>
          <p:nvPr/>
        </p:nvSpPr>
        <p:spPr>
          <a:xfrm>
            <a:off x="467544" y="5301208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Imagens de Io, lua galileana de Júpiter, tiradas com a sonda espacial Voyager I.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Saturno</a:t>
            </a:r>
            <a:endParaRPr lang="pt-B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700808"/>
            <a:ext cx="3105150" cy="4305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CaixaDeTexto 3"/>
          <p:cNvSpPr txBox="1"/>
          <p:nvPr/>
        </p:nvSpPr>
        <p:spPr>
          <a:xfrm>
            <a:off x="467544" y="1340768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Pioneer 11</a:t>
            </a:r>
            <a:endParaRPr lang="pt-BR" dirty="0"/>
          </a:p>
        </p:txBody>
      </p:sp>
      <p:pic>
        <p:nvPicPr>
          <p:cNvPr id="5" name="Imagem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1772816"/>
            <a:ext cx="2376264" cy="1728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1772816"/>
            <a:ext cx="1728192" cy="1728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CaixaDeTexto 7"/>
          <p:cNvSpPr txBox="1"/>
          <p:nvPr/>
        </p:nvSpPr>
        <p:spPr>
          <a:xfrm>
            <a:off x="3923928" y="3789040"/>
            <a:ext cx="37444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 sonda Pioneer 11 foi inicialmente designada para obter informações de Júpiter, mas acabou sendo a primeira a explorar Saturno. Utilizou a gravidade de Júpiter para entrar em posição.</a:t>
            </a: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4355976" y="141277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Saturno</a:t>
            </a: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6372200" y="141277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Titã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História</a:t>
            </a:r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556792"/>
            <a:ext cx="3571875" cy="4105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7" y="1571824"/>
            <a:ext cx="2016224" cy="2527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1556792"/>
            <a:ext cx="1628775" cy="249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aixaDeTexto 5"/>
          <p:cNvSpPr txBox="1"/>
          <p:nvPr/>
        </p:nvSpPr>
        <p:spPr>
          <a:xfrm>
            <a:off x="4499992" y="4509120"/>
            <a:ext cx="4320480" cy="147732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dirty="0" smtClean="0"/>
              <a:t>Konstantin Tsiolkovsky (1857 – 1935) foi um dos primeiros a desenvolver idéias para um foguete. Tinha trabalhos que mostravam noções de imponderabilidade, giroscópios e vácuo.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Saturno</a:t>
            </a:r>
            <a:endParaRPr lang="pt-BR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1628800"/>
            <a:ext cx="2471936" cy="1853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988840"/>
            <a:ext cx="3184208" cy="3905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CaixaDeTexto 7"/>
          <p:cNvSpPr txBox="1"/>
          <p:nvPr/>
        </p:nvSpPr>
        <p:spPr>
          <a:xfrm>
            <a:off x="611560" y="148478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Cassini Huygens</a:t>
            </a: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5868144" y="126876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Plano dos anéis de Saturno</a:t>
            </a:r>
            <a:endParaRPr lang="pt-BR" dirty="0"/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3789040"/>
            <a:ext cx="5342384" cy="25135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CaixaDeTexto 10"/>
          <p:cNvSpPr txBox="1"/>
          <p:nvPr/>
        </p:nvSpPr>
        <p:spPr>
          <a:xfrm>
            <a:off x="3635896" y="342900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Eclipse Solar Total</a:t>
            </a:r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3707904" y="1628800"/>
            <a:ext cx="2304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Foi a primeira sonda a entrar em órbita em Saturno. Captou 165 imagens em 3 horas e presenciou um: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Urano</a:t>
            </a:r>
            <a:endParaRPr lang="pt-BR" dirty="0"/>
          </a:p>
        </p:txBody>
      </p:sp>
      <p:pic>
        <p:nvPicPr>
          <p:cNvPr id="3" name="Imagem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844824"/>
            <a:ext cx="3769766" cy="33590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CaixaDeTexto 3"/>
          <p:cNvSpPr txBox="1"/>
          <p:nvPr/>
        </p:nvSpPr>
        <p:spPr>
          <a:xfrm>
            <a:off x="1187624" y="1484784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pt-BR" dirty="0" smtClean="0"/>
              <a:t>Voyager II</a:t>
            </a:r>
            <a:endParaRPr lang="pt-BR" dirty="0"/>
          </a:p>
        </p:txBody>
      </p:sp>
      <p:pic>
        <p:nvPicPr>
          <p:cNvPr id="5" name="Imagem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1916832"/>
            <a:ext cx="2566963" cy="2992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CaixaDeTexto 5"/>
          <p:cNvSpPr txBox="1"/>
          <p:nvPr/>
        </p:nvSpPr>
        <p:spPr>
          <a:xfrm>
            <a:off x="5652120" y="148478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Urano por Voyager II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467544" y="5301208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O primeiro encontro desta sonda com Urano foi em 4 de novembro de 1986, tendo conseguido poucas imagens devido ao fato de haver menor disponibilidade de luz.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Netuno</a:t>
            </a:r>
            <a:endParaRPr lang="pt-BR" dirty="0"/>
          </a:p>
        </p:txBody>
      </p:sp>
      <p:pic>
        <p:nvPicPr>
          <p:cNvPr id="3" name="Imagem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276872"/>
            <a:ext cx="2592288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CaixaDeTexto 3"/>
          <p:cNvSpPr txBox="1"/>
          <p:nvPr/>
        </p:nvSpPr>
        <p:spPr>
          <a:xfrm>
            <a:off x="0" y="1772816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Netuno por Voyager II</a:t>
            </a:r>
            <a:endParaRPr lang="pt-B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844824"/>
            <a:ext cx="4145285" cy="2865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CaixaDeTexto 5"/>
          <p:cNvSpPr txBox="1"/>
          <p:nvPr/>
        </p:nvSpPr>
        <p:spPr>
          <a:xfrm>
            <a:off x="5292080" y="1412776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Turbulência em Netuno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395536" y="5013176"/>
            <a:ext cx="792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Voyager II – O primeiro encontro do Voyager II com Netuno foi em 25 de agosto de 1989. Foram estudadas sua superfície, sua magnetosfera e também as suas luas. Revelou-se um planeta com grande atividade dinâmica apesar da pouca luminosidade e também a presença de anéis.</a:t>
            </a:r>
            <a:endParaRPr lang="pt-BR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2996952"/>
            <a:ext cx="1656184" cy="1570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CaixaDeTexto 8"/>
          <p:cNvSpPr txBox="1"/>
          <p:nvPr/>
        </p:nvSpPr>
        <p:spPr>
          <a:xfrm>
            <a:off x="3275856" y="2276872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Anéis em Netuno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Asteróides</a:t>
            </a:r>
            <a:endParaRPr lang="pt-B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988840"/>
            <a:ext cx="4176464" cy="32734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CaixaDeTexto 3"/>
          <p:cNvSpPr txBox="1"/>
          <p:nvPr/>
        </p:nvSpPr>
        <p:spPr>
          <a:xfrm>
            <a:off x="323528" y="1556792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Sonda Galileu</a:t>
            </a:r>
            <a:endParaRPr lang="pt-BR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988840"/>
            <a:ext cx="4122279" cy="3349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CaixaDeTexto 5"/>
          <p:cNvSpPr txBox="1"/>
          <p:nvPr/>
        </p:nvSpPr>
        <p:spPr>
          <a:xfrm>
            <a:off x="5220072" y="155679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Cinturão de asteróides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467544" y="5373216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(1989) – Foi uma sonda inicialmente enviada para estudar Júpiter, mas acabou estudando asteróides do cinturão.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Asteróides</a:t>
            </a:r>
            <a:endParaRPr lang="pt-BR" dirty="0"/>
          </a:p>
        </p:txBody>
      </p:sp>
      <p:pic>
        <p:nvPicPr>
          <p:cNvPr id="3" name="Imagem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916832"/>
            <a:ext cx="4353644" cy="28365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CaixaDeTexto 3"/>
          <p:cNvSpPr txBox="1"/>
          <p:nvPr/>
        </p:nvSpPr>
        <p:spPr>
          <a:xfrm>
            <a:off x="4932040" y="155679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1620 Geographos</a:t>
            </a:r>
            <a:endParaRPr lang="pt-B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988840"/>
            <a:ext cx="3675856" cy="2756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CaixaDeTexto 5"/>
          <p:cNvSpPr txBox="1"/>
          <p:nvPr/>
        </p:nvSpPr>
        <p:spPr>
          <a:xfrm>
            <a:off x="539552" y="1556792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Sonda </a:t>
            </a:r>
            <a:r>
              <a:rPr lang="pt-BR" dirty="0" err="1" smtClean="0"/>
              <a:t>Clementine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467544" y="5157192"/>
            <a:ext cx="7848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dirty="0" smtClean="0"/>
              <a:t>(1994) – Sonda designada para estudar o asteróide 1620 Geographos, um dos maiores e que deve se aproximar muito da Terra no século XXI. </a:t>
            </a:r>
          </a:p>
          <a:p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Asteróides</a:t>
            </a:r>
            <a:endParaRPr lang="pt-BR" dirty="0"/>
          </a:p>
        </p:txBody>
      </p:sp>
      <p:pic>
        <p:nvPicPr>
          <p:cNvPr id="3" name="Imagem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988840"/>
            <a:ext cx="4478040" cy="29025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CaixaDeTexto 3"/>
          <p:cNvSpPr txBox="1"/>
          <p:nvPr/>
        </p:nvSpPr>
        <p:spPr>
          <a:xfrm>
            <a:off x="4716016" y="1484784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25143 </a:t>
            </a:r>
            <a:r>
              <a:rPr lang="pt-BR" dirty="0" err="1" smtClean="0"/>
              <a:t>Itokawa</a:t>
            </a:r>
            <a:endParaRPr lang="pt-BR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988840"/>
            <a:ext cx="3960251" cy="27969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CaixaDeTexto 5"/>
          <p:cNvSpPr txBox="1"/>
          <p:nvPr/>
        </p:nvSpPr>
        <p:spPr>
          <a:xfrm>
            <a:off x="395536" y="148478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Sonda japonesa Hayabusa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467544" y="5085184"/>
            <a:ext cx="8064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dirty="0" smtClean="0"/>
              <a:t>(2003) – Sonda japonesa utilizada para coletar material do pequeno asteróide chamado 25143 </a:t>
            </a:r>
            <a:r>
              <a:rPr lang="pt-BR" dirty="0" err="1" smtClean="0"/>
              <a:t>Itokawa</a:t>
            </a:r>
            <a:r>
              <a:rPr lang="pt-BR" dirty="0" smtClean="0"/>
              <a:t>.</a:t>
            </a:r>
          </a:p>
          <a:p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Bibliografia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u="sng" dirty="0" smtClean="0">
                <a:hlinkClick r:id="rId2"/>
              </a:rPr>
              <a:t>http://pt.wikipedia.org/wiki/Transporte_espacial</a:t>
            </a:r>
            <a:endParaRPr lang="pt-BR" u="sng" dirty="0" smtClean="0"/>
          </a:p>
          <a:p>
            <a:r>
              <a:rPr lang="pt-BR" u="sng" dirty="0" smtClean="0">
                <a:hlinkClick r:id="rId3"/>
              </a:rPr>
              <a:t>http://pt.wikipedia.org/wiki/Explora%C3%A7%C3%A3o_espacial</a:t>
            </a:r>
            <a:endParaRPr lang="pt-BR" dirty="0" smtClean="0"/>
          </a:p>
          <a:p>
            <a:r>
              <a:rPr lang="pt-BR" dirty="0" smtClean="0">
                <a:hlinkClick r:id="rId4"/>
              </a:rPr>
              <a:t>http://www.discoverybrasil.com/web/nasa/fora_orbita/sondas/sol/</a:t>
            </a:r>
            <a:endParaRPr lang="pt-BR" dirty="0" smtClean="0"/>
          </a:p>
          <a:p>
            <a:r>
              <a:rPr lang="pt-BR" u="sng" dirty="0" smtClean="0">
                <a:hlinkClick r:id="rId5"/>
              </a:rPr>
              <a:t>http://nautilus.fis.uc.pt/astro/ss/html-pt/mercurio/exploracao.</a:t>
            </a:r>
            <a:r>
              <a:rPr lang="pt-BR" u="sng" dirty="0" err="1" smtClean="0">
                <a:hlinkClick r:id="rId5"/>
              </a:rPr>
              <a:t>php</a:t>
            </a:r>
            <a:endParaRPr lang="pt-BR" u="sng" dirty="0" smtClean="0"/>
          </a:p>
          <a:p>
            <a:r>
              <a:rPr lang="pt-BR" u="sng" dirty="0" smtClean="0">
                <a:hlinkClick r:id="rId6"/>
              </a:rPr>
              <a:t>http://www.discoverybrasil.com/web/nasa/fora_orbita/colonia_lunar/</a:t>
            </a:r>
            <a:endParaRPr lang="pt-BR" dirty="0" smtClean="0"/>
          </a:p>
          <a:p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655731" y="0"/>
            <a:ext cx="14546851" cy="7173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t-BR" sz="44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PERGUNTAS</a:t>
            </a:r>
            <a:endParaRPr lang="pt-BR" sz="44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sz="8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Espaço Aberto a</a:t>
            </a:r>
            <a:endParaRPr lang="pt-BR" sz="80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História</a:t>
            </a:r>
            <a:endParaRPr lang="pt-B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700808"/>
            <a:ext cx="4533900" cy="3638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m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700808"/>
            <a:ext cx="3384376" cy="367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CaixaDeTexto 4"/>
          <p:cNvSpPr txBox="1"/>
          <p:nvPr/>
        </p:nvSpPr>
        <p:spPr>
          <a:xfrm>
            <a:off x="683568" y="5517232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Desenvolvida por Wernher Von Braun, a bomba V2 foi utilizada em fins da II Guerra Mundial como míssil balístico militar. Alcance entre 321 e 362 km, uso de etanol.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História</a:t>
            </a:r>
            <a:endParaRPr lang="pt-BR" dirty="0"/>
          </a:p>
        </p:txBody>
      </p:sp>
      <p:pic>
        <p:nvPicPr>
          <p:cNvPr id="3" name="Imagem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772816"/>
            <a:ext cx="2448272" cy="1958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1556792"/>
            <a:ext cx="4922951" cy="2019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CaixaDeTexto 4"/>
          <p:cNvSpPr txBox="1"/>
          <p:nvPr/>
        </p:nvSpPr>
        <p:spPr>
          <a:xfrm>
            <a:off x="539552" y="3717032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Inicia-se o período da Guerra Fria, com a Corrida Espacial entre EUA x União Soviética. Esta começa com o lançamento do Sputnik I.</a:t>
            </a:r>
            <a:endParaRPr lang="pt-BR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365104"/>
            <a:ext cx="2304256" cy="16549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m 7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4437112"/>
            <a:ext cx="1728192" cy="1584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2" y="4437112"/>
            <a:ext cx="1800200" cy="15373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CaixaDeTexto 9"/>
          <p:cNvSpPr txBox="1"/>
          <p:nvPr/>
        </p:nvSpPr>
        <p:spPr>
          <a:xfrm>
            <a:off x="539552" y="141277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Sputnik I</a:t>
            </a:r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755576" y="602128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 smtClean="0"/>
              <a:t>Laika</a:t>
            </a:r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3563888" y="602128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Yuri </a:t>
            </a:r>
            <a:r>
              <a:rPr lang="pt-BR" dirty="0" err="1" smtClean="0"/>
              <a:t>Gagárin</a:t>
            </a:r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6012160" y="602128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Edwin </a:t>
            </a:r>
            <a:r>
              <a:rPr lang="pt-BR" dirty="0" err="1" smtClean="0"/>
              <a:t>Aldrin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 Sol</a:t>
            </a:r>
            <a:endParaRPr lang="pt-BR" dirty="0"/>
          </a:p>
        </p:txBody>
      </p:sp>
      <p:pic>
        <p:nvPicPr>
          <p:cNvPr id="3" name="Imagem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700808"/>
            <a:ext cx="2160240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CaixaDeTexto 6"/>
          <p:cNvSpPr txBox="1"/>
          <p:nvPr/>
        </p:nvSpPr>
        <p:spPr>
          <a:xfrm>
            <a:off x="1259632" y="134076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Skylab</a:t>
            </a:r>
            <a:endParaRPr lang="pt-BR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1628800"/>
            <a:ext cx="4402899" cy="40604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CaixaDeTexto 14"/>
          <p:cNvSpPr txBox="1"/>
          <p:nvPr/>
        </p:nvSpPr>
        <p:spPr>
          <a:xfrm>
            <a:off x="6156176" y="126876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Explosão Solar</a:t>
            </a:r>
            <a:endParaRPr lang="pt-BR" dirty="0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077072"/>
            <a:ext cx="2952328" cy="22142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CaixaDeTexto 16"/>
          <p:cNvSpPr txBox="1"/>
          <p:nvPr/>
        </p:nvSpPr>
        <p:spPr>
          <a:xfrm>
            <a:off x="3707904" y="5877272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Buraco Coronal – origem dos ventos solares</a:t>
            </a: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2555776" y="1772816"/>
            <a:ext cx="20162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dirty="0" smtClean="0"/>
              <a:t>8 experimentos solares</a:t>
            </a:r>
          </a:p>
          <a:p>
            <a:pPr>
              <a:buFont typeface="Arial" pitchFamily="34" charset="0"/>
              <a:buChar char="•"/>
            </a:pPr>
            <a:endParaRPr lang="pt-BR" dirty="0" smtClean="0"/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Explosão solar</a:t>
            </a:r>
          </a:p>
          <a:p>
            <a:r>
              <a:rPr lang="pt-BR" dirty="0" smtClean="0"/>
              <a:t>e</a:t>
            </a:r>
            <a:r>
              <a:rPr lang="pt-BR" dirty="0" smtClean="0"/>
              <a:t>m 1974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 Sol</a:t>
            </a:r>
            <a:endParaRPr lang="pt-BR" dirty="0"/>
          </a:p>
        </p:txBody>
      </p:sp>
      <p:pic>
        <p:nvPicPr>
          <p:cNvPr id="4" name="Imagem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84784"/>
            <a:ext cx="3744416" cy="2688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2996952"/>
            <a:ext cx="3923928" cy="2942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365105"/>
            <a:ext cx="2592288" cy="19456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CaixaDeTexto 8"/>
          <p:cNvSpPr txBox="1"/>
          <p:nvPr/>
        </p:nvSpPr>
        <p:spPr>
          <a:xfrm>
            <a:off x="6228184" y="602128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SOHO</a:t>
            </a:r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3131840" y="508518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STEREO</a:t>
            </a:r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4283968" y="1412776"/>
            <a:ext cx="41044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SOHO – Lançado em 1995.</a:t>
            </a:r>
          </a:p>
          <a:p>
            <a:endParaRPr lang="pt-BR" dirty="0"/>
          </a:p>
          <a:p>
            <a:r>
              <a:rPr lang="pt-BR" dirty="0" smtClean="0"/>
              <a:t>STEREO – Lançado em 2006, captura imagens 3D para compreensão dos efeitos eletromagnéticos.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Mercúrio</a:t>
            </a:r>
            <a:endParaRPr lang="pt-BR" dirty="0"/>
          </a:p>
        </p:txBody>
      </p:sp>
      <p:pic>
        <p:nvPicPr>
          <p:cNvPr id="3" name="Imagem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84784"/>
            <a:ext cx="4180482" cy="29210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CaixaDeTexto 4"/>
          <p:cNvSpPr txBox="1"/>
          <p:nvPr/>
        </p:nvSpPr>
        <p:spPr>
          <a:xfrm>
            <a:off x="323528" y="4869160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Mariner 10 – Lançada em 1983 foi a única sonda lançada para este planeta. Capturou imagens das crateras e da atmosfera para depois seguir para Vênus.</a:t>
            </a:r>
            <a:endParaRPr lang="pt-BR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484784"/>
            <a:ext cx="4032448" cy="2975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Vênus</a:t>
            </a:r>
            <a:endParaRPr lang="pt-BR" dirty="0"/>
          </a:p>
        </p:txBody>
      </p:sp>
      <p:pic>
        <p:nvPicPr>
          <p:cNvPr id="3" name="Imagem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72816"/>
            <a:ext cx="2490762" cy="25722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CaixaDeTexto 3"/>
          <p:cNvSpPr txBox="1"/>
          <p:nvPr/>
        </p:nvSpPr>
        <p:spPr>
          <a:xfrm>
            <a:off x="683568" y="134076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Venera 1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323528" y="4653136"/>
            <a:ext cx="22322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Lançada em 12 de fevereiro de 1961, perdeu contato com o comando terrestre.</a:t>
            </a:r>
            <a:endParaRPr lang="pt-BR" dirty="0"/>
          </a:p>
        </p:txBody>
      </p:sp>
      <p:pic>
        <p:nvPicPr>
          <p:cNvPr id="6" name="Imagem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1772816"/>
            <a:ext cx="2520280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CaixaDeTexto 6"/>
          <p:cNvSpPr txBox="1"/>
          <p:nvPr/>
        </p:nvSpPr>
        <p:spPr>
          <a:xfrm>
            <a:off x="3275856" y="4725144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Lançada em 22 de julho de 1962, mas foi perdida no lançamento.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3707904" y="141277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Mariner 1</a:t>
            </a:r>
            <a:endParaRPr lang="pt-BR" dirty="0"/>
          </a:p>
        </p:txBody>
      </p:sp>
      <p:pic>
        <p:nvPicPr>
          <p:cNvPr id="9" name="Imagem 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1772816"/>
            <a:ext cx="2160240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CaixaDeTexto 9"/>
          <p:cNvSpPr txBox="1"/>
          <p:nvPr/>
        </p:nvSpPr>
        <p:spPr>
          <a:xfrm>
            <a:off x="6516216" y="141277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Mariner 2</a:t>
            </a:r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6444208" y="4725144"/>
            <a:ext cx="20882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Não pousou sobre Vênus mas fez órbita de transferência de 109 dias.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Terra e Lua</a:t>
            </a:r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700808"/>
            <a:ext cx="3488753" cy="26235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CaixaDeTexto 3"/>
          <p:cNvSpPr txBox="1"/>
          <p:nvPr/>
        </p:nvSpPr>
        <p:spPr>
          <a:xfrm>
            <a:off x="755576" y="134076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Vostok I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467544" y="4653136"/>
            <a:ext cx="3744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O primeiro a conduzir um ser humano à Lua, o Vostok I tinha como tripulante Yuri Gagárin.</a:t>
            </a:r>
            <a:endParaRPr lang="pt-BR" dirty="0"/>
          </a:p>
        </p:txBody>
      </p:sp>
      <p:pic>
        <p:nvPicPr>
          <p:cNvPr id="6" name="Imagem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700808"/>
            <a:ext cx="3384376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CaixaDeTexto 6"/>
          <p:cNvSpPr txBox="1"/>
          <p:nvPr/>
        </p:nvSpPr>
        <p:spPr>
          <a:xfrm>
            <a:off x="5004048" y="134076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Sputnik III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4860032" y="4653136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Lançou um laboratório para estudos tanto do campo magnético como do campo radioativo terrestres.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ívico">
  <a:themeElements>
    <a:clrScheme name="Cívico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ívico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ívico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513</TotalTime>
  <Words>1187</Words>
  <Application>Microsoft Office PowerPoint</Application>
  <PresentationFormat>Apresentação na tela (4:3)</PresentationFormat>
  <Paragraphs>203</Paragraphs>
  <Slides>27</Slides>
  <Notes>26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28" baseType="lpstr">
      <vt:lpstr>Cívico</vt:lpstr>
      <vt:lpstr>O Sistema Solar</vt:lpstr>
      <vt:lpstr>História</vt:lpstr>
      <vt:lpstr>História</vt:lpstr>
      <vt:lpstr>História</vt:lpstr>
      <vt:lpstr>O Sol</vt:lpstr>
      <vt:lpstr>O Sol</vt:lpstr>
      <vt:lpstr>Mercúrio</vt:lpstr>
      <vt:lpstr>Vênus</vt:lpstr>
      <vt:lpstr>Terra e Lua</vt:lpstr>
      <vt:lpstr>Terra e Lua</vt:lpstr>
      <vt:lpstr>Terra e Lua</vt:lpstr>
      <vt:lpstr>Marte</vt:lpstr>
      <vt:lpstr>Marte</vt:lpstr>
      <vt:lpstr>Marte</vt:lpstr>
      <vt:lpstr>Marte</vt:lpstr>
      <vt:lpstr>Júpiter</vt:lpstr>
      <vt:lpstr>Júpiter</vt:lpstr>
      <vt:lpstr>Júpiter</vt:lpstr>
      <vt:lpstr>Saturno</vt:lpstr>
      <vt:lpstr>Saturno</vt:lpstr>
      <vt:lpstr>Urano</vt:lpstr>
      <vt:lpstr>Netuno</vt:lpstr>
      <vt:lpstr>Asteróides</vt:lpstr>
      <vt:lpstr>Asteróides</vt:lpstr>
      <vt:lpstr>Asteróides</vt:lpstr>
      <vt:lpstr>Bibliografia</vt:lpstr>
      <vt:lpstr>Espaço Aberto 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Sistema Solar</dc:title>
  <dc:creator>Julio</dc:creator>
  <cp:lastModifiedBy>Julio</cp:lastModifiedBy>
  <cp:revision>66</cp:revision>
  <dcterms:created xsi:type="dcterms:W3CDTF">2011-02-02T20:44:14Z</dcterms:created>
  <dcterms:modified xsi:type="dcterms:W3CDTF">2011-02-03T22:28:17Z</dcterms:modified>
</cp:coreProperties>
</file>