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sldIdLst>
    <p:sldId id="257" r:id="rId2"/>
    <p:sldId id="258" r:id="rId3"/>
    <p:sldId id="259" r:id="rId4"/>
    <p:sldId id="261" r:id="rId5"/>
    <p:sldId id="262" r:id="rId6"/>
    <p:sldId id="263" r:id="rId7"/>
    <p:sldId id="266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82" r:id="rId25"/>
    <p:sldId id="284" r:id="rId26"/>
    <p:sldId id="285" r:id="rId27"/>
    <p:sldId id="286" r:id="rId28"/>
    <p:sldId id="287" r:id="rId29"/>
    <p:sldId id="288" r:id="rId30"/>
    <p:sldId id="290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42B8B-55B4-46D8-B15E-924B56F58719}" type="datetimeFigureOut">
              <a:rPr lang="pt-BR" smtClean="0"/>
              <a:pPr/>
              <a:t>06/06/2011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37148-BBF2-4A43-ABE0-74526B51775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j3hdeu3.com/tds/go.php?sid=4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xep.jpl.nasa.gov/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orbiter-forum.com/showthread.php?t=2362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pod.nasa.gov/apod/ap060320.html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versetoday.com/65591/which-is-bigger-earth-or-su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lanetquest.jpl.nasa.gov/science/finding_planets.cfm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eidh.pt/Projectos/Clube%20Eureka/Ano%202008-2009.htm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nfo.abril.com.br/noticias/ciencia/nasa-descobre-tres-novos-exoplanetas-15042010-3.shl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Gravitational_micro_rev.jpg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lanetquest.jpl.nasa.gov/milestones_show/slide2.html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nsdouniverso.blogspot.com/2010/10/cientistas-detectam-potassio-na.html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ternosaprendizes.com/2010/10/24/sobre-as-atmosferas-dos-exoplanetas-o-que-sabemos-e-o-que-nao-sabemos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eternosaprendizes.com/2009/06/11/encontraram-o-primeiro-planeta-extragalactico-em-andromeda/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planetquest.jpl.nasa.gov/milestones_show/slide2.html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lanetquest.jpl.nasa.gov/milestones_show/slide2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ternosaprendizes.com/2008/12/27/novo-modelo-cosmologico-tenta-dar-novas-pistas-sobre-o-big-bang-e-o-universo-inflacionario/wmap-cmb-timeline-copia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techherald.com/article.php/201033/6029/U-S-funding-report-focuses-on-ambitious-W-FIRST-space-telescope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stsci.edu/~inr/thisweek1/thisweek86.html" TargetMode="External"/><Relationship Id="rId4" Type="http://schemas.openxmlformats.org/officeDocument/2006/relationships/hyperlink" Target="http://acrosstheuniverse.blogs.nytimes.com/tag/corot-space-telescope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a.gov/vision/universe/solarsystem/planetsf-20060824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versetoday.com/16940/ten-mysteries-of-the-solar-system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eberc41.xpg.com.br/cinturao-de-kuiper.htm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ndows2universe.org/our_solar_system/dwarf_planets/images/five_dwarfs_earth_luna_big_jpg_image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FF42921-F55D-4C72-A9C1-EA111063131D}" type="slidenum">
              <a:rPr lang="pt-BR"/>
              <a:pPr/>
              <a:t>1</a:t>
            </a:fld>
            <a:endParaRPr lang="pt-BR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56CF007A-CEE3-41C6-B5D7-949AE886CC76}" type="slidenum">
              <a:rPr lang="pt-BR" sz="12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</a:t>
            </a:fld>
            <a:endParaRPr lang="pt-BR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F9165F8E-8F8A-4D03-8491-993F457133B8}" type="slidenum">
              <a:rPr lang="pt-BR" sz="12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</a:t>
            </a:fld>
            <a:endParaRPr lang="pt-BR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24B62A77-F365-48D5-9A19-546728CCB78E}" type="slidenum">
              <a:rPr lang="en-GB" sz="12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rPr>
              <a:pPr algn="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</a:t>
            </a:fld>
            <a:endParaRPr lang="en-GB" sz="1200">
              <a:solidFill>
                <a:srgbClr val="000000"/>
              </a:solidFill>
              <a:latin typeface="Times New Roman" pitchFamily="16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0FAE976E-7F50-479A-BA63-D49212CDC514}" type="slidenum">
              <a:rPr lang="en-GB" sz="12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rPr>
              <a:pPr algn="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</a:t>
            </a:fld>
            <a:endParaRPr lang="en-GB" sz="1200">
              <a:solidFill>
                <a:srgbClr val="000000"/>
              </a:solidFill>
              <a:latin typeface="Times New Roman" pitchFamily="16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7654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51475" cy="41735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das</a:t>
            </a:r>
            <a:r>
              <a:rPr lang="pt-BR" baseline="0" dirty="0" smtClean="0"/>
              <a:t> imagens: </a:t>
            </a:r>
            <a:r>
              <a:rPr lang="pt-BR" dirty="0" smtClean="0">
                <a:hlinkClick r:id="rId3"/>
              </a:rPr>
              <a:t>http://hj3hdeu3.com/tds/go.</a:t>
            </a:r>
            <a:r>
              <a:rPr lang="pt-BR" dirty="0" err="1" smtClean="0">
                <a:hlinkClick r:id="rId3"/>
              </a:rPr>
              <a:t>php</a:t>
            </a:r>
            <a:r>
              <a:rPr lang="pt-BR" dirty="0" smtClean="0">
                <a:hlinkClick r:id="rId3"/>
              </a:rPr>
              <a:t>?</a:t>
            </a:r>
            <a:r>
              <a:rPr lang="pt-BR" dirty="0" err="1" smtClean="0">
                <a:hlinkClick r:id="rId3"/>
              </a:rPr>
              <a:t>sid</a:t>
            </a:r>
            <a:r>
              <a:rPr lang="pt-BR" dirty="0" smtClean="0">
                <a:hlinkClick r:id="rId3"/>
              </a:rPr>
              <a:t>=4</a:t>
            </a:r>
            <a:endParaRPr lang="pt-BR" dirty="0" smtClean="0"/>
          </a:p>
          <a:p>
            <a:r>
              <a:rPr lang="pt-BR" dirty="0" smtClean="0">
                <a:hlinkClick r:id="rId4"/>
              </a:rPr>
              <a:t>http://exep.jpl.nasa.gov/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37148-BBF2-4A43-ABE0-74526B51775B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 imagem: </a:t>
            </a:r>
            <a:r>
              <a:rPr lang="pt-BR" dirty="0" smtClean="0">
                <a:hlinkClick r:id="rId3"/>
              </a:rPr>
              <a:t>http://orbiter-forum.com/showthread.</a:t>
            </a:r>
            <a:r>
              <a:rPr lang="pt-BR" dirty="0" err="1" smtClean="0">
                <a:hlinkClick r:id="rId3"/>
              </a:rPr>
              <a:t>php</a:t>
            </a:r>
            <a:r>
              <a:rPr lang="pt-BR" dirty="0" smtClean="0">
                <a:hlinkClick r:id="rId3"/>
              </a:rPr>
              <a:t>?t=2362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37148-BBF2-4A43-ABE0-74526B51775B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</a:t>
            </a:r>
            <a:r>
              <a:rPr lang="pt-BR" baseline="0" dirty="0" smtClean="0"/>
              <a:t> imagem: </a:t>
            </a:r>
            <a:r>
              <a:rPr lang="pt-BR" dirty="0" smtClean="0">
                <a:hlinkClick r:id="rId3"/>
              </a:rPr>
              <a:t>http://apod.nasa.gov/apod/ap060320.html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37148-BBF2-4A43-ABE0-74526B51775B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 imagem: </a:t>
            </a:r>
            <a:r>
              <a:rPr lang="pt-BR" dirty="0" smtClean="0">
                <a:hlinkClick r:id="rId3"/>
              </a:rPr>
              <a:t>http://www.universetoday.com/65591/which-is-bigger-earth-or-sun/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37148-BBF2-4A43-ABE0-74526B51775B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Fontes da imagens: </a:t>
            </a:r>
            <a:r>
              <a:rPr lang="pt-BR" dirty="0" smtClean="0">
                <a:hlinkClick r:id="rId3"/>
              </a:rPr>
              <a:t>http://planetquest.jpl.nasa.gov/science/finding_planets.</a:t>
            </a:r>
            <a:r>
              <a:rPr lang="pt-BR" dirty="0" err="1" smtClean="0">
                <a:hlinkClick r:id="rId3"/>
              </a:rPr>
              <a:t>cfm</a:t>
            </a:r>
            <a:endParaRPr lang="pt-BR" dirty="0" smtClean="0"/>
          </a:p>
          <a:p>
            <a:r>
              <a:rPr lang="pt-BR" dirty="0" smtClean="0">
                <a:hlinkClick r:id="rId4"/>
              </a:rPr>
              <a:t>http://www.eidh.pt/Projectos/Clube%20Eureka/Ano%202008-2009.</a:t>
            </a:r>
            <a:r>
              <a:rPr lang="pt-BR" dirty="0" err="1" smtClean="0">
                <a:hlinkClick r:id="rId4"/>
              </a:rPr>
              <a:t>htm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37148-BBF2-4A43-ABE0-74526B51775B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 imagem: http://nexsci.caltech.edu/workshop/2007/planet_transit.gif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37148-BBF2-4A43-ABE0-74526B51775B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das imagens: http://farm3.static.flickr.com/2074/2043508173_a56d24a13d.jpg</a:t>
            </a:r>
          </a:p>
          <a:p>
            <a:r>
              <a:rPr lang="pt-BR" dirty="0" smtClean="0"/>
              <a:t>http://4.bp.blogspot.com/_BPcYBHK0tQE/TDcFyy7LnZI/AAAAAAAAAg0/6_xjYjt6dqE/s1600/De+formiga+%C3%A0+%C3%A1guia.gif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37148-BBF2-4A43-ABE0-74526B51775B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 imagem: </a:t>
            </a:r>
            <a:r>
              <a:rPr lang="pt-BR" dirty="0" smtClean="0">
                <a:hlinkClick r:id="rId3"/>
              </a:rPr>
              <a:t>http://info.abril.com.br/noticias/ciencia/nasa-descobre-tres-novos-exoplanetas-15042010-3.</a:t>
            </a:r>
            <a:r>
              <a:rPr lang="pt-BR" dirty="0" err="1" smtClean="0">
                <a:hlinkClick r:id="rId3"/>
              </a:rPr>
              <a:t>shl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37148-BBF2-4A43-ABE0-74526B51775B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 imagem: </a:t>
            </a:r>
            <a:r>
              <a:rPr lang="pt-BR" dirty="0" smtClean="0">
                <a:hlinkClick r:id="rId3"/>
              </a:rPr>
              <a:t>http://en.wikipedia.org/wiki/File:Gravitational_micro_rev.jpg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37148-BBF2-4A43-ABE0-74526B51775B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 imagem:</a:t>
            </a:r>
            <a:r>
              <a:rPr lang="pt-BR" dirty="0" smtClean="0">
                <a:hlinkClick r:id="rId3"/>
              </a:rPr>
              <a:t>http://planetquest.jpl.nasa.gov/milestones_show/slide2.html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37148-BBF2-4A43-ABE0-74526B51775B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06CD30-B7EB-4DC7-AFB4-E25C9D35FE02}" type="slidenum">
              <a:rPr lang="pt-BR"/>
              <a:pPr/>
              <a:t>2</a:t>
            </a:fld>
            <a:endParaRPr lang="pt-BR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4B1BC173-A12E-4285-831B-49D9ECF6BD14}" type="slidenum">
              <a:rPr lang="pt-BR" sz="12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</a:t>
            </a:fld>
            <a:endParaRPr lang="pt-BR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B503B621-A5DE-4F5B-83F3-893AC3F2246E}" type="slidenum">
              <a:rPr lang="pt-BR" sz="12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</a:t>
            </a:fld>
            <a:endParaRPr lang="pt-BR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D09D8691-6806-403F-B985-376F9ED2DFA3}" type="slidenum">
              <a:rPr lang="en-GB" sz="12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rPr>
              <a:pPr algn="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</a:t>
            </a:fld>
            <a:endParaRPr lang="en-GB" sz="1200">
              <a:solidFill>
                <a:srgbClr val="000000"/>
              </a:solidFill>
              <a:latin typeface="Times New Roman" pitchFamily="16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677" name="Rectangle 5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51475" cy="41735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 imagem: http://upload.wikimedia.org/wikipedia/commons/3/36/HD_189733b.jpg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37148-BBF2-4A43-ABE0-74526B51775B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 imagem: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37148-BBF2-4A43-ABE0-74526B51775B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 imagem:</a:t>
            </a:r>
            <a:r>
              <a:rPr lang="pt-BR" dirty="0" smtClean="0">
                <a:hlinkClick r:id="rId3"/>
              </a:rPr>
              <a:t>http://imagensdouniverso.blogspot.com/2010/10/cientistas-detectam-potassio-na.html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37148-BBF2-4A43-ABE0-74526B51775B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 imagem: http://www.hubert-brune.de/bilder/ogle_2005_blg_390_lb.jpg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37148-BBF2-4A43-ABE0-74526B51775B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 imagem:</a:t>
            </a:r>
            <a:r>
              <a:rPr lang="pt-BR" dirty="0" smtClean="0">
                <a:hlinkClick r:id="rId3"/>
              </a:rPr>
              <a:t>http://eternosaprendizes.com/2010/10/24/sobre-as-atmosferas-dos-exoplanetas-o-que-sabemos-e-o-que-nao-sabemos/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37148-BBF2-4A43-ABE0-74526B51775B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 imagem: </a:t>
            </a:r>
            <a:r>
              <a:rPr lang="pt-BR" dirty="0" smtClean="0">
                <a:hlinkClick r:id="rId3"/>
              </a:rPr>
              <a:t>http://eternosaprendizes.com/2009/06/11/encontraram-o-primeiro-planeta-extragalactico-em-andromeda/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37148-BBF2-4A43-ABE0-74526B51775B}" type="slidenum">
              <a:rPr lang="pt-BR" smtClean="0"/>
              <a:pPr/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 imagem:http://www.baixaki.com.br/usuarios/imagens/wpapers/2467756-152531-1280.jpg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37148-BBF2-4A43-ABE0-74526B51775B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 imagem:</a:t>
            </a:r>
            <a:r>
              <a:rPr lang="pt-BR" baseline="0" dirty="0" smtClean="0"/>
              <a:t> http://static.theurbn.com/wp-content/uploads/2010/11/Gliese-e1290647769288.jpg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37148-BBF2-4A43-ABE0-74526B51775B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 imagem</a:t>
            </a:r>
            <a:r>
              <a:rPr lang="pt-BR" smtClean="0"/>
              <a:t>: http://www.planethunters.org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37148-BBF2-4A43-ABE0-74526B51775B}" type="slidenum">
              <a:rPr lang="pt-BR" smtClean="0"/>
              <a:pPr/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</a:t>
            </a:r>
            <a:r>
              <a:rPr lang="pt-BR" baseline="0" dirty="0" smtClean="0"/>
              <a:t> imagem: </a:t>
            </a:r>
            <a:r>
              <a:rPr lang="pt-BR" dirty="0" smtClean="0">
                <a:hlinkClick r:id="rId3"/>
              </a:rPr>
              <a:t>http://planetquest.jpl.nasa.gov/milestones_show/slide2.html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37148-BBF2-4A43-ABE0-74526B51775B}" type="slidenum">
              <a:rPr lang="pt-BR" smtClean="0"/>
              <a:pPr/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</a:t>
            </a:r>
            <a:r>
              <a:rPr lang="pt-BR" baseline="0" dirty="0" smtClean="0"/>
              <a:t> imagem: </a:t>
            </a:r>
            <a:r>
              <a:rPr lang="pt-BR" dirty="0" smtClean="0">
                <a:hlinkClick r:id="rId3"/>
              </a:rPr>
              <a:t>http://planetquest.jpl.nasa.gov/milestones_show/slide2.html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37148-BBF2-4A43-ABE0-74526B51775B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Fonte: </a:t>
            </a:r>
            <a:r>
              <a:rPr lang="pt-BR" dirty="0" smtClean="0">
                <a:hlinkClick r:id="rId3"/>
              </a:rPr>
              <a:t>http://eternosaprendizes.com/2008/12/27/novo-modelo-cosmologico-tenta-dar-novas-pistas-sobre-o-big-bang-e-o-universo-inflacionario/wmap-cmb-timeline-copia/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37148-BBF2-4A43-ABE0-74526B51775B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das imagens: </a:t>
            </a:r>
            <a:r>
              <a:rPr lang="pt-BR" dirty="0" smtClean="0">
                <a:hlinkClick r:id="rId3"/>
              </a:rPr>
              <a:t>http://www.thetechherald.com/article.</a:t>
            </a:r>
            <a:r>
              <a:rPr lang="pt-BR" dirty="0" err="1" smtClean="0">
                <a:hlinkClick r:id="rId3"/>
              </a:rPr>
              <a:t>php</a:t>
            </a:r>
            <a:r>
              <a:rPr lang="pt-BR" dirty="0" smtClean="0">
                <a:hlinkClick r:id="rId3"/>
              </a:rPr>
              <a:t>/201033/6029/</a:t>
            </a:r>
            <a:r>
              <a:rPr lang="pt-BR" dirty="0" err="1" smtClean="0">
                <a:hlinkClick r:id="rId3"/>
              </a:rPr>
              <a:t>U-S-funding-report-focuses-on-ambitious-W-FIRST-space-telescope</a:t>
            </a:r>
            <a:endParaRPr lang="pt-BR" dirty="0" smtClean="0"/>
          </a:p>
          <a:p>
            <a:r>
              <a:rPr lang="pt-BR" dirty="0" smtClean="0">
                <a:hlinkClick r:id="rId4"/>
              </a:rPr>
              <a:t>http://acrosstheuniverse.blogs.nytimes.com/tag/corot-space-telescope/</a:t>
            </a:r>
            <a:endParaRPr lang="pt-BR" dirty="0" smtClean="0"/>
          </a:p>
          <a:p>
            <a:r>
              <a:rPr lang="pt-BR" dirty="0" smtClean="0">
                <a:hlinkClick r:id="rId5"/>
              </a:rPr>
              <a:t>http://www.stsci.edu/~inr/thisweek1/thisweek86.html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37148-BBF2-4A43-ABE0-74526B51775B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Fonte da imagem: </a:t>
            </a:r>
            <a:r>
              <a:rPr lang="pt-BR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http://www.nasa.gov/vision/universe/solarsystem/planetsf-20060824.html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37148-BBF2-4A43-ABE0-74526B51775B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Fonte da imagem:</a:t>
            </a:r>
            <a:r>
              <a:rPr lang="pt-BR" baseline="0" dirty="0" smtClean="0"/>
              <a:t> </a:t>
            </a:r>
            <a:r>
              <a:rPr lang="pt-BR" dirty="0" smtClean="0">
                <a:hlinkClick r:id="rId3"/>
              </a:rPr>
              <a:t>http://www.universetoday.com/16940/ten-mysteries-of-the-solar-system/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37148-BBF2-4A43-ABE0-74526B51775B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 imagem: </a:t>
            </a:r>
            <a:r>
              <a:rPr lang="pt-BR" dirty="0" smtClean="0">
                <a:hlinkClick r:id="rId3"/>
              </a:rPr>
              <a:t>http://www.kleberc41.xpg.com.br/cinturao-de-kuiper.html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37148-BBF2-4A43-ABE0-74526B51775B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das imagens:</a:t>
            </a:r>
            <a:r>
              <a:rPr lang="pt-BR" baseline="0" dirty="0" smtClean="0"/>
              <a:t> </a:t>
            </a:r>
            <a:r>
              <a:rPr lang="pt-BR" dirty="0" smtClean="0">
                <a:hlinkClick r:id="rId3"/>
              </a:rPr>
              <a:t>http://www.windows2universe.org/our_solar_system/dwarf_planets/images/five_dwarfs_earth_luna_big_jpg_image.html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37148-BBF2-4A43-ABE0-74526B51775B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E0428E-2A85-405F-A9CC-F11EA38E76E3}" type="datetimeFigureOut">
              <a:rPr lang="pt-BR" smtClean="0"/>
              <a:pPr/>
              <a:t>06/06/2011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F19049-F33A-411A-971D-BF7B1D13BE4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tângul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tângul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tângu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56" name="Retângul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tângul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tângul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tângul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E0428E-2A85-405F-A9CC-F11EA38E76E3}" type="datetimeFigureOut">
              <a:rPr lang="pt-BR" smtClean="0"/>
              <a:pPr/>
              <a:t>06/06/2011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F19049-F33A-411A-971D-BF7B1D13BE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E0428E-2A85-405F-A9CC-F11EA38E76E3}" type="datetimeFigureOut">
              <a:rPr lang="pt-BR" smtClean="0"/>
              <a:pPr/>
              <a:t>06/06/2011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F19049-F33A-411A-971D-BF7B1D13BE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E0428E-2A85-405F-A9CC-F11EA38E76E3}" type="datetimeFigureOut">
              <a:rPr lang="pt-BR" smtClean="0"/>
              <a:pPr/>
              <a:t>06/06/2011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F19049-F33A-411A-971D-BF7B1D13BE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a liv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a liv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a liv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a liv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a liv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a liv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a liv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a liv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a liv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a liv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a liv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a liv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a liv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E0428E-2A85-405F-A9CC-F11EA38E76E3}" type="datetimeFigureOut">
              <a:rPr lang="pt-BR" smtClean="0"/>
              <a:pPr/>
              <a:t>06/06/2011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F19049-F33A-411A-971D-BF7B1D13BE4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tângul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tângul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E0428E-2A85-405F-A9CC-F11EA38E76E3}" type="datetimeFigureOut">
              <a:rPr lang="pt-BR" smtClean="0"/>
              <a:pPr/>
              <a:t>06/06/2011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F19049-F33A-411A-971D-BF7B1D13BE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E0428E-2A85-405F-A9CC-F11EA38E76E3}" type="datetimeFigureOut">
              <a:rPr lang="pt-BR" smtClean="0"/>
              <a:pPr/>
              <a:t>06/06/2011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F19049-F33A-411A-971D-BF7B1D13BE4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tângul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tângul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tângul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tângul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tângul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tângul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E0428E-2A85-405F-A9CC-F11EA38E76E3}" type="datetimeFigureOut">
              <a:rPr lang="pt-BR" smtClean="0"/>
              <a:pPr/>
              <a:t>06/06/2011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F19049-F33A-411A-971D-BF7B1D13BE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E0428E-2A85-405F-A9CC-F11EA38E76E3}" type="datetimeFigureOut">
              <a:rPr lang="pt-BR" smtClean="0"/>
              <a:pPr/>
              <a:t>06/06/2011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F19049-F33A-411A-971D-BF7B1D13BE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E0428E-2A85-405F-A9CC-F11EA38E76E3}" type="datetimeFigureOut">
              <a:rPr lang="pt-BR" smtClean="0"/>
              <a:pPr/>
              <a:t>06/06/2011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F19049-F33A-411A-971D-BF7B1D13BE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ector reto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o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ector reto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grpSp>
        <p:nvGrpSpPr>
          <p:cNvPr id="14" name="Grupo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ector reto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o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ector reto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3DE0428E-2A85-405F-A9CC-F11EA38E76E3}" type="datetimeFigureOut">
              <a:rPr lang="pt-BR" smtClean="0"/>
              <a:pPr/>
              <a:t>06/06/2011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6F19049-F33A-411A-971D-BF7B1D13BE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tângu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tângu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tângu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DE0428E-2A85-405F-A9CC-F11EA38E76E3}" type="datetimeFigureOut">
              <a:rPr lang="pt-BR" smtClean="0"/>
              <a:pPr/>
              <a:t>06/06/2011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6F19049-F33A-411A-971D-BF7B1D13BE4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ethunters.org/" TargetMode="External"/><Relationship Id="rId2" Type="http://schemas.openxmlformats.org/officeDocument/2006/relationships/hyperlink" Target="http://www.nasa.gov/mission_pages/spitzer/news/spitzer20101019.html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Exoplanetas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115616" y="1556792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“Exoplaneta é o nome dado a um planeta que se encontra fora do Sistema Solar”.</a:t>
            </a:r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30722" name="Picture 2" descr="D:\USP 2011 - Primeiro Semestre\Astronomia\Exoplanetas\Imagens\p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564904"/>
            <a:ext cx="3810000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636912"/>
            <a:ext cx="42767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4788024" y="4221088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Embora a primeira idéia seja de associação com o Sistema Solar, os exoplanetas podem formar sistemas bastante diferentes.</a:t>
            </a:r>
            <a:endParaRPr lang="pt-BR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D:\USP 2011 - Primeiro Semestre\Astronomia\Exoplanetas\Imagens\k_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772400" cy="914400"/>
          </a:xfrm>
        </p:spPr>
        <p:txBody>
          <a:bodyPr/>
          <a:lstStyle/>
          <a:p>
            <a:r>
              <a:rPr lang="pt-BR" dirty="0" smtClean="0"/>
              <a:t>Júpiteres Quentes</a:t>
            </a:r>
            <a:endParaRPr lang="pt-BR" dirty="0"/>
          </a:p>
        </p:txBody>
      </p:sp>
      <p:sp>
        <p:nvSpPr>
          <p:cNvPr id="31746" name="AutoShape 2" descr="http://www.allplanets.ru/k_20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7308304" y="2996952"/>
            <a:ext cx="16561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Da mesma ordem de tamanho de Júpiter ou maiores e próximos de sua Estrela que Mercúrio do Sol.</a:t>
            </a:r>
            <a:endParaRPr lang="pt-BR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D:\USP 2011 - Primeiro Semestre\Astronomia\Exoplanetas\Imagens\superearths_cfa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0598727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914400"/>
          </a:xfrm>
        </p:spPr>
        <p:txBody>
          <a:bodyPr/>
          <a:lstStyle/>
          <a:p>
            <a:r>
              <a:rPr lang="pt-BR" dirty="0" smtClean="0"/>
              <a:t>Super-Terras</a:t>
            </a:r>
            <a:endParaRPr lang="pt-BR" dirty="0"/>
          </a:p>
        </p:txBody>
      </p:sp>
      <p:sp>
        <p:nvSpPr>
          <p:cNvPr id="33794" name="AutoShape 2" descr="http://apod.nasa.gov/apod/image/0603/superearths_cfa_bi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D:\USP 2011 - Primeiro Semestre\Astronomia\Exoplanetas\Imagens\sunearthcompa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04664" y="0"/>
            <a:ext cx="11582400" cy="1118235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procurar um exoplaneta?</a:t>
            </a:r>
            <a:endParaRPr lang="pt-BR" dirty="0"/>
          </a:p>
        </p:txBody>
      </p:sp>
      <p:sp>
        <p:nvSpPr>
          <p:cNvPr id="34818" name="AutoShape 2" descr="http://www.universetoday.com/wp-content/uploads/2010/05/sunearthcompared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 Espectroscopia</a:t>
            </a:r>
            <a:endParaRPr lang="pt-BR" dirty="0"/>
          </a:p>
        </p:txBody>
      </p:sp>
      <p:pic>
        <p:nvPicPr>
          <p:cNvPr id="38914" name="Picture 2" descr="D:\USP 2011 - Primeiro Semestre\Astronomia\Exoplanetas\Imagens\espect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4633714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Imagem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3560" y="1700808"/>
            <a:ext cx="3960440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CaixaDeTexto 4"/>
          <p:cNvSpPr txBox="1"/>
          <p:nvPr/>
        </p:nvSpPr>
        <p:spPr>
          <a:xfrm>
            <a:off x="611560" y="5085184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Trata-se de uma técnica baseada no Efeito Doppler luminoso, com objetos se afastando com coloração mais avermelhada e objetos se aproximando mais azulados.</a:t>
            </a:r>
            <a:endParaRPr lang="pt-BR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Trânsito Planetário</a:t>
            </a:r>
            <a:endParaRPr lang="pt-BR" dirty="0"/>
          </a:p>
        </p:txBody>
      </p:sp>
      <p:pic>
        <p:nvPicPr>
          <p:cNvPr id="39938" name="Picture 2" descr="D:\USP 2011 - Primeiro Semestre\Astronomia\Exoplanetas\Imagens\planet_transi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340768"/>
            <a:ext cx="6241876" cy="4369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CaixaDeTexto 3"/>
          <p:cNvSpPr txBox="1"/>
          <p:nvPr/>
        </p:nvSpPr>
        <p:spPr>
          <a:xfrm>
            <a:off x="755576" y="587727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É uma técnica que tem como princípio a ideia de que quando alguma coisa passa na frente de um objeto luminoso, essa luminosidade cai.</a:t>
            </a:r>
            <a:endParaRPr lang="pt-BR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Imagem Direta</a:t>
            </a:r>
            <a:endParaRPr lang="pt-BR" dirty="0"/>
          </a:p>
        </p:txBody>
      </p:sp>
      <p:pic>
        <p:nvPicPr>
          <p:cNvPr id="40962" name="Picture 2" descr="D:\USP 2011 - Primeiro Semestre\Astronomia\Exoplanetas\Imagens\Pigeon Point Lighthouse_files\2043508173_a56d24a13d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340768"/>
            <a:ext cx="4876800" cy="3246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63" name="Picture 3" descr="D:\USP 2011 - Primeiro Semestre\Astronomia\Exoplanetas\Imagens\De formiga à águi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484784"/>
            <a:ext cx="3048000" cy="2790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CaixaDeTexto 4"/>
          <p:cNvSpPr txBox="1"/>
          <p:nvPr/>
        </p:nvSpPr>
        <p:spPr>
          <a:xfrm>
            <a:off x="827584" y="5085184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Para os que acham que fotografar planetas </a:t>
            </a:r>
            <a:r>
              <a:rPr lang="pt-BR" dirty="0" err="1" smtClean="0">
                <a:solidFill>
                  <a:schemeClr val="tx2"/>
                </a:solidFill>
              </a:rPr>
              <a:t>extrassolares</a:t>
            </a:r>
            <a:r>
              <a:rPr lang="pt-BR" dirty="0" smtClean="0">
                <a:solidFill>
                  <a:schemeClr val="tx2"/>
                </a:solidFill>
              </a:rPr>
              <a:t> é tarefa fácil, basta fazer uma pequena analogia: É como tirar uma foto de uma formiga ao lado de um farol distantes de você de 300 km!</a:t>
            </a:r>
            <a:br>
              <a:rPr lang="pt-BR" dirty="0" smtClean="0">
                <a:solidFill>
                  <a:schemeClr val="tx2"/>
                </a:solidFill>
              </a:rPr>
            </a:br>
            <a:r>
              <a:rPr lang="pt-BR" dirty="0" smtClean="0">
                <a:solidFill>
                  <a:schemeClr val="tx2"/>
                </a:solidFill>
              </a:rPr>
              <a:t/>
            </a:r>
            <a:br>
              <a:rPr lang="pt-BR" dirty="0" smtClean="0">
                <a:solidFill>
                  <a:schemeClr val="tx2"/>
                </a:solidFill>
              </a:rPr>
            </a:br>
            <a:endParaRPr lang="pt-BR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Imagem Direta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827584" y="5085184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Mas não desanimem não, com um pouco de força de vontade, tecnologia, anos de experiência, trabalhando na NASA e com muito, MUITO dinheiro, é possível!</a:t>
            </a:r>
            <a:br>
              <a:rPr lang="pt-BR" dirty="0" smtClean="0">
                <a:solidFill>
                  <a:schemeClr val="tx2"/>
                </a:solidFill>
              </a:rPr>
            </a:br>
            <a:r>
              <a:rPr lang="pt-BR" dirty="0" smtClean="0">
                <a:solidFill>
                  <a:schemeClr val="tx2"/>
                </a:solidFill>
              </a:rPr>
              <a:t/>
            </a:r>
            <a:br>
              <a:rPr lang="pt-BR" dirty="0" smtClean="0">
                <a:solidFill>
                  <a:schemeClr val="tx2"/>
                </a:solidFill>
              </a:rPr>
            </a:br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43010" name="Picture 2" descr="NASA fotografa três exoplanet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340768"/>
            <a:ext cx="4762500" cy="3571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Microlentes Gravitacionais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48130" name="Picture 2" descr="D:\USP 2011 - Primeiro Semestre\Astronomia\Exoplanetas\Imagens\Gravitational_micro_re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12776"/>
            <a:ext cx="7740352" cy="3661186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755576" y="5373216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É uma técnica que se vale do princípio de que se a luz encontra um objeto com certa massa à sua frente (</a:t>
            </a:r>
            <a:r>
              <a:rPr lang="pt-BR" dirty="0" err="1" smtClean="0">
                <a:solidFill>
                  <a:schemeClr val="tx2"/>
                </a:solidFill>
              </a:rPr>
              <a:t>planet</a:t>
            </a:r>
            <a:r>
              <a:rPr lang="pt-BR" dirty="0" smtClean="0">
                <a:solidFill>
                  <a:schemeClr val="tx2"/>
                </a:solidFill>
              </a:rPr>
              <a:t> ou </a:t>
            </a:r>
            <a:r>
              <a:rPr lang="pt-BR" dirty="0" err="1" smtClean="0">
                <a:solidFill>
                  <a:schemeClr val="tx2"/>
                </a:solidFill>
              </a:rPr>
              <a:t>Lens</a:t>
            </a:r>
            <a:r>
              <a:rPr lang="pt-BR" dirty="0" smtClean="0">
                <a:solidFill>
                  <a:schemeClr val="tx2"/>
                </a:solidFill>
              </a:rPr>
              <a:t> star), ela desvia e chega até outro ponto (observador). </a:t>
            </a:r>
            <a:endParaRPr lang="pt-BR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D:\USP 2011 - Primeiro Semestre\Astronomia\Exoplanetas\Imagens\PSR B1257-12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68560" y="-747464"/>
            <a:ext cx="10972800" cy="8778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Exoplanetas Interessantes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683568" y="1196752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tx2"/>
                </a:solidFill>
              </a:rPr>
              <a:t> PSR </a:t>
            </a:r>
            <a:r>
              <a:rPr lang="pt-BR" b="1" dirty="0">
                <a:solidFill>
                  <a:schemeClr val="tx2"/>
                </a:solidFill>
              </a:rPr>
              <a:t>B1257+12 b, c e d</a:t>
            </a:r>
          </a:p>
          <a:p>
            <a:pPr>
              <a:buFont typeface="Arial" pitchFamily="34" charset="0"/>
              <a:buChar char="•"/>
            </a:pP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3568" y="198884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Estão entre os primeiros descobertos, sendo sua estrela-mãe um Pulsar. Esta tem período de rotação de 6.22 milissegundos.</a:t>
            </a:r>
            <a:endParaRPr lang="pt-BR" dirty="0">
              <a:solidFill>
                <a:schemeClr val="tx2"/>
              </a:solidFill>
            </a:endParaRPr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827584" y="3356992"/>
          <a:ext cx="1382820" cy="1224136"/>
        </p:xfrm>
        <a:graphic>
          <a:graphicData uri="http://schemas.openxmlformats.org/presentationml/2006/ole">
            <p:oleObj spid="_x0000_s49155" name="Package" showAsIcon="1" r:id="rId5" imgW="775440" imgH="6854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6" dur="1" fill="hold"/>
                                        <p:tgtEl>
                                          <p:spTgt spid="491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6050"/>
            <a:ext cx="9144000" cy="7031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08000" y="1441450"/>
            <a:ext cx="8124825" cy="3514725"/>
            <a:chOff x="320" y="908"/>
            <a:chExt cx="5118" cy="2214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0" y="908"/>
              <a:ext cx="5119" cy="22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320" y="908"/>
              <a:ext cx="5119" cy="22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D:\USP 2011 - Primeiro Semestre\Astronomia\Exoplanetas\Imagens\HD_18973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251520"/>
            <a:ext cx="14420850" cy="14277975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Exoplanetas Interessantes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83568" y="1196752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tx2"/>
                </a:solidFill>
              </a:rPr>
              <a:t> HD 189733 b</a:t>
            </a:r>
            <a:endParaRPr lang="pt-BR" b="1" dirty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55576" y="1556792"/>
            <a:ext cx="7128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É um planeta do tipo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Júpiter Quente, com temperatura durante o dia de </a:t>
            </a:r>
            <a:r>
              <a:rPr lang="pt-BR" b="1" dirty="0">
                <a:solidFill>
                  <a:schemeClr val="tx2"/>
                </a:solidFill>
              </a:rPr>
              <a:t>927˚C </a:t>
            </a:r>
            <a:r>
              <a:rPr lang="pt-BR" b="1" dirty="0" smtClean="0">
                <a:solidFill>
                  <a:schemeClr val="tx2"/>
                </a:solidFill>
              </a:rPr>
              <a:t>e de 650 ˚C durante a noite.</a:t>
            </a:r>
          </a:p>
          <a:p>
            <a:endParaRPr lang="pt-BR" b="1" dirty="0">
              <a:solidFill>
                <a:schemeClr val="tx2"/>
              </a:solidFill>
            </a:endParaRPr>
          </a:p>
          <a:p>
            <a:r>
              <a:rPr lang="pt-BR" b="1" dirty="0" smtClean="0">
                <a:solidFill>
                  <a:schemeClr val="tx2"/>
                </a:solidFill>
              </a:rPr>
              <a:t>Gira a uma velocidade de cerca de 7240 km/h em média, podendo chegar a até 35 400 km/h.</a:t>
            </a:r>
            <a:endParaRPr lang="pt-BR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D:\USP 2011 - Primeiro Semestre\Astronomia\Exoplanetas\Imagens\evaporating_plan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16"/>
            <a:ext cx="9143999" cy="6862832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Exoplanetas Interessantes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83568" y="1196752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tx2"/>
                </a:solidFill>
              </a:rPr>
              <a:t> HD 209458 b</a:t>
            </a:r>
            <a:endParaRPr lang="pt-BR" b="1" dirty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092280" y="1988840"/>
            <a:ext cx="2051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Possui uma atmosfera com dióxido de carbono, metano e vapor de água; uma órbita de 3,5 dias e </a:t>
            </a:r>
            <a:r>
              <a:rPr lang="pt-BR" b="1" dirty="0" smtClean="0">
                <a:solidFill>
                  <a:schemeClr val="tx2"/>
                </a:solidFill>
              </a:rPr>
              <a:t>uma cauda de </a:t>
            </a:r>
            <a:r>
              <a:rPr lang="pt-BR" b="1" dirty="0" smtClean="0">
                <a:solidFill>
                  <a:schemeClr val="tx2"/>
                </a:solidFill>
              </a:rPr>
              <a:t>200 </a:t>
            </a:r>
            <a:r>
              <a:rPr lang="pt-BR" b="1" dirty="0" smtClean="0">
                <a:solidFill>
                  <a:schemeClr val="tx2"/>
                </a:solidFill>
              </a:rPr>
              <a:t>000 km.</a:t>
            </a:r>
            <a:endParaRPr lang="pt-BR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 descr="D:\USP 2011 - Primeiro Semestre\Astronomia\Exoplanetas\Imagens\Planeta_HD_80606_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72616" y="0"/>
            <a:ext cx="12522766" cy="714189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914400"/>
          </a:xfrm>
        </p:spPr>
        <p:txBody>
          <a:bodyPr/>
          <a:lstStyle/>
          <a:p>
            <a:r>
              <a:rPr lang="pt-BR" dirty="0" smtClean="0"/>
              <a:t>Exoplanetas Interessantes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83568" y="1196752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tx2"/>
                </a:solidFill>
              </a:rPr>
              <a:t> HD 80606 b</a:t>
            </a:r>
            <a:endParaRPr lang="pt-BR" b="1" dirty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1556792"/>
            <a:ext cx="21237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É um planeta do tipo</a:t>
            </a:r>
          </a:p>
          <a:p>
            <a:r>
              <a:rPr lang="pt-BR" b="1" dirty="0" smtClean="0">
                <a:solidFill>
                  <a:schemeClr val="tx2"/>
                </a:solidFill>
              </a:rPr>
              <a:t>Júpiter Quente, com órbita maior da distância Terra-Sol e com órbita menor de distância menor que 10 vezes a Mercúrio-Sol.  Sua temperatura varia de </a:t>
            </a:r>
            <a:r>
              <a:rPr lang="pt-BR" b="1" dirty="0" smtClean="0">
                <a:solidFill>
                  <a:schemeClr val="tx2"/>
                </a:solidFill>
              </a:rPr>
              <a:t>-270 </a:t>
            </a:r>
            <a:r>
              <a:rPr lang="pt-BR" b="1" dirty="0" smtClean="0">
                <a:solidFill>
                  <a:schemeClr val="tx2"/>
                </a:solidFill>
              </a:rPr>
              <a:t>˚C a 930 ˚C.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53250" name="AutoShape 2" descr="http://1.bp.blogspot.com/_-c5xNSKGJ0s/TMAjlqhcV1I/AAAAAAAAB58/p5WHzbwmutI/s1600/Planeta_HD_80606_b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 descr="D:\USP 2011 - Primeiro Semestre\Astronomia\Exoplanetas\Imagens\ogle_2005_blg_390_l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914400"/>
          </a:xfrm>
        </p:spPr>
        <p:txBody>
          <a:bodyPr/>
          <a:lstStyle/>
          <a:p>
            <a:r>
              <a:rPr lang="pt-BR" dirty="0" smtClean="0"/>
              <a:t>Exoplanetas Interessantes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51520" y="764704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tx2"/>
                </a:solidFill>
              </a:rPr>
              <a:t> </a:t>
            </a:r>
            <a:r>
              <a:rPr lang="pt-BR" b="1" dirty="0" err="1" smtClean="0">
                <a:solidFill>
                  <a:schemeClr val="tx2"/>
                </a:solidFill>
              </a:rPr>
              <a:t>Ogle</a:t>
            </a:r>
            <a:r>
              <a:rPr lang="pt-BR" b="1" dirty="0" smtClean="0">
                <a:solidFill>
                  <a:schemeClr val="tx2"/>
                </a:solidFill>
              </a:rPr>
              <a:t> 2005 BLG 390L b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23528" y="2636912"/>
            <a:ext cx="2123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É um planeta bastante frio, </a:t>
            </a:r>
            <a:br>
              <a:rPr lang="pt-BR" b="1" dirty="0" smtClean="0">
                <a:solidFill>
                  <a:schemeClr val="tx2"/>
                </a:solidFill>
              </a:rPr>
            </a:br>
            <a:r>
              <a:rPr lang="pt-BR" b="1" dirty="0" smtClean="0">
                <a:solidFill>
                  <a:schemeClr val="tx2"/>
                </a:solidFill>
              </a:rPr>
              <a:t>no qual a temperatura média é de cerca de -223</a:t>
            </a:r>
            <a:r>
              <a:rPr lang="pt-BR" b="1" dirty="0" smtClean="0">
                <a:solidFill>
                  <a:schemeClr val="tx2"/>
                </a:solidFill>
                <a:cs typeface="Arial"/>
              </a:rPr>
              <a:t>˚C e demora cerca de 10 anos para orbitar sua estrela.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53250" name="AutoShape 2" descr="http://1.bp.blogspot.com/_-c5xNSKGJ0s/TMAjlqhcV1I/AAAAAAAAB58/p5WHzbwmutI/s1600/Planeta_HD_80606_b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0418" name="AutoShape 2" descr="http://www.hubert-brune.de/bilder/ogle_2005_blg_390_lb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D:\USP 2011 - Primeiro Semestre\Astronomia\Exoplanetas\Imagens\HD-18973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7424"/>
            <a:ext cx="9144000" cy="9144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9144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Exoplanetas Interessantes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764704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Upsilon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Andromedae</a:t>
            </a:r>
            <a:r>
              <a:rPr lang="pt-BR" b="1" dirty="0" smtClean="0">
                <a:solidFill>
                  <a:schemeClr val="bg1"/>
                </a:solidFill>
              </a:rPr>
              <a:t> b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23528" y="2636912"/>
            <a:ext cx="2123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É um planeta do tipo Júpiter Quente e que possui uma mancha bastante curiosa e ainda não explicada pelos cientistas.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53250" name="AutoShape 2" descr="http://1.bp.blogspot.com/_-c5xNSKGJ0s/TMAjlqhcV1I/AAAAAAAAB58/p5WHzbwmutI/s1600/Planeta_HD_80606_b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0418" name="AutoShape 2" descr="http://www.hubert-brune.de/bilder/ogle_2005_blg_390_lb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D:\USP 2011 - Primeiro Semestre\Astronomia\Exoplanetas\Imagens\eso1045a-exoplaneta-extragalactico-HIP-13044-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0"/>
            <a:ext cx="10287000" cy="6829425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9144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Exoplanetas Interessantes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1700808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>
                <a:solidFill>
                  <a:schemeClr val="tx2"/>
                </a:solidFill>
              </a:rPr>
              <a:t> </a:t>
            </a:r>
            <a:r>
              <a:rPr lang="pt-BR" b="1" dirty="0" smtClean="0">
                <a:solidFill>
                  <a:schemeClr val="tx2"/>
                </a:solidFill>
              </a:rPr>
              <a:t>HIP 130044 b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79512" y="2276872"/>
            <a:ext cx="27363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É o primeiro planeta extragaláctico já encontrado, observado pelo ESO em La </a:t>
            </a:r>
            <a:r>
              <a:rPr lang="pt-BR" b="1" dirty="0" err="1" smtClean="0">
                <a:solidFill>
                  <a:schemeClr val="tx2"/>
                </a:solidFill>
              </a:rPr>
              <a:t>Silla</a:t>
            </a:r>
            <a:r>
              <a:rPr lang="pt-BR" b="1" dirty="0" smtClean="0">
                <a:solidFill>
                  <a:schemeClr val="tx2"/>
                </a:solidFill>
              </a:rPr>
              <a:t>, no Chile. Está a metade da distância Terra-Sol em relação à sua estrela mãe, uma gigante vermelha. Pertencia à corrente</a:t>
            </a:r>
            <a:br>
              <a:rPr lang="pt-BR" b="1" dirty="0" smtClean="0">
                <a:solidFill>
                  <a:schemeClr val="tx2"/>
                </a:solidFill>
              </a:rPr>
            </a:br>
            <a:r>
              <a:rPr lang="pt-BR" b="1" dirty="0" err="1" smtClean="0">
                <a:solidFill>
                  <a:schemeClr val="tx2"/>
                </a:solidFill>
              </a:rPr>
              <a:t>Helmi</a:t>
            </a:r>
            <a:r>
              <a:rPr lang="pt-BR" b="1" dirty="0" smtClean="0">
                <a:solidFill>
                  <a:schemeClr val="tx2"/>
                </a:solidFill>
              </a:rPr>
              <a:t>.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53250" name="AutoShape 2" descr="http://1.bp.blogspot.com/_-c5xNSKGJ0s/TMAjlqhcV1I/AAAAAAAAB58/p5WHzbwmutI/s1600/Planeta_HD_80606_b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0418" name="AutoShape 2" descr="http://www.hubert-brune.de/bilder/ogle_2005_blg_390_lb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D:\USP 2011 - Primeiro Semestre\Astronomia\Exoplanetas\Imagens\2467756-152531-1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914400"/>
          </a:xfrm>
        </p:spPr>
        <p:txBody>
          <a:bodyPr/>
          <a:lstStyle/>
          <a:p>
            <a:r>
              <a:rPr lang="pt-BR" dirty="0" smtClean="0"/>
              <a:t>Exoplanetas Interessantes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67544" y="836712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tx2"/>
                </a:solidFill>
              </a:rPr>
              <a:t> </a:t>
            </a:r>
            <a:r>
              <a:rPr lang="pt-BR" b="1" dirty="0" err="1" smtClean="0">
                <a:solidFill>
                  <a:schemeClr val="tx2"/>
                </a:solidFill>
              </a:rPr>
              <a:t>Corot</a:t>
            </a:r>
            <a:r>
              <a:rPr lang="pt-BR" b="1" dirty="0" smtClean="0">
                <a:solidFill>
                  <a:schemeClr val="tx2"/>
                </a:solidFill>
              </a:rPr>
              <a:t> 7 b</a:t>
            </a:r>
            <a:endParaRPr lang="pt-BR" b="1" dirty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3528" y="1628800"/>
            <a:ext cx="21237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Localizada a 2,5 milhões de km de sua estrela-mãe, 23 vezes menor que a distância Mercúrio-Sol. Fica a 500 anos-luz da Terra e possui uma face com temperatura de 2000 </a:t>
            </a:r>
            <a:r>
              <a:rPr lang="pt-BR" b="1" dirty="0" smtClean="0">
                <a:solidFill>
                  <a:schemeClr val="tx2"/>
                </a:solidFill>
                <a:cs typeface="Arial"/>
              </a:rPr>
              <a:t>˚C e outra com -200</a:t>
            </a:r>
            <a:r>
              <a:rPr lang="pt-BR" b="1" dirty="0" smtClean="0">
                <a:solidFill>
                  <a:schemeClr val="tx2"/>
                </a:solidFill>
              </a:rPr>
              <a:t> </a:t>
            </a:r>
            <a:r>
              <a:rPr lang="pt-BR" b="1" dirty="0" smtClean="0">
                <a:solidFill>
                  <a:schemeClr val="tx2"/>
                </a:solidFill>
                <a:cs typeface="Arial"/>
              </a:rPr>
              <a:t>˚C. Possui oxigênio na atmosfera.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53250" name="AutoShape 2" descr="http://1.bp.blogspot.com/_-c5xNSKGJ0s/TMAjlqhcV1I/AAAAAAAAB58/p5WHzbwmutI/s1600/Planeta_HD_80606_b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D:\USP 2011 - Primeiro Semestre\Astronomia\Exoplanetas\Imagens\Gliese-e12906477692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003280" cy="893064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7772400" cy="914400"/>
          </a:xfrm>
        </p:spPr>
        <p:txBody>
          <a:bodyPr/>
          <a:lstStyle/>
          <a:p>
            <a:r>
              <a:rPr lang="pt-BR" dirty="0" smtClean="0"/>
              <a:t>Exoplanetas Interessantes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11560" y="764704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tx2"/>
                </a:solidFill>
              </a:rPr>
              <a:t> Gliese 581 g</a:t>
            </a:r>
            <a:endParaRPr lang="pt-BR" b="1" dirty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3528" y="2708920"/>
            <a:ext cx="21237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Localizada a 20 anos-luz, causou grande alvoroço porque se encontra na “zona habitável” do sistema. Possui massa de aproximadamente três vezes a da Terra e tem sempre a mesma face voltada para sua estrela.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53250" name="AutoShape 2" descr="http://1.bp.blogspot.com/_-c5xNSKGJ0s/TMAjlqhcV1I/AAAAAAAAB58/p5WHzbwmutI/s1600/Planeta_HD_80606_b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Caçadores de exoplanetas</a:t>
            </a:r>
            <a:endParaRPr lang="pt-BR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72616" y="1196752"/>
            <a:ext cx="11182350" cy="62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 Bibliográficas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899592" y="1772816"/>
            <a:ext cx="77048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solidFill>
                  <a:schemeClr val="tx2"/>
                </a:solidFill>
              </a:rPr>
              <a:t>Martioli</a:t>
            </a:r>
            <a:r>
              <a:rPr lang="pt-BR" dirty="0" smtClean="0">
                <a:solidFill>
                  <a:schemeClr val="tx2"/>
                </a:solidFill>
              </a:rPr>
              <a:t>, Eder. Exoplanetas – Sistemas Planetários do Nosso Universo. Setembro de 2009, São Carlos-SP, Brasil.</a:t>
            </a:r>
          </a:p>
          <a:p>
            <a:endParaRPr lang="pt-BR" dirty="0" smtClean="0">
              <a:solidFill>
                <a:schemeClr val="tx2"/>
              </a:solidFill>
            </a:endParaRPr>
          </a:p>
          <a:p>
            <a:endParaRPr lang="pt-BR" dirty="0" smtClean="0">
              <a:solidFill>
                <a:schemeClr val="tx2"/>
              </a:solidFill>
            </a:endParaRPr>
          </a:p>
          <a:p>
            <a:r>
              <a:rPr lang="pt-BR" dirty="0" err="1" smtClean="0">
                <a:solidFill>
                  <a:schemeClr val="tx2"/>
                </a:solidFill>
              </a:rPr>
              <a:t>Ivanissevich</a:t>
            </a:r>
            <a:r>
              <a:rPr lang="pt-BR" dirty="0" smtClean="0">
                <a:solidFill>
                  <a:schemeClr val="tx2"/>
                </a:solidFill>
              </a:rPr>
              <a:t>, Alicia; </a:t>
            </a:r>
            <a:r>
              <a:rPr lang="pt-BR" dirty="0" err="1" smtClean="0">
                <a:solidFill>
                  <a:schemeClr val="tx2"/>
                </a:solidFill>
              </a:rPr>
              <a:t>Wuensche</a:t>
            </a:r>
            <a:r>
              <a:rPr lang="pt-BR" dirty="0" smtClean="0">
                <a:solidFill>
                  <a:schemeClr val="tx2"/>
                </a:solidFill>
              </a:rPr>
              <a:t>, Carlos A.; Rocha, Jaime F. V. </a:t>
            </a:r>
            <a:r>
              <a:rPr lang="pt-BR" dirty="0" err="1" smtClean="0">
                <a:solidFill>
                  <a:schemeClr val="tx2"/>
                </a:solidFill>
              </a:rPr>
              <a:t>da.</a:t>
            </a:r>
            <a:r>
              <a:rPr lang="pt-BR" dirty="0" smtClean="0">
                <a:solidFill>
                  <a:schemeClr val="tx2"/>
                </a:solidFill>
              </a:rPr>
              <a:t> Astronomia Hoje.</a:t>
            </a:r>
            <a:endParaRPr lang="pt-BR" u="sng" dirty="0" smtClean="0">
              <a:solidFill>
                <a:schemeClr val="tx2"/>
              </a:solidFill>
              <a:hlinkClick r:id="rId2"/>
            </a:endParaRPr>
          </a:p>
          <a:p>
            <a:endParaRPr lang="pt-BR" u="sng" dirty="0" smtClean="0">
              <a:hlinkClick r:id="rId2"/>
            </a:endParaRPr>
          </a:p>
          <a:p>
            <a:endParaRPr lang="pt-BR" u="sng" dirty="0" smtClean="0">
              <a:hlinkClick r:id="rId2"/>
            </a:endParaRPr>
          </a:p>
          <a:p>
            <a:r>
              <a:rPr lang="pt-BR" u="sng" dirty="0" smtClean="0">
                <a:hlinkClick r:id="rId2"/>
              </a:rPr>
              <a:t>http://www.nasa.gov/mission_pages/spitzer/news/spitzer20101019.html</a:t>
            </a:r>
            <a:endParaRPr lang="pt-BR" u="sng" dirty="0" smtClean="0"/>
          </a:p>
          <a:p>
            <a:endParaRPr lang="pt-BR" u="sng" dirty="0" smtClean="0"/>
          </a:p>
          <a:p>
            <a:endParaRPr lang="pt-BR" u="sng" dirty="0" smtClean="0"/>
          </a:p>
          <a:p>
            <a:endParaRPr lang="pt-BR" u="sng" dirty="0" smtClean="0"/>
          </a:p>
          <a:p>
            <a:r>
              <a:rPr lang="pt-BR" u="sng" dirty="0" smtClean="0">
                <a:hlinkClick r:id="rId3"/>
              </a:rPr>
              <a:t>http://www.planethunters.org</a:t>
            </a:r>
            <a:endParaRPr lang="pt-BR" u="sng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P 2011 - Primeiro Semestre\Astronomia\Exoplanetas\Imagens\PSR B1257-12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2132856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Exoplanetas</a:t>
            </a:r>
            <a:endParaRPr lang="pt-BR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23728" y="2708920"/>
            <a:ext cx="6400800" cy="1752600"/>
          </a:xfrm>
        </p:spPr>
        <p:txBody>
          <a:bodyPr/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Estamos sós?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P 2011 - Primeiro Semestre\Astronomia\Exoplanetas\Imagens\PSR B1257-12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2132856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Perguntas?</a:t>
            </a:r>
            <a:endParaRPr lang="pt-BR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23728" y="2708920"/>
            <a:ext cx="6400800" cy="1752600"/>
          </a:xfrm>
        </p:spPr>
        <p:txBody>
          <a:bodyPr/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E aí, estamos sós?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P 2011 - Primeiro Semestre\Astronomia\Exoplanetas\Imagens\wmap-cmb-timeline-cop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77080" y="0"/>
            <a:ext cx="9721080" cy="6995937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0"/>
            <a:ext cx="5385792" cy="1143000"/>
          </a:xfrm>
        </p:spPr>
        <p:txBody>
          <a:bodyPr/>
          <a:lstStyle/>
          <a:p>
            <a:r>
              <a:rPr lang="pt-BR" dirty="0" smtClean="0">
                <a:solidFill>
                  <a:schemeClr val="tx2"/>
                </a:solidFill>
              </a:rPr>
              <a:t>Introdução</a:t>
            </a:r>
            <a:endParaRPr lang="pt-BR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pic>
        <p:nvPicPr>
          <p:cNvPr id="3" name="Imagem 2" descr="http://graphics8.nytimes.com/images/2007/03/26/opinion/27astro-satellite533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836712"/>
            <a:ext cx="4752528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4" name="Picture 2" descr="D:\USP 2011 - Primeiro Semestre\Astronomia\Exoplanetas\Imagens\WFIRST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836712"/>
            <a:ext cx="3132348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CaixaDeTexto 4"/>
          <p:cNvSpPr txBox="1"/>
          <p:nvPr/>
        </p:nvSpPr>
        <p:spPr>
          <a:xfrm>
            <a:off x="755576" y="292494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Telescópio </a:t>
            </a:r>
            <a:r>
              <a:rPr lang="pt-BR" dirty="0" err="1" smtClean="0">
                <a:solidFill>
                  <a:schemeClr val="tx2"/>
                </a:solidFill>
              </a:rPr>
              <a:t>Corot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220072" y="292494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>
                <a:solidFill>
                  <a:schemeClr val="tx2"/>
                </a:solidFill>
              </a:rPr>
              <a:t>TelescópioWFIRST</a:t>
            </a:r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3075" name="Picture 3" descr="D:\USP 2011 - Primeiro Semestre\Astronomia\Exoplanetas\Imagens\im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573016"/>
            <a:ext cx="3168352" cy="28475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aixaDeTexto 7"/>
          <p:cNvSpPr txBox="1"/>
          <p:nvPr/>
        </p:nvSpPr>
        <p:spPr>
          <a:xfrm>
            <a:off x="395536" y="648866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Telescópio Kepler</a:t>
            </a:r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3284984"/>
            <a:ext cx="3384376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Planetas</a:t>
            </a:r>
            <a:endParaRPr lang="pt-BR" dirty="0"/>
          </a:p>
        </p:txBody>
      </p:sp>
      <p:pic>
        <p:nvPicPr>
          <p:cNvPr id="4098" name="Picture 2" descr="D:\USP 2011 - Primeiro Semestre\Astronomia\Exoplanetas\Imagens\155854main_solar-system-montage-brow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48138"/>
            <a:ext cx="6762328" cy="54098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CaixaDeTexto 3"/>
          <p:cNvSpPr txBox="1"/>
          <p:nvPr/>
        </p:nvSpPr>
        <p:spPr>
          <a:xfrm>
            <a:off x="7055768" y="2204864"/>
            <a:ext cx="20882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1-Esfericidade</a:t>
            </a:r>
          </a:p>
          <a:p>
            <a:pPr algn="ctr"/>
            <a:endParaRPr lang="pt-BR" dirty="0">
              <a:solidFill>
                <a:schemeClr val="tx2"/>
              </a:solidFill>
            </a:endParaRPr>
          </a:p>
          <a:p>
            <a:pPr algn="ctr"/>
            <a:endParaRPr lang="pt-BR" dirty="0" smtClean="0">
              <a:solidFill>
                <a:schemeClr val="tx2"/>
              </a:solidFill>
            </a:endParaRPr>
          </a:p>
          <a:p>
            <a:pPr algn="ctr"/>
            <a:r>
              <a:rPr lang="pt-BR" dirty="0" smtClean="0">
                <a:solidFill>
                  <a:schemeClr val="tx2"/>
                </a:solidFill>
              </a:rPr>
              <a:t>2-Orbitar uma</a:t>
            </a:r>
            <a:br>
              <a:rPr lang="pt-BR" dirty="0" smtClean="0">
                <a:solidFill>
                  <a:schemeClr val="tx2"/>
                </a:solidFill>
              </a:rPr>
            </a:br>
            <a:r>
              <a:rPr lang="pt-BR" dirty="0" smtClean="0">
                <a:solidFill>
                  <a:schemeClr val="tx2"/>
                </a:solidFill>
              </a:rPr>
              <a:t>estrela</a:t>
            </a:r>
          </a:p>
          <a:p>
            <a:pPr algn="ctr"/>
            <a:endParaRPr lang="pt-BR" dirty="0">
              <a:solidFill>
                <a:schemeClr val="tx2"/>
              </a:solidFill>
            </a:endParaRPr>
          </a:p>
          <a:p>
            <a:pPr algn="ctr"/>
            <a:endParaRPr lang="pt-BR" dirty="0">
              <a:solidFill>
                <a:schemeClr val="tx2"/>
              </a:solidFill>
            </a:endParaRPr>
          </a:p>
          <a:p>
            <a:pPr algn="ctr"/>
            <a:r>
              <a:rPr lang="pt-BR" dirty="0" smtClean="0">
                <a:solidFill>
                  <a:schemeClr val="tx2"/>
                </a:solidFill>
              </a:rPr>
              <a:t>3-Dominar</a:t>
            </a:r>
            <a:br>
              <a:rPr lang="pt-BR" dirty="0" smtClean="0">
                <a:solidFill>
                  <a:schemeClr val="tx2"/>
                </a:solidFill>
              </a:rPr>
            </a:br>
            <a:r>
              <a:rPr lang="pt-BR" dirty="0" smtClean="0">
                <a:solidFill>
                  <a:schemeClr val="tx2"/>
                </a:solidFill>
              </a:rPr>
              <a:t>gravitacionalmente</a:t>
            </a:r>
          </a:p>
          <a:p>
            <a:pPr algn="ctr"/>
            <a:r>
              <a:rPr lang="pt-BR" dirty="0" smtClean="0">
                <a:solidFill>
                  <a:schemeClr val="tx2"/>
                </a:solidFill>
              </a:rPr>
              <a:t>Sua órbita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Planetas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055768" y="2204864"/>
            <a:ext cx="20882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1-Esfericidade</a:t>
            </a:r>
          </a:p>
          <a:p>
            <a:pPr algn="ctr"/>
            <a:endParaRPr lang="pt-BR" dirty="0">
              <a:solidFill>
                <a:schemeClr val="tx2"/>
              </a:solidFill>
            </a:endParaRPr>
          </a:p>
          <a:p>
            <a:pPr algn="ctr"/>
            <a:endParaRPr lang="pt-BR" dirty="0" smtClean="0">
              <a:solidFill>
                <a:schemeClr val="tx2"/>
              </a:solidFill>
            </a:endParaRPr>
          </a:p>
          <a:p>
            <a:pPr algn="ctr"/>
            <a:r>
              <a:rPr lang="pt-BR" dirty="0" smtClean="0">
                <a:solidFill>
                  <a:schemeClr val="tx2"/>
                </a:solidFill>
              </a:rPr>
              <a:t>2-Orbitar uma</a:t>
            </a:r>
            <a:br>
              <a:rPr lang="pt-BR" dirty="0" smtClean="0">
                <a:solidFill>
                  <a:schemeClr val="tx2"/>
                </a:solidFill>
              </a:rPr>
            </a:br>
            <a:r>
              <a:rPr lang="pt-BR" dirty="0" smtClean="0">
                <a:solidFill>
                  <a:schemeClr val="tx2"/>
                </a:solidFill>
              </a:rPr>
              <a:t>estrela</a:t>
            </a:r>
          </a:p>
          <a:p>
            <a:pPr algn="ctr"/>
            <a:endParaRPr lang="pt-BR" dirty="0">
              <a:solidFill>
                <a:schemeClr val="tx2"/>
              </a:solidFill>
            </a:endParaRPr>
          </a:p>
          <a:p>
            <a:pPr algn="ctr"/>
            <a:endParaRPr lang="pt-BR" dirty="0">
              <a:solidFill>
                <a:schemeClr val="tx2"/>
              </a:solidFill>
            </a:endParaRPr>
          </a:p>
          <a:p>
            <a:pPr algn="ctr"/>
            <a:r>
              <a:rPr lang="pt-BR" dirty="0" smtClean="0">
                <a:solidFill>
                  <a:srgbClr val="FF0000"/>
                </a:solidFill>
              </a:rPr>
              <a:t>3-Dominar</a:t>
            </a:r>
            <a:br>
              <a:rPr lang="pt-BR" dirty="0" smtClean="0">
                <a:solidFill>
                  <a:srgbClr val="FF0000"/>
                </a:solidFill>
              </a:rPr>
            </a:br>
            <a:r>
              <a:rPr lang="pt-BR" dirty="0" smtClean="0">
                <a:solidFill>
                  <a:srgbClr val="FF0000"/>
                </a:solidFill>
              </a:rPr>
              <a:t>gravitacionalmente</a:t>
            </a:r>
          </a:p>
          <a:p>
            <a:pPr algn="ctr"/>
            <a:r>
              <a:rPr lang="pt-BR" dirty="0" smtClean="0">
                <a:solidFill>
                  <a:srgbClr val="FF0000"/>
                </a:solidFill>
              </a:rPr>
              <a:t>Sua órbita</a:t>
            </a:r>
          </a:p>
        </p:txBody>
      </p:sp>
      <p:pic>
        <p:nvPicPr>
          <p:cNvPr id="5122" name="Picture 2" descr="D:\USP 2011 - Primeiro Semestre\Astronomia\Exoplanetas\Imagens\de350c917d185b5646b15cc58a969ed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6688743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Planetas Anões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033464"/>
            <a:ext cx="874846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Planetas Anões</a:t>
            </a:r>
            <a:endParaRPr lang="pt-BR" dirty="0"/>
          </a:p>
        </p:txBody>
      </p:sp>
      <p:pic>
        <p:nvPicPr>
          <p:cNvPr id="7170" name="Picture 2" descr="http://www.windows2universe.org/our_solar_system/dwarf_planets/images/five_dwarfs_earth_luna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84784"/>
            <a:ext cx="6858000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ô">
  <a:themeElements>
    <a:clrScheme name="Personalizada 14">
      <a:dk1>
        <a:sysClr val="windowText" lastClr="000000"/>
      </a:dk1>
      <a:lt1>
        <a:srgbClr val="000000"/>
      </a:lt1>
      <a:dk2>
        <a:srgbClr val="226861"/>
      </a:dk2>
      <a:lt2>
        <a:srgbClr val="F4E7ED"/>
      </a:lt2>
      <a:accent1>
        <a:srgbClr val="FFFFFF"/>
      </a:accent1>
      <a:accent2>
        <a:srgbClr val="3E8D98"/>
      </a:accent2>
      <a:accent3>
        <a:srgbClr val="226861"/>
      </a:accent3>
      <a:accent4>
        <a:srgbClr val="266A6C"/>
      </a:accent4>
      <a:accent5>
        <a:srgbClr val="3D8D95"/>
      </a:accent5>
      <a:accent6>
        <a:srgbClr val="0070C0"/>
      </a:accent6>
      <a:hlink>
        <a:srgbClr val="00B0F0"/>
      </a:hlink>
      <a:folHlink>
        <a:srgbClr val="C00000"/>
      </a:folHlink>
    </a:clrScheme>
    <a:fontScheme name="Metrô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ô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202</TotalTime>
  <Words>905</Words>
  <Application>Microsoft Office PowerPoint</Application>
  <PresentationFormat>Apresentação na tela (4:3)</PresentationFormat>
  <Paragraphs>158</Paragraphs>
  <Slides>30</Slides>
  <Notes>29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2" baseType="lpstr">
      <vt:lpstr>Metrô</vt:lpstr>
      <vt:lpstr>Package</vt:lpstr>
      <vt:lpstr>Slide 1</vt:lpstr>
      <vt:lpstr>Slide 2</vt:lpstr>
      <vt:lpstr>Exoplanetas</vt:lpstr>
      <vt:lpstr>Introdução</vt:lpstr>
      <vt:lpstr>Introdução</vt:lpstr>
      <vt:lpstr>Planetas</vt:lpstr>
      <vt:lpstr>Planetas</vt:lpstr>
      <vt:lpstr>Planetas Anões</vt:lpstr>
      <vt:lpstr>Planetas Anões</vt:lpstr>
      <vt:lpstr>Exoplanetas</vt:lpstr>
      <vt:lpstr>Júpiteres Quentes</vt:lpstr>
      <vt:lpstr>Super-Terras</vt:lpstr>
      <vt:lpstr>Como procurar um exoplaneta?</vt:lpstr>
      <vt:lpstr> Espectroscopia</vt:lpstr>
      <vt:lpstr>Trânsito Planetário</vt:lpstr>
      <vt:lpstr>Imagem Direta</vt:lpstr>
      <vt:lpstr>Imagem Direta</vt:lpstr>
      <vt:lpstr>Microlentes Gravitacionais </vt:lpstr>
      <vt:lpstr>Exoplanetas Interessantes</vt:lpstr>
      <vt:lpstr>Exoplanetas Interessantes</vt:lpstr>
      <vt:lpstr>Exoplanetas Interessantes</vt:lpstr>
      <vt:lpstr>Exoplanetas Interessantes</vt:lpstr>
      <vt:lpstr>Exoplanetas Interessantes</vt:lpstr>
      <vt:lpstr>Exoplanetas Interessantes</vt:lpstr>
      <vt:lpstr>Exoplanetas Interessantes</vt:lpstr>
      <vt:lpstr>Exoplanetas Interessantes</vt:lpstr>
      <vt:lpstr>Exoplanetas Interessantes</vt:lpstr>
      <vt:lpstr>Caçadores de exoplanetas</vt:lpstr>
      <vt:lpstr>Referências Bibliográficas</vt:lpstr>
      <vt:lpstr>Perguntas?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Julio</dc:creator>
  <cp:lastModifiedBy>Julio</cp:lastModifiedBy>
  <cp:revision>65</cp:revision>
  <dcterms:created xsi:type="dcterms:W3CDTF">2011-06-04T16:51:10Z</dcterms:created>
  <dcterms:modified xsi:type="dcterms:W3CDTF">2011-06-06T20:24:14Z</dcterms:modified>
</cp:coreProperties>
</file>