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3" r:id="rId2"/>
    <p:sldId id="284" r:id="rId3"/>
    <p:sldId id="265" r:id="rId4"/>
    <p:sldId id="257" r:id="rId5"/>
    <p:sldId id="267" r:id="rId6"/>
    <p:sldId id="256" r:id="rId7"/>
    <p:sldId id="260" r:id="rId8"/>
    <p:sldId id="279" r:id="rId9"/>
    <p:sldId id="280" r:id="rId10"/>
    <p:sldId id="282" r:id="rId11"/>
    <p:sldId id="272" r:id="rId12"/>
    <p:sldId id="273" r:id="rId13"/>
    <p:sldId id="277" r:id="rId14"/>
    <p:sldId id="274" r:id="rId15"/>
    <p:sldId id="275" r:id="rId16"/>
    <p:sldId id="278" r:id="rId17"/>
    <p:sldId id="281" r:id="rId18"/>
    <p:sldId id="268" r:id="rId19"/>
    <p:sldId id="264" r:id="rId20"/>
    <p:sldId id="262" r:id="rId21"/>
    <p:sldId id="285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8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82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055B3-9306-4F59-93E4-3DE03544A107}" type="datetimeFigureOut">
              <a:rPr lang="pt-BR" smtClean="0"/>
              <a:pPr/>
              <a:t>16/12/2012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DA45B-B1AD-4E94-BACF-988980E7129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Imagem do link: http://www.brotasonline.com.br/star-party-vii-festa-astronomica-na-fundacao-ceu/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A45B-B1AD-4E94-BACF-988980E71293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b="1" smtClean="0"/>
              <a:t>O Calendário Maia</a:t>
            </a:r>
            <a:endParaRPr lang="pt-BR" smtClean="0"/>
          </a:p>
          <a:p>
            <a:r>
              <a:rPr lang="pt-BR" b="1" smtClean="0"/>
              <a:t> </a:t>
            </a:r>
            <a:endParaRPr lang="pt-BR" smtClean="0"/>
          </a:p>
          <a:p>
            <a:r>
              <a:rPr lang="pt-BR" smtClean="0"/>
              <a:t>Os Maias tinham uma visão do tempo muito diferente da nossa. Para nós o tempo é linear, para eles o tempo era cíclico, ou seja, algo que aconteceu no passado voltará a acontecer. Dessa forma, conseguiram criar o calendário mais sofisticado já concebido por uma civilização. Complexo e preciso, é na verdade o conjunto de três calendários em um. </a:t>
            </a:r>
          </a:p>
          <a:p>
            <a:r>
              <a:rPr lang="pt-BR" smtClean="0"/>
              <a:t> </a:t>
            </a:r>
          </a:p>
          <a:p>
            <a:r>
              <a:rPr lang="pt-BR" i="1" smtClean="0"/>
              <a:t>Haab – Calendário Solar</a:t>
            </a:r>
            <a:endParaRPr lang="pt-BR" smtClean="0"/>
          </a:p>
          <a:p>
            <a:r>
              <a:rPr lang="pt-BR" smtClean="0"/>
              <a:t> </a:t>
            </a:r>
          </a:p>
          <a:p>
            <a:r>
              <a:rPr lang="pt-BR" smtClean="0"/>
              <a:t>O primeiro é o calendário Solar, chamado </a:t>
            </a:r>
            <a:r>
              <a:rPr lang="pt-BR" i="1" smtClean="0"/>
              <a:t>Haab </a:t>
            </a:r>
            <a:r>
              <a:rPr lang="pt-BR" smtClean="0"/>
              <a:t>(lê-se “raáb”). Tem 360 dias divididos em 18 meses de 20 dias, mais um curto período de cinco dias, considerado muito desfavorável. Seus cálculos são tão avançados que ele é 4 segundos mais preciso que o calendário usado hoje. </a:t>
            </a:r>
          </a:p>
          <a:p>
            <a:endParaRPr lang="pt-BR" smtClean="0"/>
          </a:p>
          <a:p>
            <a:r>
              <a:rPr lang="pt-BR" i="1" smtClean="0"/>
              <a:t>Tzolkin – Calendário Lunar</a:t>
            </a:r>
            <a:endParaRPr lang="pt-BR" smtClean="0"/>
          </a:p>
          <a:p>
            <a:r>
              <a:rPr lang="pt-BR" smtClean="0"/>
              <a:t> </a:t>
            </a:r>
          </a:p>
          <a:p>
            <a:r>
              <a:rPr lang="pt-BR" smtClean="0"/>
              <a:t/>
            </a:r>
            <a:br>
              <a:rPr lang="pt-BR" smtClean="0"/>
            </a:br>
            <a:r>
              <a:rPr lang="pt-BR" smtClean="0"/>
              <a:t>O segundo calendário é o cerimônial de 260 dias, chamado </a:t>
            </a:r>
            <a:r>
              <a:rPr lang="pt-BR" i="1" smtClean="0"/>
              <a:t>Tzolkin </a:t>
            </a:r>
            <a:r>
              <a:rPr lang="pt-BR" smtClean="0"/>
              <a:t>(lê-se “tôlquim”), que consistia em 13 números (meses) combinados em 20 dias (13x20=260). Um </a:t>
            </a:r>
            <a:r>
              <a:rPr lang="pt-BR" i="1" smtClean="0"/>
              <a:t>Tzolkin</a:t>
            </a:r>
            <a:r>
              <a:rPr lang="pt-BR" smtClean="0"/>
              <a:t> tem a duração da gravidez da mulher, desde a concepção até o parto. É um calendário ajustado ao biorritmo humano. Mapeava o destino dos Maias, pois cada dia do </a:t>
            </a:r>
            <a:r>
              <a:rPr lang="pt-BR" i="1" smtClean="0"/>
              <a:t>Tzolkin</a:t>
            </a:r>
            <a:r>
              <a:rPr lang="pt-BR" smtClean="0"/>
              <a:t> tinha um siginificado especial relacionado ao seu nome e alinhamento astrológico a ele associado, como um Zodíaco. Usavam este calendário para batizar crianças, decidir o melhor dia para batalhas e casamentos, e prever fenômenos astronômicos como eclipses e os ciclos de Vênus. </a:t>
            </a:r>
          </a:p>
          <a:p>
            <a:r>
              <a:rPr lang="pt-BR" smtClean="0"/>
              <a:t>Os Maias combinavam o </a:t>
            </a:r>
            <a:r>
              <a:rPr lang="pt-BR" i="1" smtClean="0"/>
              <a:t>Haab</a:t>
            </a:r>
            <a:r>
              <a:rPr lang="pt-BR" smtClean="0"/>
              <a:t> com o </a:t>
            </a:r>
            <a:r>
              <a:rPr lang="pt-BR" i="1" smtClean="0"/>
              <a:t>Tzolkin</a:t>
            </a:r>
            <a:r>
              <a:rPr lang="pt-BR" smtClean="0"/>
              <a:t> como duas engrenagens formando o chamado </a:t>
            </a:r>
            <a:r>
              <a:rPr lang="pt-BR" i="1" smtClean="0"/>
              <a:t>calendário circular</a:t>
            </a:r>
            <a:r>
              <a:rPr lang="pt-BR" smtClean="0"/>
              <a:t>, com duração de 52 anos. Os dias e os meses só se repetiriam a cada 52 anos.</a:t>
            </a:r>
          </a:p>
          <a:p>
            <a:endParaRPr lang="pt-BR" smtClean="0"/>
          </a:p>
          <a:p>
            <a:endParaRPr lang="pt-BR" smtClean="0"/>
          </a:p>
          <a:p>
            <a:r>
              <a:rPr lang="pt-BR" smtClean="0"/>
              <a:t>O terceiro calendário que os Maias usavam para calcular o tempo é o de Conta Longa ou Contagem Longa. Este sistema era central para o conceito Maia de tempo. </a:t>
            </a:r>
          </a:p>
          <a:p>
            <a:r>
              <a:rPr lang="pt-BR" smtClean="0"/>
              <a:t>	A contagem longa é um calendário vigesimal (sistema de numeração com base no número 20) utilizado por várias culturas da Mesoamérica a partir do período pré-clássico tardio, principalmente os Maias. Abrange um tempo de 5.125 anos (1/5 do ciclo de aproximadamente 25.625 anos de precessão dos equinócios), com um ponto definido de início e término: de 13 de agosto de 3114 a.C. a 22 de dezembro de 2012.</a:t>
            </a:r>
          </a:p>
          <a:p>
            <a:r>
              <a:rPr lang="pt-BR" smtClean="0"/>
              <a:t> </a:t>
            </a:r>
          </a:p>
          <a:p>
            <a:r>
              <a:rPr lang="pt-BR" smtClean="0"/>
              <a:t>Um ciclo da Contagem Longa (5.125 anos) é dividido em:</a:t>
            </a:r>
          </a:p>
          <a:p>
            <a:r>
              <a:rPr lang="pt-BR" smtClean="0"/>
              <a:t>13 partes de 394 anos, chamadas </a:t>
            </a:r>
            <a:r>
              <a:rPr lang="pt-BR" b="1" i="1" smtClean="0"/>
              <a:t>baktuns</a:t>
            </a:r>
            <a:r>
              <a:rPr lang="pt-BR" b="1" smtClean="0"/>
              <a:t>.</a:t>
            </a:r>
            <a:r>
              <a:rPr lang="pt-BR" smtClean="0"/>
              <a:t> </a:t>
            </a:r>
          </a:p>
          <a:p>
            <a:r>
              <a:rPr lang="pt-BR" smtClean="0"/>
              <a:t>260 partes de aproximadamente 20 anos (19,7 anos), chamadas </a:t>
            </a:r>
            <a:r>
              <a:rPr lang="pt-BR" b="1" i="1" smtClean="0"/>
              <a:t>katuns</a:t>
            </a:r>
            <a:r>
              <a:rPr lang="pt-BR" b="1" smtClean="0"/>
              <a:t>.</a:t>
            </a:r>
            <a:endParaRPr lang="pt-BR" smtClean="0"/>
          </a:p>
          <a:p>
            <a:r>
              <a:rPr lang="pt-BR" smtClean="0"/>
              <a:t>20 partes de grupos de </a:t>
            </a:r>
            <a:r>
              <a:rPr lang="pt-BR" i="1" smtClean="0"/>
              <a:t>13 katuns</a:t>
            </a:r>
            <a:r>
              <a:rPr lang="pt-BR" smtClean="0"/>
              <a:t> (256 anos), referidas como </a:t>
            </a:r>
            <a:r>
              <a:rPr lang="pt-BR" i="1" smtClean="0"/>
              <a:t>"contagem de curta duração”.</a:t>
            </a:r>
            <a:endParaRPr lang="pt-BR" smtClean="0"/>
          </a:p>
          <a:p>
            <a:endParaRPr lang="pt-BR" smtClean="0"/>
          </a:p>
          <a:p>
            <a:endParaRPr lang="pt-BR" smtClean="0"/>
          </a:p>
          <a:p>
            <a:r>
              <a:rPr lang="pt-BR" b="1" smtClean="0"/>
              <a:t>Uinals: </a:t>
            </a:r>
            <a:r>
              <a:rPr lang="pt-BR" smtClean="0"/>
              <a:t>Meses de 20 dias</a:t>
            </a:r>
          </a:p>
          <a:p>
            <a:r>
              <a:rPr lang="pt-BR" b="1" smtClean="0"/>
              <a:t>Tuns: </a:t>
            </a:r>
            <a:r>
              <a:rPr lang="pt-BR" smtClean="0"/>
              <a:t>360 dias (3+6+0= 9)</a:t>
            </a:r>
          </a:p>
          <a:p>
            <a:r>
              <a:rPr lang="pt-BR" b="1" smtClean="0"/>
              <a:t>Katuns: </a:t>
            </a:r>
            <a:r>
              <a:rPr lang="pt-BR" smtClean="0"/>
              <a:t>Ciclos de 7.200 dias (7+2= 9)</a:t>
            </a:r>
          </a:p>
          <a:p>
            <a:r>
              <a:rPr lang="pt-BR" b="1" smtClean="0"/>
              <a:t>Baktuns: </a:t>
            </a:r>
            <a:r>
              <a:rPr lang="pt-BR" smtClean="0"/>
              <a:t>Ciclos de 144.000 dias (1+4+4= 9, como diz o VM: “a nona esfera”)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B76504-B982-4014-A51D-64C045FE26BB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Vídeo do link: http://www.youtube.com/watch?v=4nGOQYYlCCo</a:t>
            </a:r>
          </a:p>
          <a:p>
            <a:r>
              <a:rPr lang="pt-BR" dirty="0" smtClean="0"/>
              <a:t>Imagem do link: http://4.bp.blogspot.com/-iCJJ5kKCoZQ/ULScIUHJW1I/AAAAAAAAA9c/Uq7jCIZ_asY/s1600/26nov2012---cartazes-anunciando-um-possivel-fim-do-mundo-no-proximo-dia-21-de-dezembro-sao-expostos-no-vao-livre-do-masp-museu-de-arte-de-sao-paulo-na-avenida-paulista-em-sao-paulo-na-manha-1353940430830_956x500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A45B-B1AD-4E94-BACF-988980E71293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Imagem do link:</a:t>
            </a:r>
            <a:r>
              <a:rPr lang="pt-BR" baseline="0" dirty="0" smtClean="0"/>
              <a:t> http://www.flickr.com/photos/49181060@N07/7593730168/</a:t>
            </a:r>
          </a:p>
          <a:p>
            <a:r>
              <a:rPr lang="pt-BR" baseline="0" dirty="0" smtClean="0"/>
              <a:t>Imagem do link: http://astropt.org/blog/2011/06/26/venus-ira-explodir-a-11-de-dezembro-de-2012/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A45B-B1AD-4E94-BACF-988980E71293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Imagem do</a:t>
            </a:r>
            <a:r>
              <a:rPr lang="pt-BR" baseline="0" dirty="0" smtClean="0"/>
              <a:t> link: http://www.imagensfacebook.com/campanha-eu-sobrevivi-ao-fim-do-mundo-2012.html#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A45B-B1AD-4E94-BACF-988980E71293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Imagem do</a:t>
            </a:r>
            <a:r>
              <a:rPr lang="pt-BR" baseline="0" dirty="0" smtClean="0"/>
              <a:t> link: http://2012oano.wordpress.com/2010/11/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A45B-B1AD-4E94-BACF-988980E71293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Observação: todas as imagens não referências ao longo do arquivo foram retiradas da</a:t>
            </a:r>
            <a:r>
              <a:rPr lang="pt-BR" baseline="0" dirty="0" smtClean="0"/>
              <a:t> apresentação ‘2012: O mundo vai acabar?’, de </a:t>
            </a:r>
            <a:r>
              <a:rPr lang="pt-BR" baseline="0" smtClean="0"/>
              <a:t>Diego Custódio.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A45B-B1AD-4E94-BACF-988980E71293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Imagem do</a:t>
            </a:r>
            <a:r>
              <a:rPr lang="pt-BR" baseline="0" dirty="0" smtClean="0"/>
              <a:t> link: http://3.bp.blogspot.com/-hZN-Nf2rFc8/Tw34SKaGtcI/AAAAAAAABcQ/zip4sA7wI2A/s1600/PONTO_%257E1.JPG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A45B-B1AD-4E94-BACF-988980E71293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Imagem do link:</a:t>
            </a:r>
            <a:r>
              <a:rPr lang="pt-BR" baseline="0" dirty="0" smtClean="0"/>
              <a:t> http://www.pragmatismopolitico.com.br/2012/11/profecia-maia-fim-mundo-em-2012-e-desvendada-por-cientistas.html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A45B-B1AD-4E94-BACF-988980E71293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Imagem do link: http://ufosonline.blogspot.com.br/2012/08/fim-do-mundo-2012-calendario-maia.html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A45B-B1AD-4E94-BACF-988980E71293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Imagem do</a:t>
            </a:r>
            <a:r>
              <a:rPr lang="pt-BR" baseline="0" dirty="0" smtClean="0"/>
              <a:t> link: http://2012oano.wordpress.com/2010/11/</a:t>
            </a:r>
          </a:p>
          <a:p>
            <a:r>
              <a:rPr lang="pt-BR" baseline="0" dirty="0" smtClean="0"/>
              <a:t>Imagem do link: http://1.bp.blogspot.com/-5HKlM9A5qjk/TmU7eYv2FYI/AAAAAAAAB1I/gPTG4m2UmOY/s1600/CalendarioAzteco.JPG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A45B-B1AD-4E94-BACF-988980E71293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Imagem do link:</a:t>
            </a:r>
            <a:r>
              <a:rPr lang="pt-BR" baseline="0" dirty="0" smtClean="0"/>
              <a:t> http://filosofandoecompartilhando.blogspot.com.br/2012/01/maias-e-seu-calendariocronica.html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Imagem do</a:t>
            </a:r>
            <a:r>
              <a:rPr lang="pt-BR" baseline="0" dirty="0" smtClean="0"/>
              <a:t> link: http://2012oano.wordpress.com/2010/11/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A45B-B1AD-4E94-BACF-988980E71293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Imagem do</a:t>
            </a:r>
            <a:r>
              <a:rPr lang="pt-BR" baseline="0" dirty="0" smtClean="0"/>
              <a:t> link: http://2012oano.wordpress.com/2010/11/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A45B-B1AD-4E94-BACF-988980E71293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Linda e David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estudiosos</a:t>
            </a:r>
            <a:r>
              <a:rPr lang="en-US" dirty="0" smtClean="0"/>
              <a:t> </a:t>
            </a:r>
            <a:r>
              <a:rPr lang="en-US" dirty="0" err="1" smtClean="0"/>
              <a:t>maias</a:t>
            </a:r>
            <a:endParaRPr lang="en-US" dirty="0" smtClean="0"/>
          </a:p>
          <a:p>
            <a:r>
              <a:rPr lang="en-US" dirty="0" smtClean="0"/>
              <a:t>Sandra é </a:t>
            </a:r>
            <a:r>
              <a:rPr lang="pt-B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diretora executiva da Fundação para o Avanço dos Estudos Mesoamericanos.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9040-5715-46FA-9B58-414CFC204280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Imagem do link: http://gif15.blogspot.com.br/2011/05/2012-e-o-segredo-do-fim-do-calendario.html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DA45B-B1AD-4E94-BACF-988980E71293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CE5-7FDE-481D-ACAB-ECB5F469ACC1}" type="datetimeFigureOut">
              <a:rPr lang="pt-BR" smtClean="0"/>
              <a:pPr/>
              <a:t>16/12/2012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68D5-2DAE-46D8-9F08-7B44E3B3B4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CE5-7FDE-481D-ACAB-ECB5F469ACC1}" type="datetimeFigureOut">
              <a:rPr lang="pt-BR" smtClean="0"/>
              <a:pPr/>
              <a:t>16/12/2012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68D5-2DAE-46D8-9F08-7B44E3B3B4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CE5-7FDE-481D-ACAB-ECB5F469ACC1}" type="datetimeFigureOut">
              <a:rPr lang="pt-BR" smtClean="0"/>
              <a:pPr/>
              <a:t>16/12/2012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68D5-2DAE-46D8-9F08-7B44E3B3B4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CE5-7FDE-481D-ACAB-ECB5F469ACC1}" type="datetimeFigureOut">
              <a:rPr lang="pt-BR" smtClean="0"/>
              <a:pPr/>
              <a:t>16/12/2012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68D5-2DAE-46D8-9F08-7B44E3B3B4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CE5-7FDE-481D-ACAB-ECB5F469ACC1}" type="datetimeFigureOut">
              <a:rPr lang="pt-BR" smtClean="0"/>
              <a:pPr/>
              <a:t>16/12/2012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68D5-2DAE-46D8-9F08-7B44E3B3B4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CE5-7FDE-481D-ACAB-ECB5F469ACC1}" type="datetimeFigureOut">
              <a:rPr lang="pt-BR" smtClean="0"/>
              <a:pPr/>
              <a:t>16/12/2012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68D5-2DAE-46D8-9F08-7B44E3B3B4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CE5-7FDE-481D-ACAB-ECB5F469ACC1}" type="datetimeFigureOut">
              <a:rPr lang="pt-BR" smtClean="0"/>
              <a:pPr/>
              <a:t>16/12/2012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68D5-2DAE-46D8-9F08-7B44E3B3B4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CE5-7FDE-481D-ACAB-ECB5F469ACC1}" type="datetimeFigureOut">
              <a:rPr lang="pt-BR" smtClean="0"/>
              <a:pPr/>
              <a:t>16/12/2012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68D5-2DAE-46D8-9F08-7B44E3B3B4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CE5-7FDE-481D-ACAB-ECB5F469ACC1}" type="datetimeFigureOut">
              <a:rPr lang="pt-BR" smtClean="0"/>
              <a:pPr/>
              <a:t>16/12/2012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68D5-2DAE-46D8-9F08-7B44E3B3B4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CE5-7FDE-481D-ACAB-ECB5F469ACC1}" type="datetimeFigureOut">
              <a:rPr lang="pt-BR" smtClean="0"/>
              <a:pPr/>
              <a:t>16/12/2012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68D5-2DAE-46D8-9F08-7B44E3B3B4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ECE5-7FDE-481D-ACAB-ECB5F469ACC1}" type="datetimeFigureOut">
              <a:rPr lang="pt-BR" smtClean="0"/>
              <a:pPr/>
              <a:t>16/12/2012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168D5-2DAE-46D8-9F08-7B44E3B3B4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3ECE5-7FDE-481D-ACAB-ECB5F469ACC1}" type="datetimeFigureOut">
              <a:rPr lang="pt-BR" smtClean="0"/>
              <a:pPr/>
              <a:t>16/12/2012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168D5-2DAE-46D8-9F08-7B44E3B3B40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rodutos-observatorio-02\abertura-sessao-astronomia\Abertura%20CDA%20NEW_dvd.m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o.uai.com.br/UAI/html/sessao_11/2008/07/25/em_noticia_interna,id_sessao=11&amp;id_noticia=73118/em_noticia_interna.s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nGOQYYlCCo&amp;feature=player_embedde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produtos-observatorio-02\abertura-sessao-astronomia\Abertura%20Sessao%20Astronomia%20NEW_dvd.m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c.usp.br/cda/sessao-astronomia/index-sa-2012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laurabotelho.blogspot.com.br/2011/12/bolon-yokte-o-retorno-do-nono-deus.html" TargetMode="External"/><Relationship Id="rId5" Type="http://schemas.openxmlformats.org/officeDocument/2006/relationships/hyperlink" Target="http://www.mundomaia.com.br/artigos/calendario-maia.html" TargetMode="External"/><Relationship Id="rId4" Type="http://schemas.openxmlformats.org/officeDocument/2006/relationships/hyperlink" Target="http://wwo.uai.com.br/UAI/html/sessao_11/2008/07/25/em_noticia_interna,id_sessao=11&amp;id_noticia=73118/em_noticia_interna.s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Abertura CDA NEW_dvd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151" y="1"/>
            <a:ext cx="857187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t2.gstatic.com/images?q=tbn:ANd9GcSI9ohlcmf0r-qyejPGHSpJnYyl9dUMJV7GDFfQIUCB7vjFE_0sx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910" y="2204864"/>
            <a:ext cx="4777570" cy="3279073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EXATIDÃO DA CALENDÁRIO MAIA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Calendário Juliano (até 1582) </a:t>
            </a:r>
          </a:p>
          <a:p>
            <a:pPr lvl="1"/>
            <a:r>
              <a:rPr lang="pt-BR" dirty="0" smtClean="0">
                <a:solidFill>
                  <a:schemeClr val="bg1"/>
                </a:solidFill>
              </a:rPr>
              <a:t>365,250000 dias</a:t>
            </a:r>
          </a:p>
          <a:p>
            <a:pPr lvl="1"/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Calendário gregoriano 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(desde 1582) </a:t>
            </a:r>
          </a:p>
          <a:p>
            <a:pPr lvl="1"/>
            <a:r>
              <a:rPr lang="pt-BR" dirty="0" smtClean="0">
                <a:solidFill>
                  <a:schemeClr val="bg1"/>
                </a:solidFill>
              </a:rPr>
              <a:t>365,242500 dias</a:t>
            </a:r>
          </a:p>
          <a:p>
            <a:pPr lvl="1"/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Calendário Maia</a:t>
            </a:r>
          </a:p>
          <a:p>
            <a:pPr lvl="1"/>
            <a:r>
              <a:rPr lang="pt-BR" dirty="0" smtClean="0">
                <a:solidFill>
                  <a:schemeClr val="bg1"/>
                </a:solidFill>
              </a:rPr>
              <a:t>365,242129 dias</a:t>
            </a:r>
          </a:p>
          <a:p>
            <a:pPr lvl="1"/>
            <a:endParaRPr lang="pt-BR" dirty="0" smtClean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Calendário Astronômico </a:t>
            </a:r>
          </a:p>
          <a:p>
            <a:pPr>
              <a:buNone/>
            </a:pPr>
            <a:r>
              <a:rPr lang="pt-BR" dirty="0" smtClean="0">
                <a:solidFill>
                  <a:schemeClr val="bg1"/>
                </a:solidFill>
              </a:rPr>
              <a:t>Absoluto</a:t>
            </a:r>
          </a:p>
          <a:p>
            <a:pPr lvl="1"/>
            <a:r>
              <a:rPr lang="pt-BR" dirty="0" smtClean="0">
                <a:solidFill>
                  <a:schemeClr val="bg1"/>
                </a:solidFill>
              </a:rPr>
              <a:t>365,242198 dias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Segundo Michael D. Coe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</a:rPr>
              <a:t>A realização do Grande Período de 13 </a:t>
            </a:r>
            <a:r>
              <a:rPr lang="pt-BR" dirty="0" err="1" smtClean="0">
                <a:solidFill>
                  <a:schemeClr val="bg1"/>
                </a:solidFill>
              </a:rPr>
              <a:t>b'ak'tuns</a:t>
            </a:r>
            <a:r>
              <a:rPr lang="pt-BR" dirty="0" smtClean="0">
                <a:solidFill>
                  <a:schemeClr val="bg1"/>
                </a:solidFill>
              </a:rPr>
              <a:t> será da maior importância para os maias.</a:t>
            </a: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"Armageddon degeneraria todos os povos do mundo desde a sua criação, e que no dia do décimo terceiro e último </a:t>
            </a:r>
            <a:r>
              <a:rPr lang="pt-BR" i="1" dirty="0" err="1" smtClean="0">
                <a:solidFill>
                  <a:schemeClr val="bg1"/>
                </a:solidFill>
              </a:rPr>
              <a:t>b'ak'tun</a:t>
            </a:r>
            <a:r>
              <a:rPr lang="pt-BR" dirty="0" smtClean="0">
                <a:solidFill>
                  <a:schemeClr val="bg1"/>
                </a:solidFill>
              </a:rPr>
              <a:t> o universo seria aniquilado, no dia 24 de dezembro de 2012 (depois revisada para 23 de dezembro de 2012) quando o Grande Ciclo da contagem chega a sua conclusão."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Objeções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err="1" smtClean="0">
                <a:solidFill>
                  <a:schemeClr val="bg1"/>
                </a:solidFill>
              </a:rPr>
              <a:t>Essa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previsões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apocalípticas</a:t>
            </a:r>
            <a:r>
              <a:rPr lang="en-US" dirty="0" smtClean="0">
                <a:solidFill>
                  <a:schemeClr val="bg1"/>
                </a:solidFill>
              </a:rPr>
              <a:t> de Coe </a:t>
            </a:r>
            <a:r>
              <a:rPr lang="en-US" dirty="0" err="1" smtClean="0">
                <a:solidFill>
                  <a:schemeClr val="bg1"/>
                </a:solidFill>
              </a:rPr>
              <a:t>foram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profetizadas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outros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estudiosos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O final do 13º </a:t>
            </a:r>
            <a:r>
              <a:rPr lang="pt-BR" i="1" dirty="0" err="1" smtClean="0">
                <a:solidFill>
                  <a:schemeClr val="bg1"/>
                </a:solidFill>
              </a:rPr>
              <a:t>b'ak'tun</a:t>
            </a:r>
            <a:r>
              <a:rPr lang="pt-BR" i="1" dirty="0" smtClean="0">
                <a:solidFill>
                  <a:schemeClr val="bg1"/>
                </a:solidFill>
              </a:rPr>
              <a:t> é motivos de comemoração.</a:t>
            </a:r>
          </a:p>
          <a:p>
            <a:pPr algn="just"/>
            <a:endParaRPr lang="en-US" i="1" dirty="0" smtClean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Linda </a:t>
            </a:r>
            <a:r>
              <a:rPr lang="pt-BR" dirty="0" err="1" smtClean="0">
                <a:solidFill>
                  <a:schemeClr val="bg1"/>
                </a:solidFill>
              </a:rPr>
              <a:t>Schele</a:t>
            </a:r>
            <a:r>
              <a:rPr lang="pt-BR" dirty="0" smtClean="0">
                <a:solidFill>
                  <a:schemeClr val="bg1"/>
                </a:solidFill>
              </a:rPr>
              <a:t> e David </a:t>
            </a:r>
            <a:r>
              <a:rPr lang="pt-BR" dirty="0" err="1" smtClean="0">
                <a:solidFill>
                  <a:schemeClr val="bg1"/>
                </a:solidFill>
              </a:rPr>
              <a:t>Freidel</a:t>
            </a:r>
            <a:r>
              <a:rPr lang="pt-BR" dirty="0" smtClean="0">
                <a:solidFill>
                  <a:schemeClr val="bg1"/>
                </a:solidFill>
              </a:rPr>
              <a:t> argumentaram que os maias "não conceberam que isso seja o fim da criação, como muitos sugeriram.“</a:t>
            </a:r>
          </a:p>
          <a:p>
            <a:pPr algn="just"/>
            <a:endParaRPr lang="pt-BR" dirty="0" smtClean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"Para os antigos maias, isso era uma grande celebração que seria feita até o fim de um ciclo", diz Sandra </a:t>
            </a:r>
            <a:r>
              <a:rPr lang="pt-BR" dirty="0" err="1" smtClean="0">
                <a:solidFill>
                  <a:schemeClr val="bg1"/>
                </a:solidFill>
              </a:rPr>
              <a:t>Noble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OU SERÁ QUE...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6626" name="Picture 2" descr="http://1.bp.blogspot.com/-Kyi_nzlUu2U/Td6ATYhz8QI/AAAAAAAABAM/U0uZ1Sn785U/s1600/2012_Calendario_Ma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277380"/>
            <a:ext cx="4608512" cy="5535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Nibiru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Planeta</a:t>
            </a:r>
            <a:r>
              <a:rPr lang="en-US" dirty="0" smtClean="0">
                <a:solidFill>
                  <a:schemeClr val="bg1"/>
                </a:solidFill>
              </a:rPr>
              <a:t> X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</a:rPr>
              <a:t>É um termo em acadiano que significa "cruzamento" ou "ponto de transição”.</a:t>
            </a: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Na astronomia babilônica </a:t>
            </a:r>
            <a:r>
              <a:rPr lang="pt-BR" i="1" dirty="0" err="1" smtClean="0">
                <a:solidFill>
                  <a:schemeClr val="bg1"/>
                </a:solidFill>
              </a:rPr>
              <a:t>nibiru</a:t>
            </a:r>
            <a:r>
              <a:rPr lang="pt-BR" dirty="0" smtClean="0">
                <a:solidFill>
                  <a:schemeClr val="bg1"/>
                </a:solidFill>
              </a:rPr>
              <a:t> é um termo do ponto mais alto da eclíptica, ou seja, o ponto do solstício de verão e sua constelação relacionada.</a:t>
            </a: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9698" name="Picture 2" descr="http://www.maiszero.org/blog/wp-content/uploads/2009/11/nibiru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1333" y="2348881"/>
            <a:ext cx="3914883" cy="2664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92514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 err="1" smtClean="0">
                <a:solidFill>
                  <a:schemeClr val="bg1"/>
                </a:solidFill>
              </a:rPr>
              <a:t>Proposto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por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Zecharia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Sitchin</a:t>
            </a:r>
            <a:r>
              <a:rPr lang="pt-BR" dirty="0" smtClean="0">
                <a:solidFill>
                  <a:schemeClr val="bg1"/>
                </a:solidFill>
              </a:rPr>
              <a:t>, </a:t>
            </a:r>
            <a:r>
              <a:rPr lang="pt-BR" dirty="0" err="1" smtClean="0">
                <a:solidFill>
                  <a:schemeClr val="bg1"/>
                </a:solidFill>
              </a:rPr>
              <a:t>Nibiru</a:t>
            </a:r>
            <a:r>
              <a:rPr lang="pt-BR" dirty="0" smtClean="0">
                <a:solidFill>
                  <a:schemeClr val="bg1"/>
                </a:solidFill>
              </a:rPr>
              <a:t> é uma planeta lento que a cada 3600 anos, passaria junto ao cinturão de </a:t>
            </a:r>
            <a:r>
              <a:rPr lang="pt-BR" dirty="0" err="1" smtClean="0">
                <a:solidFill>
                  <a:schemeClr val="bg1"/>
                </a:solidFill>
              </a:rPr>
              <a:t>asteróides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Segundo os sumérios, na formação do sistema solar há 6 bilhões de anos, </a:t>
            </a:r>
            <a:r>
              <a:rPr lang="pt-BR" dirty="0" err="1" smtClean="0">
                <a:solidFill>
                  <a:schemeClr val="bg1"/>
                </a:solidFill>
              </a:rPr>
              <a:t>Nibiru</a:t>
            </a:r>
            <a:r>
              <a:rPr lang="pt-BR" dirty="0" smtClean="0">
                <a:solidFill>
                  <a:schemeClr val="bg1"/>
                </a:solidFill>
              </a:rPr>
              <a:t> foi atraído pelo Sol rumando em direção ao centro e uma de suas luas chocou-se com outro planeta já alinhado chamado </a:t>
            </a:r>
            <a:r>
              <a:rPr lang="pt-BR" dirty="0" err="1" smtClean="0">
                <a:solidFill>
                  <a:schemeClr val="bg1"/>
                </a:solidFill>
              </a:rPr>
              <a:t>Tiamat</a:t>
            </a:r>
            <a:r>
              <a:rPr lang="pt-BR" dirty="0" smtClean="0">
                <a:solidFill>
                  <a:schemeClr val="bg1"/>
                </a:solidFill>
              </a:rPr>
              <a:t>, que se partiu ao meio dando origem a Terra e ao Cinturão de Asteróides, evento que ficou conhecido como Batalha Celeste.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Nibiru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Planeta</a:t>
            </a:r>
            <a:r>
              <a:rPr lang="en-US" dirty="0" smtClean="0">
                <a:solidFill>
                  <a:schemeClr val="bg1"/>
                </a:solidFill>
              </a:rPr>
              <a:t> X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7" name="Imagem 6" descr="82u6e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772816"/>
            <a:ext cx="4188220" cy="410445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95536" y="580526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</a:rPr>
              <a:t>Roberto </a:t>
            </a:r>
            <a:r>
              <a:rPr lang="pt-BR" dirty="0" err="1" smtClean="0">
                <a:solidFill>
                  <a:schemeClr val="bg1"/>
                </a:solidFill>
              </a:rPr>
              <a:t>Las</a:t>
            </a:r>
            <a:r>
              <a:rPr lang="pt-BR" dirty="0" smtClean="0">
                <a:solidFill>
                  <a:schemeClr val="bg1"/>
                </a:solidFill>
              </a:rPr>
              <a:t> Casas da UFMG –</a:t>
            </a:r>
          </a:p>
          <a:p>
            <a:pPr algn="just">
              <a:buNone/>
            </a:pPr>
            <a:r>
              <a:rPr lang="pt-BR" dirty="0" smtClean="0">
                <a:solidFill>
                  <a:schemeClr val="bg1"/>
                </a:solidFill>
                <a:hlinkClick r:id="rId3"/>
              </a:rPr>
              <a:t>http://wwo.uai.com.br/UAI/html/sessao_11/2008/07/25/em_noticia_interna,</a:t>
            </a:r>
            <a:r>
              <a:rPr lang="pt-BR" dirty="0" err="1" smtClean="0">
                <a:solidFill>
                  <a:schemeClr val="bg1"/>
                </a:solidFill>
                <a:hlinkClick r:id="rId3"/>
              </a:rPr>
              <a:t>id_sessao</a:t>
            </a:r>
            <a:r>
              <a:rPr lang="pt-BR" dirty="0" smtClean="0">
                <a:solidFill>
                  <a:schemeClr val="bg1"/>
                </a:solidFill>
                <a:hlinkClick r:id="rId3"/>
              </a:rPr>
              <a:t>=11&amp;</a:t>
            </a:r>
            <a:r>
              <a:rPr lang="pt-BR" dirty="0" err="1" smtClean="0">
                <a:solidFill>
                  <a:schemeClr val="bg1"/>
                </a:solidFill>
                <a:hlinkClick r:id="rId3"/>
              </a:rPr>
              <a:t>id_noticia</a:t>
            </a:r>
            <a:r>
              <a:rPr lang="pt-BR" dirty="0" smtClean="0">
                <a:solidFill>
                  <a:schemeClr val="bg1"/>
                </a:solidFill>
                <a:hlinkClick r:id="rId3"/>
              </a:rPr>
              <a:t>=73118/em_noticia_interna.shtml</a:t>
            </a:r>
            <a:endParaRPr lang="pt-BR" dirty="0" smtClean="0">
              <a:solidFill>
                <a:schemeClr val="bg1"/>
              </a:solidFill>
            </a:endParaRPr>
          </a:p>
          <a:p>
            <a:endParaRPr lang="pt-BR" dirty="0"/>
          </a:p>
        </p:txBody>
      </p:sp>
      <p:pic>
        <p:nvPicPr>
          <p:cNvPr id="9" name="Espaço Reservado para Conteúdo 3" descr="orbita_nibir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543291"/>
            <a:ext cx="3816424" cy="4300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pelamordedeus.com.br/wp-content/uploads/2009/09/constant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039"/>
            <a:ext cx="8568952" cy="64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Filme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2012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Outras hipóteses...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645224"/>
          </a:xfrm>
        </p:spPr>
        <p:txBody>
          <a:bodyPr>
            <a:normAutofit fontScale="55000" lnSpcReduction="20000"/>
          </a:bodyPr>
          <a:lstStyle/>
          <a:p>
            <a:endParaRPr lang="pt-BR" dirty="0" smtClean="0">
              <a:hlinkClick r:id="rId3"/>
            </a:endParaRPr>
          </a:p>
          <a:p>
            <a:endParaRPr lang="pt-BR" dirty="0" smtClean="0">
              <a:hlinkClick r:id="rId3"/>
            </a:endParaRPr>
          </a:p>
          <a:p>
            <a:endParaRPr lang="pt-BR" dirty="0" smtClean="0">
              <a:hlinkClick r:id="rId3"/>
            </a:endParaRPr>
          </a:p>
          <a:p>
            <a:endParaRPr lang="pt-BR" dirty="0" smtClean="0">
              <a:hlinkClick r:id="rId3"/>
            </a:endParaRPr>
          </a:p>
          <a:p>
            <a:endParaRPr lang="pt-BR" dirty="0" smtClean="0">
              <a:hlinkClick r:id="rId3"/>
            </a:endParaRPr>
          </a:p>
          <a:p>
            <a:endParaRPr lang="pt-BR" dirty="0" smtClean="0">
              <a:hlinkClick r:id="rId3"/>
            </a:endParaRPr>
          </a:p>
          <a:p>
            <a:endParaRPr lang="pt-BR" dirty="0" smtClean="0">
              <a:hlinkClick r:id="rId3"/>
            </a:endParaRPr>
          </a:p>
          <a:p>
            <a:endParaRPr lang="pt-BR" dirty="0" smtClean="0">
              <a:hlinkClick r:id="rId3"/>
            </a:endParaRPr>
          </a:p>
          <a:p>
            <a:endParaRPr lang="pt-BR" dirty="0" smtClean="0">
              <a:hlinkClick r:id="rId3"/>
            </a:endParaRPr>
          </a:p>
          <a:p>
            <a:endParaRPr lang="pt-BR" dirty="0" smtClean="0">
              <a:hlinkClick r:id="rId3"/>
            </a:endParaRPr>
          </a:p>
          <a:p>
            <a:endParaRPr lang="pt-BR" dirty="0" smtClean="0">
              <a:hlinkClick r:id="rId3"/>
            </a:endParaRPr>
          </a:p>
          <a:p>
            <a:endParaRPr lang="pt-BR" dirty="0" smtClean="0">
              <a:hlinkClick r:id="rId3"/>
            </a:endParaRPr>
          </a:p>
          <a:p>
            <a:endParaRPr lang="pt-BR" dirty="0" smtClean="0">
              <a:hlinkClick r:id="rId3"/>
            </a:endParaRPr>
          </a:p>
          <a:p>
            <a:endParaRPr lang="pt-BR" dirty="0" smtClean="0">
              <a:hlinkClick r:id="rId3"/>
            </a:endParaRPr>
          </a:p>
          <a:p>
            <a:endParaRPr lang="pt-BR" dirty="0" smtClean="0">
              <a:hlinkClick r:id="rId3"/>
            </a:endParaRPr>
          </a:p>
          <a:p>
            <a:endParaRPr lang="pt-BR" dirty="0" smtClean="0">
              <a:hlinkClick r:id="rId3"/>
            </a:endParaRPr>
          </a:p>
          <a:p>
            <a:endParaRPr lang="pt-BR" dirty="0" smtClean="0">
              <a:hlinkClick r:id="rId3"/>
            </a:endParaRPr>
          </a:p>
          <a:p>
            <a:r>
              <a:rPr lang="pt-BR" dirty="0" smtClean="0">
                <a:hlinkClick r:id="rId3"/>
              </a:rPr>
              <a:t>http://www.youtube.com/watch?v=4nGOQYYlCCo&amp;</a:t>
            </a:r>
            <a:r>
              <a:rPr lang="pt-BR" dirty="0" err="1" smtClean="0">
                <a:hlinkClick r:id="rId3"/>
              </a:rPr>
              <a:t>feature</a:t>
            </a:r>
            <a:r>
              <a:rPr lang="pt-BR" dirty="0" smtClean="0">
                <a:hlinkClick r:id="rId3"/>
              </a:rPr>
              <a:t>=</a:t>
            </a:r>
            <a:r>
              <a:rPr lang="pt-BR" dirty="0" err="1" smtClean="0">
                <a:hlinkClick r:id="rId3"/>
              </a:rPr>
              <a:t>player_embedded</a:t>
            </a:r>
            <a:endParaRPr lang="pt-BR" dirty="0"/>
          </a:p>
        </p:txBody>
      </p:sp>
      <p:pic>
        <p:nvPicPr>
          <p:cNvPr id="4" name="Picture 2" descr="http://4.bp.blogspot.com/-iCJJ5kKCoZQ/ULScIUHJW1I/AAAAAAAAA9c/Uq7jCIZ_asY/s1600/26nov2012---cartazes-anunciando-um-possivel-fim-do-mundo-no-proximo-dia-21-de-dezembro-sao-expostos-no-vao-livre-do-masp-museu-de-arte-de-sao-paulo-na-avenida-paulista-em-sao-paulo-na-manha-1353940430830_956x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" y="1258788"/>
            <a:ext cx="91059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4578" name="Picture 2" descr="http://i1.wp.com/astropt.org/blog/wp-content/uploads/2011/06/v%C3%A9nus-vai-explodir.jpeg?resize=619%2C4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12776"/>
            <a:ext cx="6624736" cy="4965876"/>
          </a:xfrm>
          <a:prstGeom prst="rect">
            <a:avLst/>
          </a:prstGeom>
          <a:noFill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Outras hipóteses...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99274"/>
            <a:ext cx="4464496" cy="664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Enquanto isso...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1506" name="Picture 2" descr="http://www.imagensfacebook.com/wp-content/uploads/2012/09/Campanha-eu-sobrevivi-ao-fim-do-mundo-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83602"/>
            <a:ext cx="4932040" cy="5289614"/>
          </a:xfrm>
          <a:prstGeom prst="rect">
            <a:avLst/>
          </a:prstGeom>
          <a:noFill/>
        </p:spPr>
      </p:pic>
      <p:pic>
        <p:nvPicPr>
          <p:cNvPr id="5" name="Picture 2" descr="https://fbcdn-sphotos-h-a.akamaihd.net/hphotos-ak-frc1/526837_203633473094970_1323494460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40768"/>
            <a:ext cx="5715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Abertura Sessao Astronomia NEW_dvd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8033" y="-27384"/>
            <a:ext cx="8532439" cy="6826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lubedospeladeiros.files.wordpress.com/2012/11/festa-do-fim-do-mundo.jpg?w=4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315202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algn="r"/>
            <a:r>
              <a:rPr lang="pt-BR" sz="8000" b="1" dirty="0" smtClean="0">
                <a:solidFill>
                  <a:schemeClr val="bg1"/>
                </a:solidFill>
              </a:rPr>
              <a:t>FIM!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br>
              <a:rPr lang="pt-BR" b="1" dirty="0" smtClean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1"/>
                </a:solidFill>
              </a:rPr>
              <a:t>Ou ainda não...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Referências bibliográficas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pt-BR" dirty="0" smtClean="0">
                <a:solidFill>
                  <a:schemeClr val="bg1"/>
                </a:solidFill>
              </a:rPr>
              <a:t>ASIMOV, Isaac. Escolha a catástrofe. </a:t>
            </a:r>
            <a:r>
              <a:rPr lang="pt-BR" dirty="0" smtClean="0">
                <a:solidFill>
                  <a:schemeClr val="bg1"/>
                </a:solidFill>
              </a:rPr>
              <a:t>São Paulo : Circulo do Livro, </a:t>
            </a:r>
            <a:r>
              <a:rPr lang="pt-BR" dirty="0" smtClean="0">
                <a:solidFill>
                  <a:schemeClr val="bg1"/>
                </a:solidFill>
              </a:rPr>
              <a:t>c1979.</a:t>
            </a:r>
          </a:p>
          <a:p>
            <a:pPr algn="just"/>
            <a:endParaRPr lang="pt-BR" dirty="0" smtClean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CUSTODIO, Diego. 2012: O mundo vai acabar? Sessão Astronomia apresentada em 14 jan. 2012. </a:t>
            </a:r>
            <a:r>
              <a:rPr lang="pt-BR" dirty="0" smtClean="0">
                <a:solidFill>
                  <a:schemeClr val="bg1"/>
                </a:solidFill>
              </a:rPr>
              <a:t>Disponível em: </a:t>
            </a:r>
            <a:r>
              <a:rPr lang="pt-BR" dirty="0" smtClean="0">
                <a:solidFill>
                  <a:schemeClr val="bg1"/>
                </a:solidFill>
                <a:hlinkClick r:id="rId3"/>
              </a:rPr>
              <a:t>http://</a:t>
            </a:r>
            <a:r>
              <a:rPr lang="pt-BR" dirty="0" smtClean="0">
                <a:solidFill>
                  <a:schemeClr val="bg1"/>
                </a:solidFill>
                <a:hlinkClick r:id="rId3"/>
              </a:rPr>
              <a:t>www.cdcc.usp.br/cda/sessao-astronomia/index-sa-2012.html</a:t>
            </a:r>
            <a:endParaRPr lang="pt-BR" dirty="0" smtClean="0">
              <a:solidFill>
                <a:schemeClr val="bg1"/>
              </a:solidFill>
            </a:endParaRPr>
          </a:p>
          <a:p>
            <a:pPr algn="just"/>
            <a:endParaRPr lang="pt-BR" dirty="0" smtClean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LAS CASAS, Roberto. </a:t>
            </a:r>
            <a:r>
              <a:rPr lang="pt-BR" dirty="0" err="1" smtClean="0">
                <a:solidFill>
                  <a:schemeClr val="bg1"/>
                </a:solidFill>
              </a:rPr>
              <a:t>Nibiru</a:t>
            </a:r>
            <a:r>
              <a:rPr lang="pt-BR" dirty="0" smtClean="0">
                <a:solidFill>
                  <a:schemeClr val="bg1"/>
                </a:solidFill>
              </a:rPr>
              <a:t> e o fim do mundo. </a:t>
            </a:r>
            <a:r>
              <a:rPr lang="pt-BR" dirty="0" smtClean="0">
                <a:solidFill>
                  <a:schemeClr val="bg1"/>
                </a:solidFill>
              </a:rPr>
              <a:t>Disponível em: </a:t>
            </a:r>
            <a:r>
              <a:rPr lang="pt-BR" dirty="0" smtClean="0">
                <a:solidFill>
                  <a:schemeClr val="bg1"/>
                </a:solidFill>
                <a:hlinkClick r:id="rId4"/>
              </a:rPr>
              <a:t>http://</a:t>
            </a:r>
            <a:r>
              <a:rPr lang="pt-BR" dirty="0" smtClean="0">
                <a:solidFill>
                  <a:schemeClr val="bg1"/>
                </a:solidFill>
                <a:hlinkClick r:id="rId4"/>
              </a:rPr>
              <a:t>wwo.uai.com.br/UAI/html/sessao_11/2008/07/25/em_noticia_interna,</a:t>
            </a:r>
            <a:r>
              <a:rPr lang="pt-BR" dirty="0" err="1" smtClean="0">
                <a:solidFill>
                  <a:schemeClr val="bg1"/>
                </a:solidFill>
                <a:hlinkClick r:id="rId4"/>
              </a:rPr>
              <a:t>id_sessao</a:t>
            </a:r>
            <a:r>
              <a:rPr lang="pt-BR" dirty="0" smtClean="0">
                <a:solidFill>
                  <a:schemeClr val="bg1"/>
                </a:solidFill>
                <a:hlinkClick r:id="rId4"/>
              </a:rPr>
              <a:t>=11&amp;</a:t>
            </a:r>
            <a:r>
              <a:rPr lang="pt-BR" dirty="0" err="1" smtClean="0">
                <a:solidFill>
                  <a:schemeClr val="bg1"/>
                </a:solidFill>
                <a:hlinkClick r:id="rId4"/>
              </a:rPr>
              <a:t>id_noticia</a:t>
            </a:r>
            <a:r>
              <a:rPr lang="pt-BR" dirty="0" smtClean="0">
                <a:solidFill>
                  <a:schemeClr val="bg1"/>
                </a:solidFill>
                <a:hlinkClick r:id="rId4"/>
              </a:rPr>
              <a:t>=73118/em_noticia_interna.shtml</a:t>
            </a:r>
            <a:endParaRPr lang="pt-BR" dirty="0" smtClean="0">
              <a:solidFill>
                <a:schemeClr val="bg1"/>
              </a:solidFill>
            </a:endParaRPr>
          </a:p>
          <a:p>
            <a:pPr algn="just"/>
            <a:endParaRPr lang="pt-BR" dirty="0" smtClean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LAMBERT, Marcelo. O calendário Maia – O tempo circular. </a:t>
            </a:r>
            <a:r>
              <a:rPr lang="pt-BR" dirty="0" smtClean="0">
                <a:solidFill>
                  <a:schemeClr val="bg1"/>
                </a:solidFill>
              </a:rPr>
              <a:t>Disponível em: </a:t>
            </a:r>
            <a:r>
              <a:rPr lang="pt-BR" dirty="0" smtClean="0">
                <a:solidFill>
                  <a:schemeClr val="bg1"/>
                </a:solidFill>
                <a:hlinkClick r:id="rId5"/>
              </a:rPr>
              <a:t>http://</a:t>
            </a:r>
            <a:r>
              <a:rPr lang="pt-BR" dirty="0" smtClean="0">
                <a:solidFill>
                  <a:schemeClr val="bg1"/>
                </a:solidFill>
                <a:hlinkClick r:id="rId5"/>
              </a:rPr>
              <a:t>www.mundomaia.com.br/artigos/calendario-maia.html</a:t>
            </a:r>
            <a:endParaRPr lang="pt-BR" dirty="0" smtClean="0">
              <a:solidFill>
                <a:schemeClr val="bg1"/>
              </a:solidFill>
            </a:endParaRPr>
          </a:p>
          <a:p>
            <a:pPr algn="just"/>
            <a:endParaRPr lang="pt-BR" dirty="0" smtClean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BOTELHO, Laura. </a:t>
            </a:r>
            <a:r>
              <a:rPr lang="pt-BR" dirty="0" err="1" smtClean="0">
                <a:solidFill>
                  <a:schemeClr val="bg1"/>
                </a:solidFill>
              </a:rPr>
              <a:t>Bolon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 err="1" smtClean="0">
                <a:solidFill>
                  <a:schemeClr val="bg1"/>
                </a:solidFill>
              </a:rPr>
              <a:t>Yokte</a:t>
            </a:r>
            <a:r>
              <a:rPr lang="pt-BR" dirty="0" smtClean="0">
                <a:solidFill>
                  <a:schemeClr val="bg1"/>
                </a:solidFill>
              </a:rPr>
              <a:t> – o retorno do nono deus. </a:t>
            </a:r>
            <a:r>
              <a:rPr lang="pt-BR" dirty="0" smtClean="0">
                <a:solidFill>
                  <a:schemeClr val="bg1"/>
                </a:solidFill>
              </a:rPr>
              <a:t>Disponível em : </a:t>
            </a:r>
            <a:r>
              <a:rPr lang="pt-BR" dirty="0" smtClean="0">
                <a:solidFill>
                  <a:schemeClr val="bg1"/>
                </a:solidFill>
                <a:hlinkClick r:id="rId6"/>
              </a:rPr>
              <a:t>http://</a:t>
            </a:r>
            <a:r>
              <a:rPr lang="pt-BR" dirty="0" smtClean="0">
                <a:solidFill>
                  <a:schemeClr val="bg1"/>
                </a:solidFill>
                <a:hlinkClick r:id="rId6"/>
              </a:rPr>
              <a:t>bloglaurabotelho.blogspot.com.br/2011/12/bolon-yokte-o-retorno-do-nono-deus.html</a:t>
            </a:r>
            <a:endParaRPr lang="pt-BR" dirty="0" smtClean="0">
              <a:solidFill>
                <a:schemeClr val="bg1"/>
              </a:solidFill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968971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pt-BR" sz="2800" dirty="0" smtClean="0">
                <a:solidFill>
                  <a:schemeClr val="bg1"/>
                </a:solidFill>
              </a:rPr>
              <a:t>Por Andrea </a:t>
            </a:r>
            <a:r>
              <a:rPr lang="pt-BR" sz="2800" dirty="0" err="1" smtClean="0">
                <a:solidFill>
                  <a:schemeClr val="bg1"/>
                </a:solidFill>
              </a:rPr>
              <a:t>Greff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://www.brotasonline.com.br/wp-content/uploads/2012/06/2012-O-Fim-do-Mund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1171392"/>
            <a:ext cx="9180512" cy="3769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 descr="http://3.bp.blogspot.com/-hZN-Nf2rFc8/Tw34SKaGtcI/AAAAAAAABcQ/zip4sA7wI2A/s400/PONTO_%257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0"/>
            <a:ext cx="6912768" cy="6912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Por que em 2012?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pt-BR" dirty="0" smtClean="0">
                <a:solidFill>
                  <a:schemeClr val="bg1"/>
                </a:solidFill>
              </a:rPr>
              <a:t>	Existem várias profecias apocalípticas para este ano.</a:t>
            </a:r>
          </a:p>
          <a:p>
            <a:pPr algn="just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Final do Calendário </a:t>
            </a:r>
          </a:p>
          <a:p>
            <a:pPr algn="just">
              <a:buNone/>
            </a:pPr>
            <a:r>
              <a:rPr lang="pt-BR" dirty="0" smtClean="0">
                <a:solidFill>
                  <a:schemeClr val="bg1"/>
                </a:solidFill>
              </a:rPr>
              <a:t>Maia – Michael D. Coe</a:t>
            </a:r>
          </a:p>
          <a:p>
            <a:pPr algn="just">
              <a:buNone/>
            </a:pPr>
            <a:endParaRPr lang="pt-BR" dirty="0" smtClean="0">
              <a:solidFill>
                <a:schemeClr val="bg1"/>
              </a:solidFill>
            </a:endParaRPr>
          </a:p>
          <a:p>
            <a:pPr algn="just"/>
            <a:r>
              <a:rPr lang="pt-BR" dirty="0" err="1" smtClean="0">
                <a:solidFill>
                  <a:schemeClr val="bg1"/>
                </a:solidFill>
              </a:rPr>
              <a:t>Nibiru</a:t>
            </a:r>
            <a:r>
              <a:rPr lang="pt-BR" dirty="0" smtClean="0">
                <a:solidFill>
                  <a:schemeClr val="bg1"/>
                </a:solidFill>
              </a:rPr>
              <a:t> ou Planeta X</a:t>
            </a:r>
          </a:p>
          <a:p>
            <a:pPr algn="just"/>
            <a:endParaRPr lang="pt-BR" dirty="0" smtClean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Explosão solar</a:t>
            </a:r>
          </a:p>
          <a:p>
            <a:pPr algn="just"/>
            <a:endParaRPr lang="pt-BR" dirty="0" smtClean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Várias outras...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pragmatismopolitico.com.br/wp-content/uploads/2012/11/maia-2012-fim-mun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8533" y="2492896"/>
            <a:ext cx="4921939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nkcNxDF6BF4/UC33JH1apzI/AAAAAAAACHA/Kv7uHRhIEAQ/s1600/calendario+maia+fim+do+mundo+ufos+ovn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0"/>
            <a:ext cx="9619488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3831183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pt-BR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PROFECIA MAIA</a:t>
            </a:r>
            <a:endParaRPr lang="pt-BR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 </a:t>
            </a:r>
            <a:r>
              <a:rPr lang="pt-BR" b="1" dirty="0" smtClean="0">
                <a:solidFill>
                  <a:schemeClr val="bg1"/>
                </a:solidFill>
              </a:rPr>
              <a:t>civilização Maia</a:t>
            </a:r>
            <a:r>
              <a:rPr lang="pt-BR" dirty="0" smtClean="0">
                <a:solidFill>
                  <a:schemeClr val="bg1"/>
                </a:solidFill>
              </a:rPr>
              <a:t> foi uma cultura mesoamericana pré-colombiana.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2012oano.files.wordpress.com/2010/08/cropped-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6632"/>
            <a:ext cx="6876256" cy="1447633"/>
          </a:xfrm>
          <a:prstGeom prst="rect">
            <a:avLst/>
          </a:prstGeom>
          <a:noFill/>
        </p:spPr>
      </p:pic>
      <p:pic>
        <p:nvPicPr>
          <p:cNvPr id="5" name="Imagem 4" descr="maias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068960"/>
            <a:ext cx="5626135" cy="2952328"/>
          </a:xfrm>
          <a:prstGeom prst="rect">
            <a:avLst/>
          </a:prstGeom>
        </p:spPr>
      </p:pic>
      <p:pic>
        <p:nvPicPr>
          <p:cNvPr id="8196" name="Picture 4" descr="http://1.bp.blogspot.com/-5HKlM9A5qjk/TmU7eYv2FYI/AAAAAAAAB1I/gPTG4m2UmOY/s1600/CalendarioAztec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9416" y="2636912"/>
            <a:ext cx="4294584" cy="4082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 descr="http://2012oano.files.wordpress.com/2010/08/cropped-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6632"/>
            <a:ext cx="6876256" cy="1447633"/>
          </a:xfrm>
          <a:prstGeom prst="rect">
            <a:avLst/>
          </a:prstGeom>
          <a:noFill/>
        </p:spPr>
      </p:pic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Marca</a:t>
            </a:r>
            <a:r>
              <a:rPr lang="en-US" dirty="0" smtClean="0">
                <a:solidFill>
                  <a:schemeClr val="bg1"/>
                </a:solidFill>
              </a:rPr>
              <a:t> o </a:t>
            </a:r>
            <a:r>
              <a:rPr lang="en-US" dirty="0" err="1" smtClean="0">
                <a:solidFill>
                  <a:schemeClr val="bg1"/>
                </a:solidFill>
              </a:rPr>
              <a:t>fim</a:t>
            </a:r>
            <a:r>
              <a:rPr lang="en-US" dirty="0" smtClean="0">
                <a:solidFill>
                  <a:schemeClr val="bg1"/>
                </a:solidFill>
              </a:rPr>
              <a:t> de um </a:t>
            </a:r>
            <a:r>
              <a:rPr lang="pt-BR" dirty="0" smtClean="0">
                <a:solidFill>
                  <a:schemeClr val="bg1"/>
                </a:solidFill>
              </a:rPr>
              <a:t> </a:t>
            </a:r>
            <a:r>
              <a:rPr lang="pt-BR" i="1" u="sng" dirty="0" err="1" smtClean="0">
                <a:solidFill>
                  <a:schemeClr val="bg1"/>
                </a:solidFill>
              </a:rPr>
              <a:t>b'ak'tun</a:t>
            </a:r>
            <a:endParaRPr lang="pt-BR" i="1" u="sng" dirty="0">
              <a:solidFill>
                <a:schemeClr val="bg1"/>
              </a:solidFill>
            </a:endParaRPr>
          </a:p>
          <a:p>
            <a:pPr lvl="1"/>
            <a:endParaRPr lang="pt-BR" i="1" u="sng" dirty="0" smtClean="0">
              <a:solidFill>
                <a:schemeClr val="bg1"/>
              </a:solidFill>
            </a:endParaRPr>
          </a:p>
          <a:p>
            <a:pPr lvl="1"/>
            <a:r>
              <a:rPr lang="pt-BR" dirty="0" smtClean="0">
                <a:solidFill>
                  <a:schemeClr val="bg1"/>
                </a:solidFill>
              </a:rPr>
              <a:t>20 dias correspondem a </a:t>
            </a:r>
          </a:p>
          <a:p>
            <a:pPr lvl="1">
              <a:buNone/>
            </a:pPr>
            <a:r>
              <a:rPr lang="pt-BR" dirty="0" smtClean="0">
                <a:solidFill>
                  <a:schemeClr val="bg1"/>
                </a:solidFill>
              </a:rPr>
              <a:t>	um </a:t>
            </a:r>
            <a:r>
              <a:rPr lang="pt-BR" i="1" dirty="0" err="1" smtClean="0">
                <a:solidFill>
                  <a:schemeClr val="bg1"/>
                </a:solidFill>
              </a:rPr>
              <a:t>uinal</a:t>
            </a:r>
            <a:endParaRPr lang="pt-BR" dirty="0" smtClean="0">
              <a:solidFill>
                <a:schemeClr val="bg1"/>
              </a:solidFill>
            </a:endParaRPr>
          </a:p>
          <a:p>
            <a:pPr lvl="1"/>
            <a:r>
              <a:rPr lang="pt-BR" dirty="0" smtClean="0">
                <a:solidFill>
                  <a:schemeClr val="bg1"/>
                </a:solidFill>
              </a:rPr>
              <a:t>18 </a:t>
            </a:r>
            <a:r>
              <a:rPr lang="pt-BR" dirty="0" err="1" smtClean="0">
                <a:solidFill>
                  <a:schemeClr val="bg1"/>
                </a:solidFill>
              </a:rPr>
              <a:t>uinals</a:t>
            </a:r>
            <a:r>
              <a:rPr lang="pt-BR" dirty="0" smtClean="0">
                <a:solidFill>
                  <a:schemeClr val="bg1"/>
                </a:solidFill>
              </a:rPr>
              <a:t> (360 dias) a um </a:t>
            </a:r>
            <a:r>
              <a:rPr lang="pt-BR" i="1" dirty="0" err="1" smtClean="0">
                <a:solidFill>
                  <a:schemeClr val="bg1"/>
                </a:solidFill>
              </a:rPr>
              <a:t>tun</a:t>
            </a:r>
            <a:endParaRPr lang="pt-BR" dirty="0">
              <a:solidFill>
                <a:schemeClr val="bg1"/>
              </a:solidFill>
            </a:endParaRPr>
          </a:p>
          <a:p>
            <a:pPr lvl="1"/>
            <a:r>
              <a:rPr lang="pt-BR" dirty="0" smtClean="0">
                <a:solidFill>
                  <a:schemeClr val="bg1"/>
                </a:solidFill>
              </a:rPr>
              <a:t>20 </a:t>
            </a:r>
            <a:r>
              <a:rPr lang="pt-BR" dirty="0" err="1" smtClean="0">
                <a:solidFill>
                  <a:schemeClr val="bg1"/>
                </a:solidFill>
              </a:rPr>
              <a:t>tuns</a:t>
            </a:r>
            <a:r>
              <a:rPr lang="pt-BR" dirty="0" smtClean="0">
                <a:solidFill>
                  <a:schemeClr val="bg1"/>
                </a:solidFill>
              </a:rPr>
              <a:t> a um </a:t>
            </a:r>
            <a:r>
              <a:rPr lang="pt-BR" i="1" dirty="0" err="1" smtClean="0">
                <a:solidFill>
                  <a:schemeClr val="bg1"/>
                </a:solidFill>
              </a:rPr>
              <a:t>k'atun</a:t>
            </a:r>
            <a:r>
              <a:rPr lang="pt-BR" dirty="0" smtClean="0">
                <a:solidFill>
                  <a:schemeClr val="bg1"/>
                </a:solidFill>
              </a:rPr>
              <a:t> </a:t>
            </a:r>
            <a:endParaRPr lang="pt-BR" dirty="0">
              <a:solidFill>
                <a:schemeClr val="bg1"/>
              </a:solidFill>
            </a:endParaRPr>
          </a:p>
          <a:p>
            <a:pPr lvl="1"/>
            <a:r>
              <a:rPr lang="pt-BR" dirty="0" smtClean="0">
                <a:solidFill>
                  <a:schemeClr val="bg1"/>
                </a:solidFill>
              </a:rPr>
              <a:t>20 </a:t>
            </a:r>
            <a:r>
              <a:rPr lang="pt-BR" dirty="0" err="1" smtClean="0">
                <a:solidFill>
                  <a:schemeClr val="bg1"/>
                </a:solidFill>
              </a:rPr>
              <a:t>k'atuns</a:t>
            </a:r>
            <a:r>
              <a:rPr lang="pt-BR" dirty="0" smtClean="0">
                <a:solidFill>
                  <a:schemeClr val="bg1"/>
                </a:solidFill>
              </a:rPr>
              <a:t> (144.000 dias) </a:t>
            </a:r>
          </a:p>
          <a:p>
            <a:pPr lvl="1">
              <a:buNone/>
            </a:pPr>
            <a:r>
              <a:rPr lang="pt-BR" dirty="0" smtClean="0">
                <a:solidFill>
                  <a:schemeClr val="bg1"/>
                </a:solidFill>
              </a:rPr>
              <a:t>	correspondem a um </a:t>
            </a:r>
            <a:r>
              <a:rPr lang="pt-BR" i="1" dirty="0" err="1" smtClean="0">
                <a:solidFill>
                  <a:schemeClr val="bg1"/>
                </a:solidFill>
              </a:rPr>
              <a:t>b'ak'tun</a:t>
            </a:r>
            <a:endParaRPr lang="pt-BR" i="1" dirty="0" smtClean="0">
              <a:solidFill>
                <a:schemeClr val="bg1"/>
              </a:solidFill>
            </a:endParaRPr>
          </a:p>
          <a:p>
            <a:pPr lvl="1"/>
            <a:endParaRPr lang="pt-BR" i="1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Regresso</a:t>
            </a:r>
            <a:r>
              <a:rPr lang="en-US" dirty="0" smtClean="0">
                <a:solidFill>
                  <a:schemeClr val="bg1"/>
                </a:solidFill>
              </a:rPr>
              <a:t> de um Deus Maia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u="sng" dirty="0" err="1" smtClean="0">
                <a:solidFill>
                  <a:schemeClr val="bg1"/>
                </a:solidFill>
              </a:rPr>
              <a:t>Bolon</a:t>
            </a:r>
            <a:r>
              <a:rPr lang="pt-BR" u="sng" dirty="0" smtClean="0">
                <a:solidFill>
                  <a:schemeClr val="bg1"/>
                </a:solidFill>
              </a:rPr>
              <a:t> </a:t>
            </a:r>
            <a:r>
              <a:rPr lang="pt-BR" u="sng" dirty="0" err="1" smtClean="0">
                <a:solidFill>
                  <a:schemeClr val="bg1"/>
                </a:solidFill>
              </a:rPr>
              <a:t>Yokte</a:t>
            </a:r>
            <a:endParaRPr lang="en-US" u="sng" dirty="0" smtClean="0">
              <a:solidFill>
                <a:schemeClr val="bg1"/>
              </a:solidFill>
            </a:endParaRPr>
          </a:p>
        </p:txBody>
      </p:sp>
      <p:pic>
        <p:nvPicPr>
          <p:cNvPr id="20482" name="Picture 2" descr="http://anoitan.files.wordpress.com/2011/01/calendario-maia-01.png?w=320&amp;h=3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826" y="2060425"/>
            <a:ext cx="3419654" cy="3312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 descr="http://2012oano.files.wordpress.com/2010/08/cropped-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6632"/>
            <a:ext cx="6876256" cy="1447633"/>
          </a:xfrm>
          <a:prstGeom prst="rect">
            <a:avLst/>
          </a:prstGeom>
          <a:noFill/>
        </p:spPr>
      </p:pic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err="1" smtClean="0">
                <a:solidFill>
                  <a:schemeClr val="bg1"/>
                </a:solidFill>
              </a:rPr>
              <a:t>Regresso</a:t>
            </a:r>
            <a:r>
              <a:rPr lang="en-US" dirty="0" smtClean="0">
                <a:solidFill>
                  <a:schemeClr val="bg1"/>
                </a:solidFill>
              </a:rPr>
              <a:t> de um Deus Maia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u="sng" dirty="0" err="1" smtClean="0">
                <a:solidFill>
                  <a:schemeClr val="bg1"/>
                </a:solidFill>
              </a:rPr>
              <a:t>Bolon</a:t>
            </a:r>
            <a:r>
              <a:rPr lang="pt-BR" u="sng" dirty="0" smtClean="0">
                <a:solidFill>
                  <a:schemeClr val="bg1"/>
                </a:solidFill>
              </a:rPr>
              <a:t> </a:t>
            </a:r>
            <a:r>
              <a:rPr lang="pt-BR" u="sng" dirty="0" err="1" smtClean="0">
                <a:solidFill>
                  <a:schemeClr val="bg1"/>
                </a:solidFill>
              </a:rPr>
              <a:t>Yokte</a:t>
            </a:r>
            <a:endParaRPr lang="pt-BR" u="sng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pt-BR" b="1" dirty="0" smtClean="0">
                <a:solidFill>
                  <a:schemeClr val="bg1"/>
                </a:solidFill>
              </a:rPr>
              <a:t>	</a:t>
            </a:r>
            <a:r>
              <a:rPr lang="pt-BR" b="1" dirty="0" err="1" smtClean="0">
                <a:solidFill>
                  <a:schemeClr val="bg1"/>
                </a:solidFill>
              </a:rPr>
              <a:t>Bolon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Yokte</a:t>
            </a:r>
            <a:r>
              <a:rPr lang="pt-BR" dirty="0">
                <a:solidFill>
                  <a:schemeClr val="bg1"/>
                </a:solidFill>
              </a:rPr>
              <a:t> = </a:t>
            </a:r>
            <a:r>
              <a:rPr lang="pt-BR" dirty="0" err="1">
                <a:solidFill>
                  <a:schemeClr val="bg1"/>
                </a:solidFill>
              </a:rPr>
              <a:t>bolon</a:t>
            </a:r>
            <a:r>
              <a:rPr lang="pt-BR" dirty="0">
                <a:solidFill>
                  <a:schemeClr val="bg1"/>
                </a:solidFill>
              </a:rPr>
              <a:t> (nove), y (plural), ok (pé),-te (árvore</a:t>
            </a:r>
            <a:r>
              <a:rPr lang="pt-BR" dirty="0" smtClean="0">
                <a:solidFill>
                  <a:schemeClr val="bg1"/>
                </a:solidFill>
              </a:rPr>
              <a:t>)</a:t>
            </a:r>
          </a:p>
          <a:p>
            <a:pPr algn="just"/>
            <a:endParaRPr lang="pt-BR" dirty="0" smtClean="0">
              <a:solidFill>
                <a:schemeClr val="bg1"/>
              </a:solidFill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  <a:p>
            <a:pPr algn="just"/>
            <a:endParaRPr lang="pt-BR" dirty="0" smtClean="0">
              <a:solidFill>
                <a:schemeClr val="bg1"/>
              </a:solidFill>
            </a:endParaRPr>
          </a:p>
          <a:p>
            <a:pPr algn="just"/>
            <a:endParaRPr lang="pt-BR" dirty="0" smtClean="0">
              <a:solidFill>
                <a:schemeClr val="bg1"/>
              </a:solidFill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  <a:p>
            <a:pPr algn="just"/>
            <a:endParaRPr lang="pt-BR" dirty="0" smtClean="0">
              <a:solidFill>
                <a:schemeClr val="bg1"/>
              </a:solidFill>
            </a:endParaRPr>
          </a:p>
          <a:p>
            <a:pPr algn="just"/>
            <a:endParaRPr lang="pt-BR" dirty="0" smtClean="0">
              <a:solidFill>
                <a:schemeClr val="bg1"/>
              </a:solidFill>
            </a:endParaRPr>
          </a:p>
          <a:p>
            <a:pPr algn="just"/>
            <a:endParaRPr lang="pt-BR" dirty="0" smtClean="0">
              <a:solidFill>
                <a:schemeClr val="bg1"/>
              </a:solidFill>
            </a:endParaRPr>
          </a:p>
          <a:p>
            <a:pPr algn="just"/>
            <a:endParaRPr lang="pt-BR" dirty="0">
              <a:solidFill>
                <a:schemeClr val="bg1"/>
              </a:solidFill>
            </a:endParaRPr>
          </a:p>
          <a:p>
            <a:pPr algn="just"/>
            <a:r>
              <a:rPr lang="pt-BR" dirty="0" smtClean="0">
                <a:solidFill>
                  <a:schemeClr val="bg1"/>
                </a:solidFill>
              </a:rPr>
              <a:t>Algo </a:t>
            </a:r>
            <a:r>
              <a:rPr lang="pt-BR" dirty="0">
                <a:solidFill>
                  <a:schemeClr val="bg1"/>
                </a:solidFill>
              </a:rPr>
              <a:t>traduzido como - "</a:t>
            </a:r>
            <a:r>
              <a:rPr lang="pt-BR" b="1" u="sng" dirty="0">
                <a:solidFill>
                  <a:schemeClr val="bg1"/>
                </a:solidFill>
              </a:rPr>
              <a:t>onça-pintada</a:t>
            </a:r>
            <a:r>
              <a:rPr lang="pt-BR" dirty="0">
                <a:solidFill>
                  <a:schemeClr val="bg1"/>
                </a:solidFill>
              </a:rPr>
              <a:t> no pé / pé da árvore." Outras traduções do nome são </a:t>
            </a:r>
            <a:r>
              <a:rPr lang="pt-BR" b="1" i="1" dirty="0" err="1">
                <a:solidFill>
                  <a:schemeClr val="bg1"/>
                </a:solidFill>
              </a:rPr>
              <a:t>God</a:t>
            </a:r>
            <a:r>
              <a:rPr lang="pt-BR" b="1" i="1" dirty="0">
                <a:solidFill>
                  <a:schemeClr val="bg1"/>
                </a:solidFill>
              </a:rPr>
              <a:t> </a:t>
            </a:r>
            <a:r>
              <a:rPr lang="pt-BR" b="1" i="1" dirty="0" err="1">
                <a:solidFill>
                  <a:schemeClr val="bg1"/>
                </a:solidFill>
              </a:rPr>
              <a:t>of</a:t>
            </a:r>
            <a:r>
              <a:rPr lang="pt-BR" b="1" i="1" dirty="0">
                <a:solidFill>
                  <a:schemeClr val="bg1"/>
                </a:solidFill>
              </a:rPr>
              <a:t> Nine </a:t>
            </a:r>
            <a:r>
              <a:rPr lang="pt-BR" b="1" i="1" dirty="0" err="1">
                <a:solidFill>
                  <a:schemeClr val="bg1"/>
                </a:solidFill>
              </a:rPr>
              <a:t>Steps</a:t>
            </a:r>
            <a:r>
              <a:rPr lang="pt-BR" dirty="0">
                <a:solidFill>
                  <a:schemeClr val="bg1"/>
                </a:solidFill>
              </a:rPr>
              <a:t>, o Deus </a:t>
            </a:r>
            <a:r>
              <a:rPr lang="pt-BR" dirty="0" err="1">
                <a:solidFill>
                  <a:schemeClr val="bg1"/>
                </a:solidFill>
              </a:rPr>
              <a:t>Nine-Footed</a:t>
            </a:r>
            <a:r>
              <a:rPr lang="pt-BR" dirty="0">
                <a:solidFill>
                  <a:schemeClr val="bg1"/>
                </a:solidFill>
              </a:rPr>
              <a:t> e </a:t>
            </a:r>
            <a:r>
              <a:rPr lang="pt-BR" b="1" i="1" dirty="0" err="1">
                <a:solidFill>
                  <a:schemeClr val="bg1"/>
                </a:solidFill>
              </a:rPr>
              <a:t>Jaguar-Foot-Tree</a:t>
            </a:r>
            <a:r>
              <a:rPr lang="pt-BR" dirty="0">
                <a:solidFill>
                  <a:schemeClr val="bg1"/>
                </a:solidFill>
              </a:rPr>
              <a:t>, porque a palavra </a:t>
            </a:r>
            <a:r>
              <a:rPr lang="pt-BR" dirty="0" err="1">
                <a:solidFill>
                  <a:schemeClr val="bg1"/>
                </a:solidFill>
              </a:rPr>
              <a:t>bolon</a:t>
            </a:r>
            <a:r>
              <a:rPr lang="pt-BR" dirty="0">
                <a:solidFill>
                  <a:schemeClr val="bg1"/>
                </a:solidFill>
              </a:rPr>
              <a:t> ou </a:t>
            </a:r>
            <a:r>
              <a:rPr lang="pt-BR" b="1" dirty="0" err="1">
                <a:solidFill>
                  <a:schemeClr val="bg1"/>
                </a:solidFill>
              </a:rPr>
              <a:t>balan</a:t>
            </a:r>
            <a:r>
              <a:rPr lang="pt-BR" dirty="0">
                <a:solidFill>
                  <a:schemeClr val="bg1"/>
                </a:solidFill>
              </a:rPr>
              <a:t> (nove) foi usada pelos Maias como um trocadilho para balam (jaguar). </a:t>
            </a:r>
            <a:endParaRPr lang="pt-BR" dirty="0" smtClean="0">
              <a:solidFill>
                <a:schemeClr val="bg1"/>
              </a:solidFill>
            </a:endParaRPr>
          </a:p>
        </p:txBody>
      </p:sp>
      <p:pic>
        <p:nvPicPr>
          <p:cNvPr id="5" name="Espaço Reservado para Conteúdo 3" descr="Bolon Yok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7" y="2420888"/>
            <a:ext cx="4104456" cy="2696647"/>
          </a:xfrm>
          <a:prstGeom prst="rect">
            <a:avLst/>
          </a:prstGeom>
        </p:spPr>
      </p:pic>
      <p:pic>
        <p:nvPicPr>
          <p:cNvPr id="6" name="Imagem 5" descr="Bolon_Yokte'_K'u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2420888"/>
            <a:ext cx="1728192" cy="2706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454</Words>
  <Application>Microsoft Office PowerPoint</Application>
  <PresentationFormat>Apresentação na tela (4:3)</PresentationFormat>
  <Paragraphs>173</Paragraphs>
  <Slides>21</Slides>
  <Notes>15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Slide 1</vt:lpstr>
      <vt:lpstr>Slide 2</vt:lpstr>
      <vt:lpstr>Slide 3</vt:lpstr>
      <vt:lpstr>Slide 4</vt:lpstr>
      <vt:lpstr>Por que em 2012?</vt:lpstr>
      <vt:lpstr>A PROFECIA MAIA</vt:lpstr>
      <vt:lpstr>Slide 7</vt:lpstr>
      <vt:lpstr>Slide 8</vt:lpstr>
      <vt:lpstr>Slide 9</vt:lpstr>
      <vt:lpstr>EXATIDÃO DA CALENDÁRIO MAIA</vt:lpstr>
      <vt:lpstr>Segundo Michael D. Coe</vt:lpstr>
      <vt:lpstr>Objeções</vt:lpstr>
      <vt:lpstr>OU SERÁ QUE...</vt:lpstr>
      <vt:lpstr>Nibiru ou Planeta X</vt:lpstr>
      <vt:lpstr>Nibiru ou Planeta X</vt:lpstr>
      <vt:lpstr>Slide 16</vt:lpstr>
      <vt:lpstr>Outras hipóteses...</vt:lpstr>
      <vt:lpstr>Outras hipóteses...</vt:lpstr>
      <vt:lpstr>Enquanto isso...</vt:lpstr>
      <vt:lpstr>FIM!  Ou ainda não...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cda</dc:creator>
  <cp:lastModifiedBy>Observatório</cp:lastModifiedBy>
  <cp:revision>29</cp:revision>
  <dcterms:created xsi:type="dcterms:W3CDTF">2012-12-15T19:50:53Z</dcterms:created>
  <dcterms:modified xsi:type="dcterms:W3CDTF">2012-12-16T17:19:44Z</dcterms:modified>
</cp:coreProperties>
</file>