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9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A98F-4D56-4245-8BAB-4B2FE68C81F5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0081A-0E65-4EDE-9B0F-8BFF802C9D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390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do </a:t>
            </a:r>
            <a:r>
              <a:rPr lang="pt-BR" dirty="0" err="1" smtClean="0"/>
              <a:t>everest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972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/*colocar fotos terra plana oceanos com monstro*/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/*colocar fotos terra plana oceanos com monstro*/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bg1"/>
                </a:solidFill>
              </a:rPr>
              <a:t>/*colocar imagem terra plana e fotos filósofos gregos*/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529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bg1"/>
                </a:solidFill>
              </a:rPr>
              <a:t>/*colocar mapa de Siena e Alexandria*/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500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Imagens gregas</a:t>
            </a:r>
            <a:r>
              <a:rPr lang="pt-BR" baseline="0" dirty="0" smtClean="0"/>
              <a:t> da terra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/*colocar fotos terra plana oceanos com monstro*/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Imagens barco desaparecendo no</a:t>
            </a:r>
            <a:r>
              <a:rPr lang="pt-BR" baseline="0" dirty="0" smtClean="0"/>
              <a:t> horizonte</a:t>
            </a:r>
          </a:p>
          <a:p>
            <a:r>
              <a:rPr lang="pt-BR" dirty="0" smtClean="0"/>
              <a:t>Imagem sombra da terra na lua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terra com equador e eixo de rotação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geoide e altitudes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081A-0E65-4EDE-9B0F-8BFF802C9D9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542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49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805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545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62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426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19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447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37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804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549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661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4D81-CC4A-4093-A12F-E218C27708F0}" type="datetimeFigureOut">
              <a:rPr lang="pt-BR" smtClean="0"/>
              <a:pPr/>
              <a:t>10/09/2012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486A-9AE5-4BD6-AA5E-240A6AA74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57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ww-cda\cda\sessao-astronomia\2012\09082012-AndreaG-Forma%20e%20Dimens&#227;o%20Da%20Terra\tamanhos-relat-Sistema-Solar.wmv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ww-cda\cda\sessao-astronomia\2012\09082012-AndreaG-Forma%20e%20Dimens&#227;o%20Da%20Terra\Universo%20Conhecido.mp4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Forma e Dimensão da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Terra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 Andrea </a:t>
            </a:r>
            <a:r>
              <a:rPr lang="pt-BR" dirty="0" err="1" smtClean="0"/>
              <a:t>Greff</a:t>
            </a:r>
            <a:endParaRPr lang="pt-BR" dirty="0"/>
          </a:p>
        </p:txBody>
      </p:sp>
      <p:sp>
        <p:nvSpPr>
          <p:cNvPr id="4" name="AutoShape 2" descr="http://www.fnal.gov/pub/today/images11/ROW042111figur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http://www.fnal.gov/pub/today/images11/ROW042111figure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Users\Maite\Desktop\ROW042111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69" y="0"/>
            <a:ext cx="49030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58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desenrolar da História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Século XVII, Elipsoide - o inglês </a:t>
            </a:r>
            <a:r>
              <a:rPr lang="pt-BR" dirty="0">
                <a:solidFill>
                  <a:schemeClr val="bg1"/>
                </a:solidFill>
              </a:rPr>
              <a:t>Newton e o </a:t>
            </a:r>
            <a:r>
              <a:rPr lang="pt-BR" dirty="0" smtClean="0">
                <a:solidFill>
                  <a:schemeClr val="bg1"/>
                </a:solidFill>
              </a:rPr>
              <a:t>holandês </a:t>
            </a:r>
            <a:r>
              <a:rPr lang="pt-BR" dirty="0">
                <a:solidFill>
                  <a:schemeClr val="bg1"/>
                </a:solidFill>
              </a:rPr>
              <a:t>Huygens afirmaram que a Terra </a:t>
            </a:r>
            <a:r>
              <a:rPr lang="pt-BR" dirty="0" smtClean="0">
                <a:solidFill>
                  <a:schemeClr val="bg1"/>
                </a:solidFill>
              </a:rPr>
              <a:t>não </a:t>
            </a:r>
            <a:r>
              <a:rPr lang="pt-BR" dirty="0">
                <a:solidFill>
                  <a:schemeClr val="bg1"/>
                </a:solidFill>
              </a:rPr>
              <a:t>era um esfera perfeita, </a:t>
            </a:r>
            <a:r>
              <a:rPr lang="pt-BR" dirty="0" smtClean="0">
                <a:solidFill>
                  <a:schemeClr val="bg1"/>
                </a:solidFill>
              </a:rPr>
              <a:t>já </a:t>
            </a:r>
            <a:r>
              <a:rPr lang="pt-BR" dirty="0">
                <a:solidFill>
                  <a:schemeClr val="bg1"/>
                </a:solidFill>
              </a:rPr>
              <a:t>que </a:t>
            </a:r>
            <a:r>
              <a:rPr lang="pt-BR" dirty="0" smtClean="0">
                <a:solidFill>
                  <a:schemeClr val="bg1"/>
                </a:solidFill>
              </a:rPr>
              <a:t>possuí­a </a:t>
            </a:r>
            <a:r>
              <a:rPr lang="pt-BR" dirty="0">
                <a:solidFill>
                  <a:schemeClr val="bg1"/>
                </a:solidFill>
              </a:rPr>
              <a:t>um sutil achatamento nos </a:t>
            </a:r>
            <a:r>
              <a:rPr lang="pt-BR" dirty="0" smtClean="0">
                <a:solidFill>
                  <a:schemeClr val="bg1"/>
                </a:solidFill>
              </a:rPr>
              <a:t>polos, </a:t>
            </a:r>
            <a:r>
              <a:rPr lang="pt-BR" dirty="0">
                <a:solidFill>
                  <a:schemeClr val="bg1"/>
                </a:solidFill>
              </a:rPr>
              <a:t>pela </a:t>
            </a:r>
            <a:r>
              <a:rPr lang="pt-BR" dirty="0" smtClean="0">
                <a:solidFill>
                  <a:schemeClr val="bg1"/>
                </a:solidFill>
              </a:rPr>
              <a:t>combinação </a:t>
            </a:r>
            <a:r>
              <a:rPr lang="pt-BR" dirty="0">
                <a:solidFill>
                  <a:schemeClr val="bg1"/>
                </a:solidFill>
              </a:rPr>
              <a:t>da </a:t>
            </a:r>
            <a:r>
              <a:rPr lang="pt-BR" dirty="0" smtClean="0">
                <a:solidFill>
                  <a:schemeClr val="bg1"/>
                </a:solidFill>
              </a:rPr>
              <a:t>força </a:t>
            </a:r>
            <a:r>
              <a:rPr lang="pt-BR" dirty="0">
                <a:solidFill>
                  <a:schemeClr val="bg1"/>
                </a:solidFill>
              </a:rPr>
              <a:t>da gravidade e </a:t>
            </a:r>
            <a:r>
              <a:rPr lang="pt-BR" dirty="0" smtClean="0">
                <a:solidFill>
                  <a:schemeClr val="bg1"/>
                </a:solidFill>
              </a:rPr>
              <a:t>do </a:t>
            </a:r>
            <a:r>
              <a:rPr lang="pt-BR" dirty="0">
                <a:solidFill>
                  <a:schemeClr val="bg1"/>
                </a:solidFill>
              </a:rPr>
              <a:t>movimento de </a:t>
            </a:r>
            <a:r>
              <a:rPr lang="pt-BR" dirty="0" smtClean="0">
                <a:solidFill>
                  <a:schemeClr val="bg1"/>
                </a:solidFill>
              </a:rPr>
              <a:t>rotação </a:t>
            </a:r>
            <a:r>
              <a:rPr lang="pt-BR" dirty="0">
                <a:solidFill>
                  <a:schemeClr val="bg1"/>
                </a:solidFill>
              </a:rPr>
              <a:t>da Terra (</a:t>
            </a:r>
            <a:r>
              <a:rPr lang="pt-BR" dirty="0" smtClean="0">
                <a:solidFill>
                  <a:schemeClr val="bg1"/>
                </a:solidFill>
              </a:rPr>
              <a:t>força centrí­fuga</a:t>
            </a:r>
            <a:r>
              <a:rPr lang="pt-BR" dirty="0">
                <a:solidFill>
                  <a:schemeClr val="bg1"/>
                </a:solidFill>
              </a:rPr>
              <a:t>). 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Achatamento pouco perceptível, pois a diferença entre o raio equatorial e o raio polar é de somente 21km, e assim, </a:t>
            </a:r>
            <a:r>
              <a:rPr lang="pt-BR" dirty="0">
                <a:solidFill>
                  <a:schemeClr val="bg1"/>
                </a:solidFill>
              </a:rPr>
              <a:t>o </a:t>
            </a:r>
            <a:r>
              <a:rPr lang="pt-BR" dirty="0" smtClean="0">
                <a:solidFill>
                  <a:schemeClr val="bg1"/>
                </a:solidFill>
              </a:rPr>
              <a:t>diâmetro </a:t>
            </a:r>
            <a:r>
              <a:rPr lang="pt-BR" dirty="0">
                <a:solidFill>
                  <a:schemeClr val="bg1"/>
                </a:solidFill>
              </a:rPr>
              <a:t>equatorial da Terra é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de 12.756 km e o seu eixo de </a:t>
            </a:r>
            <a:r>
              <a:rPr lang="pt-BR" dirty="0" smtClean="0">
                <a:solidFill>
                  <a:schemeClr val="bg1"/>
                </a:solidFill>
              </a:rPr>
              <a:t>rotação é </a:t>
            </a:r>
            <a:r>
              <a:rPr lang="pt-BR" dirty="0">
                <a:solidFill>
                  <a:schemeClr val="bg1"/>
                </a:solidFill>
              </a:rPr>
              <a:t>de 12.714 </a:t>
            </a:r>
            <a:r>
              <a:rPr lang="pt-BR" dirty="0" smtClean="0">
                <a:solidFill>
                  <a:schemeClr val="bg1"/>
                </a:solidFill>
              </a:rPr>
              <a:t>km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314" name="Picture 2" descr="http://www.oocities.org/br/hpclaudioweb/terraredo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9589"/>
            <a:ext cx="5184576" cy="400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desenrolar da História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Século XIX, Geoide - matemático alemão </a:t>
            </a:r>
            <a:r>
              <a:rPr lang="pt-BR" dirty="0">
                <a:solidFill>
                  <a:schemeClr val="bg1"/>
                </a:solidFill>
              </a:rPr>
              <a:t>chamado Carl Friedrich Gauss introduziu a figura do </a:t>
            </a:r>
            <a:r>
              <a:rPr lang="pt-BR" dirty="0" smtClean="0">
                <a:solidFill>
                  <a:schemeClr val="bg1"/>
                </a:solidFill>
              </a:rPr>
              <a:t>Geoide </a:t>
            </a:r>
            <a:r>
              <a:rPr lang="pt-BR" dirty="0">
                <a:solidFill>
                  <a:schemeClr val="bg1"/>
                </a:solidFill>
              </a:rPr>
              <a:t>como a verdadeira forma da Terra. </a:t>
            </a:r>
            <a:r>
              <a:rPr lang="pt-BR" dirty="0" smtClean="0">
                <a:solidFill>
                  <a:schemeClr val="bg1"/>
                </a:solidFill>
              </a:rPr>
              <a:t>O Geoide é </a:t>
            </a:r>
            <a:r>
              <a:rPr lang="pt-BR" dirty="0">
                <a:solidFill>
                  <a:schemeClr val="bg1"/>
                </a:solidFill>
              </a:rPr>
              <a:t>uma </a:t>
            </a:r>
            <a:r>
              <a:rPr lang="pt-BR" dirty="0" smtClean="0">
                <a:solidFill>
                  <a:schemeClr val="bg1"/>
                </a:solidFill>
              </a:rPr>
              <a:t>superfície </a:t>
            </a:r>
            <a:r>
              <a:rPr lang="pt-BR" dirty="0">
                <a:solidFill>
                  <a:schemeClr val="bg1"/>
                </a:solidFill>
              </a:rPr>
              <a:t>irregular, definida pelo prolongamento da </a:t>
            </a:r>
            <a:r>
              <a:rPr lang="pt-BR" dirty="0" smtClean="0">
                <a:solidFill>
                  <a:schemeClr val="bg1"/>
                </a:solidFill>
              </a:rPr>
              <a:t>superfície </a:t>
            </a:r>
            <a:r>
              <a:rPr lang="pt-BR" dirty="0">
                <a:solidFill>
                  <a:schemeClr val="bg1"/>
                </a:solidFill>
              </a:rPr>
              <a:t>do </a:t>
            </a:r>
            <a:r>
              <a:rPr lang="pt-BR" dirty="0" smtClean="0">
                <a:solidFill>
                  <a:schemeClr val="bg1"/>
                </a:solidFill>
              </a:rPr>
              <a:t>nível médio </a:t>
            </a:r>
            <a:r>
              <a:rPr lang="pt-BR" dirty="0">
                <a:solidFill>
                  <a:schemeClr val="bg1"/>
                </a:solidFill>
              </a:rPr>
              <a:t>dos mares sobre os continentes. 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1.bp.blogspot.com/_-qIP6KV_Zh4/TF3V6OIFp7I/AAAAAAAAAKo/BdraFdc4ulE/s320/0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http://1.bp.blogspot.com/_-qIP6KV_Zh4/TF3V6OIFp7I/AAAAAAAAAKo/BdraFdc4ulE/s320/06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http://1.bp.blogspot.com/_-qIP6KV_Zh4/TF3V6OIFp7I/AAAAAAAAAKo/BdraFdc4ulE/s320/06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2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4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6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155575" y="-898525"/>
            <a:ext cx="395287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8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307975" y="-746125"/>
            <a:ext cx="395287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0" descr="http://www.mundovestibular.com.br/content_images/1/Geografia/regioes_solar/06.gif"/>
          <p:cNvSpPr>
            <a:spLocks noChangeAspect="1" noChangeArrowheads="1"/>
          </p:cNvSpPr>
          <p:nvPr/>
        </p:nvSpPr>
        <p:spPr bwMode="auto">
          <a:xfrm>
            <a:off x="460375" y="-593725"/>
            <a:ext cx="395287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2" descr="http://upload.wikimedia.org/wikipedia/commons/5/56/Geoids_sm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4" descr="http://upload.wikimedia.org/wikipedia/commons/5/56/Geoids_sm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430525"/>
            <a:ext cx="6666345" cy="318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Problemas do Elipsoide/Geoide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5243950" cy="46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6167421" cy="380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00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modelo atual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1" y="1772816"/>
            <a:ext cx="846238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1798"/>
            <a:ext cx="8526950" cy="46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7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dimensão da Terra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tamanhos-relat-Sistema-Sol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52637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dimensão da Terra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Universo Conhecid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96065"/>
            <a:ext cx="8136904" cy="6509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Muito obrigada!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FIM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82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4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Para descobrir a forma da Terra...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pt-BR" sz="2500" dirty="0" smtClean="0">
                <a:solidFill>
                  <a:schemeClr val="bg1"/>
                </a:solidFill>
              </a:rPr>
              <a:t>DESAFIO!!!</a:t>
            </a:r>
          </a:p>
          <a:p>
            <a:pPr algn="just"/>
            <a:r>
              <a:rPr lang="pt-BR" sz="2500" dirty="0" smtClean="0">
                <a:solidFill>
                  <a:schemeClr val="bg1"/>
                </a:solidFill>
              </a:rPr>
              <a:t>O Pico do Everest - 8.848,43 m acima do nível médio dos mares. </a:t>
            </a:r>
          </a:p>
          <a:p>
            <a:endParaRPr lang="pt-BR" sz="2500" dirty="0">
              <a:solidFill>
                <a:schemeClr val="bg1"/>
              </a:solidFill>
            </a:endParaRPr>
          </a:p>
          <a:p>
            <a:endParaRPr lang="pt-BR" sz="2500" dirty="0" smtClean="0">
              <a:solidFill>
                <a:schemeClr val="bg1"/>
              </a:solidFill>
            </a:endParaRPr>
          </a:p>
          <a:p>
            <a:endParaRPr lang="pt-BR" sz="2500" dirty="0" smtClean="0">
              <a:solidFill>
                <a:schemeClr val="bg1"/>
              </a:solidFill>
            </a:endParaRPr>
          </a:p>
          <a:p>
            <a:endParaRPr lang="pt-BR" sz="2500" dirty="0" smtClean="0">
              <a:solidFill>
                <a:schemeClr val="bg1"/>
              </a:solidFill>
            </a:endParaRPr>
          </a:p>
          <a:p>
            <a:endParaRPr lang="pt-BR" sz="2500" dirty="0">
              <a:solidFill>
                <a:schemeClr val="bg1"/>
              </a:solidFill>
            </a:endParaRPr>
          </a:p>
          <a:p>
            <a:endParaRPr lang="pt-BR" sz="2500" dirty="0" smtClean="0">
              <a:solidFill>
                <a:schemeClr val="bg1"/>
              </a:solidFill>
            </a:endParaRPr>
          </a:p>
          <a:p>
            <a:r>
              <a:rPr lang="pt-BR" sz="2500" dirty="0" smtClean="0">
                <a:solidFill>
                  <a:schemeClr val="bg1"/>
                </a:solidFill>
              </a:rPr>
              <a:t>Então como chegamos a ideia que temos hoje sobre a forma da Terra?</a:t>
            </a:r>
            <a:endParaRPr lang="pt-BR" sz="25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1.bp.blogspot.com/-91HF8eQNEi4/TcB90_C7_JI/AAAAAAAAACw/sTCR9QmXMVU/s1600/everestrou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1"/>
            <a:ext cx="6048672" cy="3971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87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Será?!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120" y="6309320"/>
            <a:ext cx="3096344" cy="432048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Por Um Sábado Qualquer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ite\Desktop\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7080" cy="4853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ite\Desktop\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7" y="2060848"/>
            <a:ext cx="815015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ite\Desktop\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63919" cy="486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67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desenrolar da História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Fase mitológica – Terra no formato plano-retangular;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528ª.C., Esferoide – Pitágoras classificou a forma do nosso planeta como sendo esférica, ideia também defendida por Aristóteles;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~200ª.C. – Erastóstenes comprovou a forma esférica sugerida por Pitágoras através de um experimento.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static.hsw.com.br/gif/creationism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4972037" cy="4077072"/>
          </a:xfrm>
          <a:prstGeom prst="rect">
            <a:avLst/>
          </a:prstGeom>
          <a:noFill/>
        </p:spPr>
      </p:pic>
      <p:pic>
        <p:nvPicPr>
          <p:cNvPr id="24580" name="Picture 4" descr="Ficheiro:Kapitolinischer Pythagoras adju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3946"/>
            <a:ext cx="2304256" cy="3074054"/>
          </a:xfrm>
          <a:prstGeom prst="rect">
            <a:avLst/>
          </a:prstGeom>
          <a:noFill/>
        </p:spPr>
      </p:pic>
      <p:pic>
        <p:nvPicPr>
          <p:cNvPr id="24582" name="Picture 6" descr="Ficheiro:Aristoteles Louv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1"/>
            <a:ext cx="2301719" cy="3068959"/>
          </a:xfrm>
          <a:prstGeom prst="rect">
            <a:avLst/>
          </a:prstGeom>
          <a:noFill/>
        </p:spPr>
      </p:pic>
      <p:pic>
        <p:nvPicPr>
          <p:cNvPr id="24584" name="Picture 8" descr="Ficheiro:Portrait of Eratosthe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65838"/>
            <a:ext cx="3153577" cy="3119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55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experimento de Erastóstenes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No </a:t>
            </a:r>
            <a:r>
              <a:rPr lang="pt-BR" dirty="0" smtClean="0">
                <a:solidFill>
                  <a:schemeClr val="bg1"/>
                </a:solidFill>
              </a:rPr>
              <a:t>solstício </a:t>
            </a:r>
            <a:r>
              <a:rPr lang="pt-BR" dirty="0">
                <a:solidFill>
                  <a:schemeClr val="bg1"/>
                </a:solidFill>
              </a:rPr>
              <a:t>de verão no hemisfério norte, ao meio </a:t>
            </a:r>
            <a:r>
              <a:rPr lang="pt-BR" dirty="0" smtClean="0">
                <a:solidFill>
                  <a:schemeClr val="bg1"/>
                </a:solidFill>
              </a:rPr>
              <a:t>dia;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Mediu o ângulo de incidência dos raios em Alexandria: 7º12’;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Estimou </a:t>
            </a:r>
            <a:r>
              <a:rPr lang="pt-BR" dirty="0">
                <a:solidFill>
                  <a:schemeClr val="bg1"/>
                </a:solidFill>
              </a:rPr>
              <a:t>a distância entre as cidades em 5.000 estádios, equivalem a aproximadamente 925km, e com isso calculou que a circunferência da Terra seria de 250.00 estádio os 46.250km.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7" y="4005065"/>
            <a:ext cx="4392985" cy="27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06" y="3660986"/>
            <a:ext cx="35623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9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experimento de Erastóstenes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Alguns erros: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A distância entre as cidades que era de 4.530 estádios, e não 5.000;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As duas cidades não estavam no mesmo meridiano e </a:t>
            </a:r>
            <a:r>
              <a:rPr lang="pt-BR" dirty="0" err="1" smtClean="0">
                <a:solidFill>
                  <a:schemeClr val="bg1"/>
                </a:solidFill>
              </a:rPr>
              <a:t>Siena</a:t>
            </a:r>
            <a:r>
              <a:rPr lang="pt-BR" dirty="0" smtClean="0">
                <a:solidFill>
                  <a:schemeClr val="bg1"/>
                </a:solidFill>
              </a:rPr>
              <a:t> não está sob o Trópico de Câncer.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Valor da circunferência da Terra: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Sugerido por Erastóstenes: 46.250km;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Valor real: 41.762km.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Ótimo resultados devido às técnicas utilizadas!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59" y="2708920"/>
            <a:ext cx="4654597" cy="40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http://adelmomedeiros.com/imagens/map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3381375" cy="3810000"/>
          </a:xfrm>
          <a:prstGeom prst="rect">
            <a:avLst/>
          </a:prstGeom>
          <a:noFill/>
        </p:spPr>
      </p:pic>
      <p:pic>
        <p:nvPicPr>
          <p:cNvPr id="20486" name="Picture 6" descr="http://adelmomedeiros.com/imagens/map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0"/>
            <a:ext cx="51054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1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guianet.com.br/vegetarianismo/images/te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24275"/>
            <a:ext cx="2761109" cy="276110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desenrolar da História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Com o resultados de Erastóstenes, </a:t>
            </a:r>
            <a:r>
              <a:rPr lang="pt-BR" dirty="0">
                <a:solidFill>
                  <a:schemeClr val="bg1"/>
                </a:solidFill>
              </a:rPr>
              <a:t>com estas medições, abriu novos horizontes para a Cartografia, possibilitando </a:t>
            </a:r>
            <a:r>
              <a:rPr lang="pt-BR" dirty="0" smtClean="0">
                <a:solidFill>
                  <a:schemeClr val="bg1"/>
                </a:solidFill>
              </a:rPr>
              <a:t>a determinação </a:t>
            </a:r>
            <a:r>
              <a:rPr lang="pt-BR" dirty="0">
                <a:solidFill>
                  <a:schemeClr val="bg1"/>
                </a:solidFill>
              </a:rPr>
              <a:t>de outras medidas interessantes.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Determinação </a:t>
            </a:r>
            <a:r>
              <a:rPr lang="pt-BR" dirty="0">
                <a:solidFill>
                  <a:schemeClr val="bg1"/>
                </a:solidFill>
              </a:rPr>
              <a:t>do Raio (R): R = C / </a:t>
            </a:r>
            <a:r>
              <a:rPr lang="pt-BR" dirty="0" smtClean="0">
                <a:solidFill>
                  <a:schemeClr val="bg1"/>
                </a:solidFill>
              </a:rPr>
              <a:t>2π - onde </a:t>
            </a:r>
            <a:r>
              <a:rPr lang="pt-BR" dirty="0">
                <a:solidFill>
                  <a:schemeClr val="bg1"/>
                </a:solidFill>
              </a:rPr>
              <a:t>C é a circunferência da </a:t>
            </a:r>
            <a:r>
              <a:rPr lang="pt-BR" dirty="0" smtClean="0">
                <a:solidFill>
                  <a:schemeClr val="bg1"/>
                </a:solidFill>
              </a:rPr>
              <a:t>Terra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Determinação </a:t>
            </a:r>
            <a:r>
              <a:rPr lang="pt-BR" dirty="0">
                <a:solidFill>
                  <a:schemeClr val="bg1"/>
                </a:solidFill>
              </a:rPr>
              <a:t>da Superfície (S): S = 4πR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endParaRPr lang="pt-BR" dirty="0">
              <a:solidFill>
                <a:schemeClr val="bg1"/>
              </a:solidFill>
            </a:endParaRPr>
          </a:p>
          <a:p>
            <a:pPr lvl="1" algn="just"/>
            <a:r>
              <a:rPr lang="pt-BR" dirty="0">
                <a:solidFill>
                  <a:schemeClr val="bg1"/>
                </a:solidFill>
              </a:rPr>
              <a:t>Determinação do Volume (V): V = </a:t>
            </a:r>
            <a:r>
              <a:rPr lang="pt-BR" dirty="0" smtClean="0">
                <a:solidFill>
                  <a:schemeClr val="bg1"/>
                </a:solidFill>
              </a:rPr>
              <a:t>4/3 πR</a:t>
            </a:r>
            <a:r>
              <a:rPr lang="pt-BR" baseline="30000" dirty="0" smtClean="0">
                <a:solidFill>
                  <a:schemeClr val="bg1"/>
                </a:solidFill>
              </a:rPr>
              <a:t>3</a:t>
            </a:r>
            <a:endParaRPr lang="pt-BR" dirty="0">
              <a:solidFill>
                <a:schemeClr val="bg1"/>
              </a:solidFill>
            </a:endParaRPr>
          </a:p>
          <a:p>
            <a:pPr lvl="1" algn="just"/>
            <a:r>
              <a:rPr lang="pt-BR" dirty="0">
                <a:solidFill>
                  <a:schemeClr val="bg1"/>
                </a:solidFill>
              </a:rPr>
              <a:t>Determinação da Massa (M): M = </a:t>
            </a:r>
            <a:r>
              <a:rPr lang="pt-BR" dirty="0" smtClean="0">
                <a:solidFill>
                  <a:schemeClr val="bg1"/>
                </a:solidFill>
              </a:rPr>
              <a:t>4/3 πR</a:t>
            </a:r>
            <a:r>
              <a:rPr lang="pt-BR" baseline="30000" dirty="0" smtClean="0">
                <a:solidFill>
                  <a:schemeClr val="bg1"/>
                </a:solidFill>
              </a:rPr>
              <a:t>3</a:t>
            </a:r>
            <a:r>
              <a:rPr lang="pt-BR" dirty="0" smtClean="0">
                <a:solidFill>
                  <a:schemeClr val="bg1"/>
                </a:solidFill>
              </a:rPr>
              <a:t>d - onde </a:t>
            </a:r>
            <a:r>
              <a:rPr lang="pt-BR" dirty="0">
                <a:solidFill>
                  <a:schemeClr val="bg1"/>
                </a:solidFill>
              </a:rPr>
              <a:t>d é a densidade média da Terra (5,5 g/cm</a:t>
            </a:r>
            <a:r>
              <a:rPr lang="pt-BR" baseline="30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6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desenrolar da História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Idade Média, plano-retangular - Período </a:t>
            </a:r>
            <a:r>
              <a:rPr lang="pt-BR" dirty="0">
                <a:solidFill>
                  <a:schemeClr val="bg1"/>
                </a:solidFill>
              </a:rPr>
              <a:t>de imenso retrocesso para a </a:t>
            </a:r>
            <a:r>
              <a:rPr lang="pt-BR" dirty="0" smtClean="0">
                <a:solidFill>
                  <a:schemeClr val="bg1"/>
                </a:solidFill>
              </a:rPr>
              <a:t>Cartografia, pois </a:t>
            </a:r>
            <a:r>
              <a:rPr lang="pt-BR" dirty="0">
                <a:solidFill>
                  <a:schemeClr val="bg1"/>
                </a:solidFill>
              </a:rPr>
              <a:t>imaginava-se que a Terra tinha a forma de um disco plano, com abismos e monstros marinhos ao seu final.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dominiosfantasticos.xpg.com.br/mapitamara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499992" cy="3094516"/>
          </a:xfrm>
          <a:prstGeom prst="rect">
            <a:avLst/>
          </a:prstGeom>
          <a:noFill/>
        </p:spPr>
      </p:pic>
      <p:pic>
        <p:nvPicPr>
          <p:cNvPr id="17412" name="Picture 4" descr="http://3.bp.blogspot.com/-1RX49L_pfcc/TnyCh5shUAI/AAAAAAAABKI/lOzLfbWxZb8/s1600/monstros_marinh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4320480" cy="3456385"/>
          </a:xfrm>
          <a:prstGeom prst="rect">
            <a:avLst/>
          </a:prstGeom>
          <a:noFill/>
        </p:spPr>
      </p:pic>
      <p:pic>
        <p:nvPicPr>
          <p:cNvPr id="17414" name="Picture 6" descr="http://3.bp.blogspot.com/-ZCtKUhk24P8/TnyChhSWsSI/AAAAAAAABKA/IVQ2lorHtpU/s1600/Terra-pl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924943"/>
            <a:ext cx="3868793" cy="3700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50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0" descr="Lunar_Eclipse_0223_UT_sm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148312" cy="51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desenrolar da História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89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Século XVI, Esferoide, as grandes navegações - As reflexões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questões </a:t>
            </a:r>
            <a:r>
              <a:rPr lang="pt-BR" dirty="0">
                <a:solidFill>
                  <a:schemeClr val="bg1"/>
                </a:solidFill>
              </a:rPr>
              <a:t>apontadas pelos gregos </a:t>
            </a:r>
            <a:r>
              <a:rPr lang="pt-BR" dirty="0" smtClean="0">
                <a:solidFill>
                  <a:schemeClr val="bg1"/>
                </a:solidFill>
              </a:rPr>
              <a:t>voltaram </a:t>
            </a:r>
            <a:r>
              <a:rPr lang="pt-BR" dirty="0">
                <a:solidFill>
                  <a:schemeClr val="bg1"/>
                </a:solidFill>
              </a:rPr>
              <a:t>a ser consideradas, e a esfericidade terrestre voltou a ser pauta importante nas </a:t>
            </a:r>
            <a:r>
              <a:rPr lang="pt-BR" dirty="0" smtClean="0">
                <a:solidFill>
                  <a:schemeClr val="bg1"/>
                </a:solidFill>
              </a:rPr>
              <a:t>discussões cientí­ficas, tendo como base as seguintes percepções: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Quando </a:t>
            </a:r>
            <a:r>
              <a:rPr lang="pt-BR" dirty="0">
                <a:solidFill>
                  <a:schemeClr val="bg1"/>
                </a:solidFill>
              </a:rPr>
              <a:t>um barco se afasta da costa, inicialmente seu casco desaparece no </a:t>
            </a:r>
            <a:r>
              <a:rPr lang="pt-BR" dirty="0" smtClean="0">
                <a:solidFill>
                  <a:schemeClr val="bg1"/>
                </a:solidFill>
              </a:rPr>
              <a:t>horizonte e </a:t>
            </a:r>
            <a:r>
              <a:rPr lang="pt-BR" dirty="0">
                <a:solidFill>
                  <a:schemeClr val="bg1"/>
                </a:solidFill>
              </a:rPr>
              <a:t>somente depois desaparecem suas velas; </a:t>
            </a:r>
            <a:endParaRPr lang="pt-BR" dirty="0" smtClean="0">
              <a:solidFill>
                <a:schemeClr val="bg1"/>
              </a:solidFill>
            </a:endParaRP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Que </a:t>
            </a:r>
            <a:r>
              <a:rPr lang="pt-BR" dirty="0">
                <a:solidFill>
                  <a:schemeClr val="bg1"/>
                </a:solidFill>
              </a:rPr>
              <a:t>ao se realizar viagens sobre a superfície terrestre, verifica-se o aparecimento </a:t>
            </a:r>
            <a:r>
              <a:rPr lang="pt-BR" dirty="0" smtClean="0">
                <a:solidFill>
                  <a:schemeClr val="bg1"/>
                </a:solidFill>
              </a:rPr>
              <a:t>de estrelas </a:t>
            </a:r>
            <a:r>
              <a:rPr lang="pt-BR" dirty="0">
                <a:solidFill>
                  <a:schemeClr val="bg1"/>
                </a:solidFill>
              </a:rPr>
              <a:t>antes não visíveis, acima do horizonte norte ou </a:t>
            </a:r>
            <a:r>
              <a:rPr lang="pt-BR" dirty="0" smtClean="0">
                <a:solidFill>
                  <a:schemeClr val="bg1"/>
                </a:solidFill>
              </a:rPr>
              <a:t>sul;</a:t>
            </a:r>
          </a:p>
          <a:p>
            <a:pPr lvl="1" algn="just"/>
            <a:r>
              <a:rPr lang="pt-BR" dirty="0" smtClean="0">
                <a:solidFill>
                  <a:schemeClr val="bg1"/>
                </a:solidFill>
              </a:rPr>
              <a:t>E </a:t>
            </a:r>
            <a:r>
              <a:rPr lang="pt-BR" dirty="0">
                <a:solidFill>
                  <a:schemeClr val="bg1"/>
                </a:solidFill>
              </a:rPr>
              <a:t>principalmente a </a:t>
            </a:r>
            <a:r>
              <a:rPr lang="pt-BR" dirty="0" smtClean="0">
                <a:solidFill>
                  <a:schemeClr val="bg1"/>
                </a:solidFill>
              </a:rPr>
              <a:t>projeção </a:t>
            </a:r>
            <a:r>
              <a:rPr lang="pt-BR" dirty="0">
                <a:solidFill>
                  <a:schemeClr val="bg1"/>
                </a:solidFill>
              </a:rPr>
              <a:t>da sombra circular da Terra na Lua durante os eclipses </a:t>
            </a:r>
            <a:r>
              <a:rPr lang="pt-BR" dirty="0" smtClean="0">
                <a:solidFill>
                  <a:schemeClr val="bg1"/>
                </a:solidFill>
              </a:rPr>
              <a:t>lunares.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ipt.olhares.com/data/big/22/22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43585"/>
            <a:ext cx="4248471" cy="3414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673</Words>
  <Application>Microsoft Office PowerPoint</Application>
  <PresentationFormat>Apresentação na tela (4:3)</PresentationFormat>
  <Paragraphs>82</Paragraphs>
  <Slides>16</Slides>
  <Notes>12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Forma e Dimensão da  Terra</vt:lpstr>
      <vt:lpstr>Para descobrir a forma da Terra...</vt:lpstr>
      <vt:lpstr>Será?!</vt:lpstr>
      <vt:lpstr>O desenrolar da História</vt:lpstr>
      <vt:lpstr>O experimento de Erastóstenes</vt:lpstr>
      <vt:lpstr>O experimento de Erastóstenes</vt:lpstr>
      <vt:lpstr>O desenrolar da História</vt:lpstr>
      <vt:lpstr>O desenrolar da História</vt:lpstr>
      <vt:lpstr>O desenrolar da História</vt:lpstr>
      <vt:lpstr>O desenrolar da História</vt:lpstr>
      <vt:lpstr>O desenrolar da História</vt:lpstr>
      <vt:lpstr>Problemas do Elipsoide/Geoide</vt:lpstr>
      <vt:lpstr>O modelo atual</vt:lpstr>
      <vt:lpstr>A dimensão da Terra</vt:lpstr>
      <vt:lpstr>A dimensão da Terra</vt:lpstr>
      <vt:lpstr>Muito obrigada!  FIM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Maite</dc:creator>
  <cp:lastModifiedBy>Jorge</cp:lastModifiedBy>
  <cp:revision>21</cp:revision>
  <dcterms:created xsi:type="dcterms:W3CDTF">2012-09-08T16:38:01Z</dcterms:created>
  <dcterms:modified xsi:type="dcterms:W3CDTF">2012-09-10T19:44:23Z</dcterms:modified>
</cp:coreProperties>
</file>