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9"/>
  </p:notesMasterIdLst>
  <p:sldIdLst>
    <p:sldId id="256" r:id="rId2"/>
    <p:sldId id="257" r:id="rId3"/>
    <p:sldId id="258" r:id="rId4"/>
    <p:sldId id="274" r:id="rId5"/>
    <p:sldId id="282" r:id="rId6"/>
    <p:sldId id="283" r:id="rId7"/>
    <p:sldId id="275" r:id="rId8"/>
    <p:sldId id="270" r:id="rId9"/>
    <p:sldId id="267" r:id="rId10"/>
    <p:sldId id="268" r:id="rId11"/>
    <p:sldId id="271" r:id="rId12"/>
    <p:sldId id="259" r:id="rId13"/>
    <p:sldId id="272" r:id="rId14"/>
    <p:sldId id="284" r:id="rId15"/>
    <p:sldId id="260" r:id="rId16"/>
    <p:sldId id="261" r:id="rId17"/>
    <p:sldId id="262" r:id="rId18"/>
    <p:sldId id="294" r:id="rId19"/>
    <p:sldId id="263" r:id="rId20"/>
    <p:sldId id="276" r:id="rId21"/>
    <p:sldId id="295" r:id="rId22"/>
    <p:sldId id="277" r:id="rId23"/>
    <p:sldId id="296" r:id="rId24"/>
    <p:sldId id="278" r:id="rId25"/>
    <p:sldId id="279" r:id="rId26"/>
    <p:sldId id="286" r:id="rId27"/>
    <p:sldId id="280" r:id="rId28"/>
    <p:sldId id="297" r:id="rId29"/>
    <p:sldId id="287" r:id="rId30"/>
    <p:sldId id="288" r:id="rId31"/>
    <p:sldId id="289" r:id="rId32"/>
    <p:sldId id="291" r:id="rId33"/>
    <p:sldId id="292" r:id="rId34"/>
    <p:sldId id="293" r:id="rId35"/>
    <p:sldId id="285" r:id="rId36"/>
    <p:sldId id="264" r:id="rId37"/>
    <p:sldId id="265" r:id="rId38"/>
  </p:sldIdLst>
  <p:sldSz cx="9144000" cy="6858000" type="screen4x3"/>
  <p:notesSz cx="6858000" cy="9144000"/>
  <p:custShowLst>
    <p:custShow name="Apresentação personalizada 1" id="0">
      <p:sldLst>
        <p:sld r:id="rId2"/>
      </p:sldLst>
    </p:custShow>
    <p:custShow name="Apresentação personalizada 2" id="1">
      <p:sldLst>
        <p:sld r:id="rId2"/>
        <p:sld r:id="rId3"/>
        <p:sld r:id="rId4"/>
        <p:sld r:id="rId10"/>
        <p:sld r:id="rId11"/>
        <p:sld r:id="rId13"/>
        <p:sld r:id="rId16"/>
        <p:sld r:id="rId17"/>
        <p:sld r:id="rId18"/>
        <p:sld r:id="rId20"/>
        <p:sld r:id="rId37"/>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606" autoAdjust="0"/>
  </p:normalViewPr>
  <p:slideViewPr>
    <p:cSldViewPr>
      <p:cViewPr varScale="1">
        <p:scale>
          <a:sx n="40" d="100"/>
          <a:sy n="40" d="100"/>
        </p:scale>
        <p:origin x="-135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67938-F198-4BDB-A495-8B76F8529343}" type="datetimeFigureOut">
              <a:rPr lang="pt-BR" smtClean="0"/>
              <a:pPr/>
              <a:t>20/10/2012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6FC3B-7C80-4F2C-891A-768A0C814840}"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f.ufrgs.br/ast/solar/portug/galdisc.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info.abril.com.br/topicos/nas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info.abril.com.br/noticias/tecnologias-verdes/foto-mostra-como-a-agua-do-mundo-cabe-numa-esfera-16052012-31.sh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youtube.com/watch?v=C-GFRa2vNR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ube.com/watch?v=C-GFRa2vNR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0"/>
            <a:r>
              <a:rPr lang="pt-BR" sz="1200" kern="1200" dirty="0" smtClean="0">
                <a:solidFill>
                  <a:schemeClr val="tx1"/>
                </a:solidFill>
                <a:latin typeface="+mn-lt"/>
                <a:ea typeface="+mn-ea"/>
                <a:cs typeface="+mn-cs"/>
              </a:rPr>
              <a:t>Composição parecida com a do Sol: hidrogênio e hélio (predominantemente constituído de gás, por isso é classificado como gigante gasoso).</a:t>
            </a:r>
          </a:p>
          <a:p>
            <a:pPr lvl="0"/>
            <a:r>
              <a:rPr lang="pt-BR" sz="1200" kern="1200" dirty="0" smtClean="0">
                <a:solidFill>
                  <a:schemeClr val="tx1"/>
                </a:solidFill>
                <a:latin typeface="+mn-lt"/>
                <a:ea typeface="+mn-ea"/>
                <a:cs typeface="+mn-cs"/>
              </a:rPr>
              <a:t>Possui a maior  velocidade de rotação (volta ao redor do seu próprio eixo em 9h54min) se vivêssemos lá o dia teria pouco menos de 10h</a:t>
            </a:r>
          </a:p>
          <a:p>
            <a:pPr lvl="0"/>
            <a:r>
              <a:rPr lang="pt-BR" sz="1200" kern="1200" dirty="0" smtClean="0">
                <a:solidFill>
                  <a:schemeClr val="tx1"/>
                </a:solidFill>
                <a:latin typeface="+mn-lt"/>
                <a:ea typeface="+mn-ea"/>
                <a:cs typeface="+mn-cs"/>
              </a:rPr>
              <a:t>Translação (volta em torno do Sol):Só faríamos aniversário de 12 em 12 anos. </a:t>
            </a:r>
          </a:p>
          <a:p>
            <a:pPr>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Possui 11 vezes o diâmetro da Terra e 318 vezes a sua massa.</a:t>
            </a:r>
          </a:p>
          <a:p>
            <a:r>
              <a:rPr lang="pt-BR" sz="1200" kern="1200" dirty="0" smtClean="0">
                <a:solidFill>
                  <a:schemeClr val="tx1"/>
                </a:solidFill>
                <a:latin typeface="+mn-lt"/>
                <a:ea typeface="+mn-ea"/>
                <a:cs typeface="+mn-cs"/>
              </a:rPr>
              <a:t>Se fosse oco caberia 1000 Terras em seu interior </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constituição dessa atmosfera é bem diferente da </a:t>
            </a:r>
            <a:r>
              <a:rPr lang="pt-BR" sz="1200" kern="1200" dirty="0" err="1" smtClean="0">
                <a:solidFill>
                  <a:schemeClr val="tx1"/>
                </a:solidFill>
                <a:latin typeface="+mn-lt"/>
                <a:ea typeface="+mn-ea"/>
                <a:cs typeface="+mn-cs"/>
              </a:rPr>
              <a:t>terretre</a:t>
            </a:r>
            <a:r>
              <a:rPr lang="pt-BR" sz="1200" kern="1200" dirty="0" smtClean="0">
                <a:solidFill>
                  <a:schemeClr val="tx1"/>
                </a:solidFill>
                <a:latin typeface="+mn-lt"/>
                <a:ea typeface="+mn-ea"/>
                <a:cs typeface="+mn-cs"/>
              </a:rPr>
              <a:t>, é formada basicamente de H e He.  </a:t>
            </a:r>
          </a:p>
          <a:p>
            <a:pPr lvl="0"/>
            <a:r>
              <a:rPr lang="pt-BR" sz="1200" kern="1200" dirty="0" smtClean="0">
                <a:solidFill>
                  <a:schemeClr val="tx1"/>
                </a:solidFill>
                <a:latin typeface="+mn-lt"/>
                <a:ea typeface="+mn-ea"/>
                <a:cs typeface="+mn-cs"/>
              </a:rPr>
              <a:t>A presença de amoníaco e do metano indica a ausência de oxigênio livre, que normalmente destrói esses componentes.</a:t>
            </a:r>
          </a:p>
          <a:p>
            <a:pPr lvl="0"/>
            <a:r>
              <a:rPr lang="pt-BR" sz="1200" kern="1200" dirty="0" smtClean="0">
                <a:solidFill>
                  <a:schemeClr val="tx1"/>
                </a:solidFill>
                <a:latin typeface="+mn-lt"/>
                <a:ea typeface="+mn-ea"/>
                <a:cs typeface="+mn-cs"/>
              </a:rPr>
              <a:t>Com as observações feitas por </a:t>
            </a:r>
            <a:r>
              <a:rPr lang="pt-BR" sz="1200" kern="1200" dirty="0" err="1" smtClean="0">
                <a:solidFill>
                  <a:schemeClr val="tx1"/>
                </a:solidFill>
                <a:latin typeface="+mn-lt"/>
                <a:ea typeface="+mn-ea"/>
                <a:cs typeface="+mn-cs"/>
              </a:rPr>
              <a:t>Cassini</a:t>
            </a:r>
            <a:r>
              <a:rPr lang="pt-BR" sz="1200" kern="1200" dirty="0" smtClean="0">
                <a:solidFill>
                  <a:schemeClr val="tx1"/>
                </a:solidFill>
                <a:latin typeface="+mn-lt"/>
                <a:ea typeface="+mn-ea"/>
                <a:cs typeface="+mn-cs"/>
              </a:rPr>
              <a:t> em 1690 de que a rotação da atmosfera superior de Júpiter não era constante, chegou-se a conclusão de que nas regiões polares a rotação das camadas </a:t>
            </a:r>
            <a:r>
              <a:rPr lang="pt-BR" sz="1200" kern="1200" dirty="0" err="1" smtClean="0">
                <a:solidFill>
                  <a:schemeClr val="tx1"/>
                </a:solidFill>
                <a:latin typeface="+mn-lt"/>
                <a:ea typeface="+mn-ea"/>
                <a:cs typeface="+mn-cs"/>
              </a:rPr>
              <a:t>atmosférias</a:t>
            </a:r>
            <a:r>
              <a:rPr lang="pt-BR" sz="1200" kern="1200" dirty="0" smtClean="0">
                <a:solidFill>
                  <a:schemeClr val="tx1"/>
                </a:solidFill>
                <a:latin typeface="+mn-lt"/>
                <a:ea typeface="+mn-ea"/>
                <a:cs typeface="+mn-cs"/>
              </a:rPr>
              <a:t> apresentam um atraso de 5 mim em relação ao movimento na região equatorial.</a:t>
            </a:r>
          </a:p>
          <a:p>
            <a:pPr lvl="0"/>
            <a:r>
              <a:rPr lang="pt-BR" sz="1200" kern="1200" dirty="0" smtClean="0">
                <a:solidFill>
                  <a:schemeClr val="tx1"/>
                </a:solidFill>
                <a:latin typeface="+mn-lt"/>
                <a:ea typeface="+mn-ea"/>
                <a:cs typeface="+mn-cs"/>
              </a:rPr>
              <a:t>Além disso, grupos de nuvens em diferentes latitudes deslocam-se em diferentes direções, seguindo a dinâmica das correntes de vento</a:t>
            </a:r>
          </a:p>
          <a:p>
            <a:pPr>
              <a:buFont typeface="Arial" pitchFamily="34" charset="0"/>
              <a:buChar char="•"/>
            </a:pPr>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200" kern="1200" dirty="0" smtClean="0">
                <a:solidFill>
                  <a:schemeClr val="tx1"/>
                </a:solidFill>
                <a:latin typeface="+mn-lt"/>
                <a:ea typeface="+mn-ea"/>
                <a:cs typeface="+mn-cs"/>
              </a:rPr>
              <a:t>Nos pontos quentes que a temperatura chega a -13º C, regiões marrons são formadas furacões e são essas regiões que nos dão informações sobre a atmosfera do planeta.</a:t>
            </a:r>
          </a:p>
          <a:p>
            <a:pPr>
              <a:buFont typeface="Arial" pitchFamily="34" charset="0"/>
              <a:buChar char="•"/>
            </a:pPr>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O planeta encontra-se permanentemente coberto por nuvens. Suas imagens são famosas pelas vastas tempestades que varrem sua atmosfera, sobretudo a que denominamos “Grande Mancha Vermelha” de Júpiter .É uma tempestade com ventos de até 500 km/h e que se encontra ativa há cerca de 400 anos. Ela abrange uma área tão grande da superfície de Júpiter que chega a ter um diâmetro médio próximo de duas vezes o da Terra</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0"/>
            <a:r>
              <a:rPr lang="pt-BR" sz="1200" kern="1200" dirty="0" smtClean="0">
                <a:solidFill>
                  <a:schemeClr val="tx1"/>
                </a:solidFill>
                <a:latin typeface="+mn-lt"/>
                <a:ea typeface="+mn-ea"/>
                <a:cs typeface="+mn-cs"/>
              </a:rPr>
              <a:t>Devido a presença de  Helio e do hidrogênio no manto externo,  apresenta uma composição semelhante ao sol .</a:t>
            </a:r>
          </a:p>
          <a:p>
            <a:pPr lvl="0"/>
            <a:r>
              <a:rPr lang="pt-BR" sz="1200" kern="1200" dirty="0" smtClean="0">
                <a:solidFill>
                  <a:schemeClr val="tx1"/>
                </a:solidFill>
                <a:latin typeface="+mn-lt"/>
                <a:ea typeface="+mn-ea"/>
                <a:cs typeface="+mn-cs"/>
              </a:rPr>
              <a:t>acredita-se que o interior do planeta seja líquido nas camadas mais externas e sólido no núcleo (rocha e gelo), devido à crescente pressão com a diminuição da altitude.</a:t>
            </a:r>
          </a:p>
          <a:p>
            <a:r>
              <a:rPr lang="pt-BR" sz="1200" kern="1200" dirty="0" smtClean="0">
                <a:solidFill>
                  <a:schemeClr val="tx1"/>
                </a:solidFill>
                <a:latin typeface="+mn-lt"/>
                <a:ea typeface="+mn-ea"/>
                <a:cs typeface="+mn-cs"/>
              </a:rPr>
              <a:t>Esse núcleo é circundado por uma camada de hidrogênio líquido metálico  e uma terceira camada circundando a anterior, composta de hidrogênio e hélio líquidos. A alta temperatura do centro não permite a </a:t>
            </a:r>
            <a:r>
              <a:rPr lang="pt-BR" sz="1200" kern="1200" dirty="0" err="1" smtClean="0">
                <a:solidFill>
                  <a:schemeClr val="tx1"/>
                </a:solidFill>
                <a:latin typeface="+mn-lt"/>
                <a:ea typeface="+mn-ea"/>
                <a:cs typeface="+mn-cs"/>
              </a:rPr>
              <a:t>solificação</a:t>
            </a:r>
            <a:r>
              <a:rPr lang="pt-BR" sz="1200" kern="1200" dirty="0" smtClean="0">
                <a:solidFill>
                  <a:schemeClr val="tx1"/>
                </a:solidFill>
                <a:latin typeface="+mn-lt"/>
                <a:ea typeface="+mn-ea"/>
                <a:cs typeface="+mn-cs"/>
              </a:rPr>
              <a:t> do hidrogênio.</a:t>
            </a:r>
          </a:p>
          <a:p>
            <a:pPr>
              <a:buFont typeface="Arial" pitchFamily="34" charset="0"/>
              <a:buChar char="•"/>
            </a:pPr>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Devido a rápida rotação do planeta, a camada de hidrogênio metálico movimenta-se provocando a circulação de correntes elétricas geradas pelos elétrons livres. Essas correntes formam um intenso campo magnético no planeta, que influencia todo o espaço ao redor de Júpiter, inclusive seus satélites.</a:t>
            </a:r>
          </a:p>
          <a:p>
            <a:r>
              <a:rPr lang="pt-BR" sz="1200" kern="1200" dirty="0" smtClean="0">
                <a:solidFill>
                  <a:schemeClr val="tx1"/>
                </a:solidFill>
                <a:latin typeface="+mn-lt"/>
                <a:ea typeface="+mn-ea"/>
                <a:cs typeface="+mn-cs"/>
              </a:rPr>
              <a:t>Esse campo é quatorze vezes maior que o da Terra e está inclinado onze graus com o eixo de rotação.</a:t>
            </a:r>
          </a:p>
          <a:p>
            <a:r>
              <a:rPr lang="pt-BR" sz="1200" kern="1200" dirty="0" smtClean="0">
                <a:solidFill>
                  <a:schemeClr val="tx1"/>
                </a:solidFill>
                <a:latin typeface="+mn-lt"/>
                <a:ea typeface="+mn-ea"/>
                <a:cs typeface="+mn-cs"/>
              </a:rPr>
              <a:t>Assim como na Terra, as interações magnéticas de Júpiter geram belos fenômenos, como as auroras  que constituem um evento associado aos </a:t>
            </a:r>
            <a:r>
              <a:rPr lang="pt-BR" sz="1200" kern="1200" dirty="0" err="1" smtClean="0">
                <a:solidFill>
                  <a:schemeClr val="tx1"/>
                </a:solidFill>
                <a:latin typeface="+mn-lt"/>
                <a:ea typeface="+mn-ea"/>
                <a:cs typeface="+mn-cs"/>
              </a:rPr>
              <a:t>pólos</a:t>
            </a:r>
            <a:r>
              <a:rPr lang="pt-BR" sz="1200" kern="1200" dirty="0" smtClean="0">
                <a:solidFill>
                  <a:schemeClr val="tx1"/>
                </a:solidFill>
                <a:latin typeface="+mn-lt"/>
                <a:ea typeface="+mn-ea"/>
                <a:cs typeface="+mn-cs"/>
              </a:rPr>
              <a:t>. </a:t>
            </a:r>
          </a:p>
          <a:p>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Embora seja Saturno o detentor do mais conhecido e apreciado conjunto de anéis do Sistema Solar, todos os quatro planetas gasosos (Júpiter, Saturno, Urano e Netuno) têm anéis que os circundam. </a:t>
            </a:r>
          </a:p>
          <a:p>
            <a:r>
              <a:rPr lang="pt-BR" sz="1200" kern="1200" dirty="0" smtClean="0">
                <a:solidFill>
                  <a:schemeClr val="tx1"/>
                </a:solidFill>
                <a:latin typeface="+mn-lt"/>
                <a:ea typeface="+mn-ea"/>
                <a:cs typeface="+mn-cs"/>
              </a:rPr>
              <a:t>Os anéis de Júpiter foram descobertos em 1979 durante a passagem da nave </a:t>
            </a:r>
            <a:r>
              <a:rPr lang="pt-BR" sz="1200" kern="1200" dirty="0" err="1" smtClean="0">
                <a:solidFill>
                  <a:schemeClr val="tx1"/>
                </a:solidFill>
                <a:latin typeface="+mn-lt"/>
                <a:ea typeface="+mn-ea"/>
                <a:cs typeface="+mn-cs"/>
              </a:rPr>
              <a:t>Voyager</a:t>
            </a:r>
            <a:r>
              <a:rPr lang="pt-BR" sz="1200" kern="1200" dirty="0" smtClean="0">
                <a:solidFill>
                  <a:schemeClr val="tx1"/>
                </a:solidFill>
                <a:latin typeface="+mn-lt"/>
                <a:ea typeface="+mn-ea"/>
                <a:cs typeface="+mn-cs"/>
              </a:rPr>
              <a:t> 1 pelo planeta. Mas foi </a:t>
            </a:r>
            <a:r>
              <a:rPr lang="pt-BR" sz="1200" kern="1200" dirty="0" err="1" smtClean="0">
                <a:solidFill>
                  <a:schemeClr val="tx1"/>
                </a:solidFill>
                <a:latin typeface="+mn-lt"/>
                <a:ea typeface="+mn-ea"/>
                <a:cs typeface="+mn-cs"/>
              </a:rPr>
              <a:t>somento</a:t>
            </a:r>
            <a:r>
              <a:rPr lang="pt-BR" sz="1200" kern="1200" dirty="0" smtClean="0">
                <a:solidFill>
                  <a:schemeClr val="tx1"/>
                </a:solidFill>
                <a:latin typeface="+mn-lt"/>
                <a:ea typeface="+mn-ea"/>
                <a:cs typeface="+mn-cs"/>
              </a:rPr>
              <a:t> no final da década de 1990, quando dados da sonda </a:t>
            </a:r>
            <a:r>
              <a:rPr lang="pt-BR" sz="1200" kern="1200" dirty="0" err="1" smtClean="0">
                <a:solidFill>
                  <a:schemeClr val="tx1"/>
                </a:solidFill>
                <a:latin typeface="+mn-lt"/>
                <a:ea typeface="+mn-ea"/>
                <a:cs typeface="+mn-cs"/>
              </a:rPr>
              <a:t>Galileo</a:t>
            </a:r>
            <a:r>
              <a:rPr lang="pt-BR" sz="1200" kern="1200" dirty="0" smtClean="0">
                <a:solidFill>
                  <a:schemeClr val="tx1"/>
                </a:solidFill>
                <a:latin typeface="+mn-lt"/>
                <a:ea typeface="+mn-ea"/>
                <a:cs typeface="+mn-cs"/>
              </a:rPr>
              <a:t>  que se constatou  que estes anéis foram criados devido os impactos de meteoroides em pequenos satélites naturais próximos ao planeta. Quando ocorria os  impactos, havia uma pequena perfuração na superfície do satélite, de onde eram ejetados resíduos e partículas de poeira que se aglomeravam em órbita do planeta.</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Na foto a sonda </a:t>
            </a:r>
            <a:r>
              <a:rPr lang="pt-BR" sz="1200" kern="1200" dirty="0" err="1" smtClean="0">
                <a:solidFill>
                  <a:schemeClr val="tx1"/>
                </a:solidFill>
                <a:latin typeface="+mn-lt"/>
                <a:ea typeface="+mn-ea"/>
                <a:cs typeface="+mn-cs"/>
              </a:rPr>
              <a:t>Galileo</a:t>
            </a:r>
            <a:r>
              <a:rPr lang="pt-BR" sz="1200" kern="1200" dirty="0" smtClean="0">
                <a:solidFill>
                  <a:schemeClr val="tx1"/>
                </a:solidFill>
                <a:latin typeface="+mn-lt"/>
                <a:ea typeface="+mn-ea"/>
                <a:cs typeface="+mn-cs"/>
              </a:rPr>
              <a:t> que descobriu que os anéis são formados de partículas de poeira. </a:t>
            </a:r>
          </a:p>
          <a:p>
            <a:r>
              <a:rPr lang="pt-BR" sz="1200" kern="1200" dirty="0" smtClean="0">
                <a:solidFill>
                  <a:schemeClr val="tx1"/>
                </a:solidFill>
                <a:latin typeface="+mn-lt"/>
                <a:ea typeface="+mn-ea"/>
                <a:cs typeface="+mn-cs"/>
              </a:rPr>
              <a:t>A foto dos anéis foi colorida </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Galileu </a:t>
            </a:r>
            <a:r>
              <a:rPr lang="pt-BR" sz="1200" kern="1200" dirty="0" err="1" smtClean="0">
                <a:solidFill>
                  <a:schemeClr val="tx1"/>
                </a:solidFill>
                <a:latin typeface="+mn-lt"/>
                <a:ea typeface="+mn-ea"/>
                <a:cs typeface="+mn-cs"/>
              </a:rPr>
              <a:t>Galilei</a:t>
            </a:r>
            <a:r>
              <a:rPr lang="pt-BR" sz="1200" kern="1200" dirty="0" smtClean="0">
                <a:solidFill>
                  <a:schemeClr val="tx1"/>
                </a:solidFill>
                <a:latin typeface="+mn-lt"/>
                <a:ea typeface="+mn-ea"/>
                <a:cs typeface="+mn-cs"/>
              </a:rPr>
              <a:t> virou o seu telescópio, feito em casa, para os céus e descobriu três pontos luminosos, que primeiro pensou serem estrelas, ligados ao planeta Júpiter. Estas estrelas estavam alinhadas com Júpiter. Despertando o seu interesse, Galileu observou as estrelas e descobriu que elas se moviam. Quatro dias mais tarde apareceu outra estrela. Depois de observar as estrelas durante as semanas seguintes, Galileu concluiu que não eram estrelas mas corpos planetários em órbita à volta de Júpiter. Estas quatro estrelas passaram a ser conhecidas por </a:t>
            </a:r>
            <a:r>
              <a:rPr lang="pt-BR" sz="1200" u="sng" kern="1200" dirty="0" smtClean="0">
                <a:solidFill>
                  <a:schemeClr val="tx1"/>
                </a:solidFill>
                <a:latin typeface="+mn-lt"/>
                <a:ea typeface="+mn-ea"/>
                <a:cs typeface="+mn-cs"/>
                <a:hlinkClick r:id="rId3"/>
              </a:rPr>
              <a:t>Satélites </a:t>
            </a:r>
            <a:r>
              <a:rPr lang="pt-BR" sz="1200" u="sng" kern="1200" dirty="0" err="1" smtClean="0">
                <a:solidFill>
                  <a:schemeClr val="tx1"/>
                </a:solidFill>
                <a:latin typeface="+mn-lt"/>
                <a:ea typeface="+mn-ea"/>
                <a:cs typeface="+mn-cs"/>
                <a:hlinkClick r:id="rId3"/>
              </a:rPr>
              <a:t>Galileanos</a:t>
            </a:r>
            <a:r>
              <a:rPr lang="pt-BR" sz="1200" kern="1200" dirty="0" smtClean="0">
                <a:solidFill>
                  <a:schemeClr val="tx1"/>
                </a:solidFill>
                <a:latin typeface="+mn-lt"/>
                <a:ea typeface="+mn-ea"/>
                <a:cs typeface="+mn-cs"/>
              </a:rPr>
              <a:t>.</a:t>
            </a:r>
          </a:p>
          <a:p>
            <a:r>
              <a:rPr lang="pt-BR" sz="1200" kern="1200" dirty="0" smtClean="0">
                <a:solidFill>
                  <a:schemeClr val="tx1"/>
                </a:solidFill>
                <a:latin typeface="+mn-lt"/>
                <a:ea typeface="+mn-ea"/>
                <a:cs typeface="+mn-cs"/>
              </a:rPr>
              <a:t>   Júpiter é o planeta com o maior número de satélites naturais até hoje conhecidos.Atualmente, são contados em 64..</a:t>
            </a:r>
          </a:p>
          <a:p>
            <a:r>
              <a:rPr lang="pt-BR" sz="1200" kern="1200" dirty="0" smtClean="0">
                <a:solidFill>
                  <a:schemeClr val="tx1"/>
                </a:solidFill>
                <a:latin typeface="+mn-lt"/>
                <a:ea typeface="+mn-ea"/>
                <a:cs typeface="+mn-cs"/>
              </a:rPr>
              <a:t>Além dos 4 descobertos por Galileu, que são os maiores, foram descobertos mais 60, totalizando 64 Luas. Vamos falar sobre as 4 principais:</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Tem dimensões próximas às de nossa Lua. As imagens transmitidas pelas sondas exibem um grande número de centros vulcânicos em atividade (os primeiros encontrados fora da Terra), fazendo de </a:t>
            </a:r>
            <a:r>
              <a:rPr lang="pt-BR" sz="1200" kern="1200" dirty="0" err="1" smtClean="0">
                <a:solidFill>
                  <a:schemeClr val="tx1"/>
                </a:solidFill>
                <a:latin typeface="+mn-lt"/>
                <a:ea typeface="+mn-ea"/>
                <a:cs typeface="+mn-cs"/>
              </a:rPr>
              <a:t>Io</a:t>
            </a:r>
            <a:r>
              <a:rPr lang="pt-BR" sz="1200" kern="1200" dirty="0" smtClean="0">
                <a:solidFill>
                  <a:schemeClr val="tx1"/>
                </a:solidFill>
                <a:latin typeface="+mn-lt"/>
                <a:ea typeface="+mn-ea"/>
                <a:cs typeface="+mn-cs"/>
              </a:rPr>
              <a:t> um dos objetos mais ativos do sistema solar. Isto se deve a sua grande proximidade com Júpiter.Não se detectou crateras de impacto em sua superfície, apesar da grande atividade de meteoritos em sua região. Isso revela que </a:t>
            </a:r>
            <a:r>
              <a:rPr lang="pt-BR" sz="1200" kern="1200" dirty="0" err="1" smtClean="0">
                <a:solidFill>
                  <a:schemeClr val="tx1"/>
                </a:solidFill>
                <a:latin typeface="+mn-lt"/>
                <a:ea typeface="+mn-ea"/>
                <a:cs typeface="+mn-cs"/>
              </a:rPr>
              <a:t>Io</a:t>
            </a:r>
            <a:r>
              <a:rPr lang="pt-BR" sz="1200" kern="1200" dirty="0" smtClean="0">
                <a:solidFill>
                  <a:schemeClr val="tx1"/>
                </a:solidFill>
                <a:latin typeface="+mn-lt"/>
                <a:ea typeface="+mn-ea"/>
                <a:cs typeface="+mn-cs"/>
              </a:rPr>
              <a:t> tem uma superfície recente e bastante dinâmica, capaz de modificar-se com rapidez. As regiões onde tem os vulcões  são rodeadas por manchas escuras com algumas dezenas de quilômetros. Nas regiões polares os sistemas vulcânicos estão em menor número, mas são numerosas as montanhas com vários quilômetros de altura. Os principais componentes expelidos pelos vulcões é o enxofre e o anidrido sulfuroso, a uma temperatura máxima de 17 </a:t>
            </a:r>
            <a:r>
              <a:rPr lang="pt-BR" sz="1200" kern="1200" baseline="30000" dirty="0" err="1" smtClean="0">
                <a:solidFill>
                  <a:schemeClr val="tx1"/>
                </a:solidFill>
                <a:latin typeface="+mn-lt"/>
                <a:ea typeface="+mn-ea"/>
                <a:cs typeface="+mn-cs"/>
              </a:rPr>
              <a:t>o</a:t>
            </a:r>
            <a:r>
              <a:rPr lang="pt-BR" sz="1200" kern="1200" dirty="0" err="1" smtClean="0">
                <a:solidFill>
                  <a:schemeClr val="tx1"/>
                </a:solidFill>
                <a:latin typeface="+mn-lt"/>
                <a:ea typeface="+mn-ea"/>
                <a:cs typeface="+mn-cs"/>
              </a:rPr>
              <a:t>C.</a:t>
            </a:r>
            <a:r>
              <a:rPr lang="pt-BR" sz="1200" kern="1200" dirty="0" smtClean="0">
                <a:solidFill>
                  <a:schemeClr val="tx1"/>
                </a:solidFill>
                <a:latin typeface="+mn-lt"/>
                <a:ea typeface="+mn-ea"/>
                <a:cs typeface="+mn-cs"/>
              </a:rPr>
              <a:t> A temperatura na superfície de </a:t>
            </a:r>
            <a:r>
              <a:rPr lang="pt-BR" sz="1200" kern="1200" dirty="0" err="1" smtClean="0">
                <a:solidFill>
                  <a:schemeClr val="tx1"/>
                </a:solidFill>
                <a:latin typeface="+mn-lt"/>
                <a:ea typeface="+mn-ea"/>
                <a:cs typeface="+mn-cs"/>
              </a:rPr>
              <a:t>Io</a:t>
            </a:r>
            <a:r>
              <a:rPr lang="pt-BR" sz="1200" kern="1200" dirty="0" smtClean="0">
                <a:solidFill>
                  <a:schemeClr val="tx1"/>
                </a:solidFill>
                <a:latin typeface="+mn-lt"/>
                <a:ea typeface="+mn-ea"/>
                <a:cs typeface="+mn-cs"/>
              </a:rPr>
              <a:t> é cerca de -143° C  entretanto, em um grande ponto quente, associado com uma formação vulcânica, mediu-se cerca de 17° C .Cientistas acreditam que o ponto quente pode ser um lago de lava, apesar de a temperatura indicar que a superfície não está derretida. </a:t>
            </a:r>
          </a:p>
          <a:p>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 Foto</a:t>
            </a:r>
            <a:r>
              <a:rPr lang="pt-BR" sz="1200" b="0" i="0" kern="1200" baseline="0" dirty="0" smtClean="0">
                <a:solidFill>
                  <a:schemeClr val="tx1"/>
                </a:solidFill>
                <a:latin typeface="+mn-lt"/>
                <a:ea typeface="+mn-ea"/>
                <a:cs typeface="+mn-cs"/>
              </a:rPr>
              <a:t> tirada da </a:t>
            </a:r>
            <a:r>
              <a:rPr lang="pt-BR" sz="1200" b="0" i="0" kern="1200" dirty="0" err="1" smtClean="0">
                <a:solidFill>
                  <a:schemeClr val="tx1"/>
                </a:solidFill>
                <a:latin typeface="+mn-lt"/>
                <a:ea typeface="+mn-ea"/>
                <a:cs typeface="+mn-cs"/>
              </a:rPr>
              <a:t>Voyager</a:t>
            </a:r>
            <a:r>
              <a:rPr lang="pt-BR" sz="1200" b="0" i="0" kern="1200" dirty="0" smtClean="0">
                <a:solidFill>
                  <a:schemeClr val="tx1"/>
                </a:solidFill>
                <a:latin typeface="+mn-lt"/>
                <a:ea typeface="+mn-ea"/>
                <a:cs typeface="+mn-cs"/>
              </a:rPr>
              <a:t> 1 </a:t>
            </a:r>
            <a:r>
              <a:rPr lang="pt-BR" sz="1200" b="0" i="0" kern="1200" dirty="0" err="1" smtClean="0">
                <a:solidFill>
                  <a:schemeClr val="tx1"/>
                </a:solidFill>
                <a:latin typeface="+mn-lt"/>
                <a:ea typeface="+mn-ea"/>
                <a:cs typeface="+mn-cs"/>
              </a:rPr>
              <a:t>doVulcão</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Loki</a:t>
            </a:r>
            <a:r>
              <a:rPr lang="pt-BR" sz="1200" b="0" i="0" kern="1200" dirty="0" smtClean="0">
                <a:solidFill>
                  <a:schemeClr val="tx1"/>
                </a:solidFill>
                <a:latin typeface="+mn-lt"/>
                <a:ea typeface="+mn-ea"/>
                <a:cs typeface="+mn-cs"/>
              </a:rPr>
              <a:t> em 4 de março de 1979. A erupção vulcânica pode ser vista na borda de </a:t>
            </a:r>
            <a:r>
              <a:rPr lang="pt-BR" sz="1200" b="0" i="0" kern="1200" dirty="0" err="1" smtClean="0">
                <a:solidFill>
                  <a:schemeClr val="tx1"/>
                </a:solidFill>
                <a:latin typeface="+mn-lt"/>
                <a:ea typeface="+mn-ea"/>
                <a:cs typeface="+mn-cs"/>
              </a:rPr>
              <a:t>Io</a:t>
            </a:r>
            <a:r>
              <a:rPr lang="pt-BR" sz="1200" b="0" i="0" kern="1200" dirty="0" smtClean="0">
                <a:solidFill>
                  <a:schemeClr val="tx1"/>
                </a:solidFill>
                <a:latin typeface="+mn-lt"/>
                <a:ea typeface="+mn-ea"/>
                <a:cs typeface="+mn-cs"/>
              </a:rPr>
              <a:t>. </a:t>
            </a:r>
            <a:r>
              <a:rPr lang="pt-BR" sz="1200" b="0" i="1" kern="1200" dirty="0" smtClean="0">
                <a:solidFill>
                  <a:schemeClr val="tx1"/>
                </a:solidFill>
                <a:latin typeface="+mn-lt"/>
                <a:ea typeface="+mn-ea"/>
                <a:cs typeface="+mn-cs"/>
              </a:rPr>
              <a:t>(Crédito: Calvin J. Hamilton)</a:t>
            </a:r>
            <a:r>
              <a:rPr lang="pt-BR" sz="1200" b="0" i="0" kern="1200" dirty="0" smtClean="0">
                <a:solidFill>
                  <a:schemeClr val="tx1"/>
                </a:solidFill>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Pouco menor que a Lua, tem uma translação de cerca de 3,5 dias terrestres. Parece ser recoberto de gelo e outros materiais claros. Esse satélite foi o menos estudado devido à posição de sua órbita, quando as </a:t>
            </a:r>
            <a:r>
              <a:rPr lang="pt-BR" sz="1200" kern="1200" dirty="0" err="1" smtClean="0">
                <a:solidFill>
                  <a:schemeClr val="tx1"/>
                </a:solidFill>
                <a:latin typeface="+mn-lt"/>
                <a:ea typeface="+mn-ea"/>
                <a:cs typeface="+mn-cs"/>
              </a:rPr>
              <a:t>Voyagers</a:t>
            </a:r>
            <a:r>
              <a:rPr lang="pt-BR" sz="1200" kern="1200" dirty="0" smtClean="0">
                <a:solidFill>
                  <a:schemeClr val="tx1"/>
                </a:solidFill>
                <a:latin typeface="+mn-lt"/>
                <a:ea typeface="+mn-ea"/>
                <a:cs typeface="+mn-cs"/>
              </a:rPr>
              <a:t> passaram por Júpiter. Sabe-se que sua composição é rochosa sendo detectada grande quantidade de água e gelo. As fotos da </a:t>
            </a:r>
            <a:r>
              <a:rPr lang="pt-BR" sz="1200" kern="1200" dirty="0" err="1" smtClean="0">
                <a:solidFill>
                  <a:schemeClr val="tx1"/>
                </a:solidFill>
                <a:latin typeface="+mn-lt"/>
                <a:ea typeface="+mn-ea"/>
                <a:cs typeface="+mn-cs"/>
              </a:rPr>
              <a:t>Voyager</a:t>
            </a:r>
            <a:r>
              <a:rPr lang="pt-BR" sz="1200" kern="1200" dirty="0" smtClean="0">
                <a:solidFill>
                  <a:schemeClr val="tx1"/>
                </a:solidFill>
                <a:latin typeface="+mn-lt"/>
                <a:ea typeface="+mn-ea"/>
                <a:cs typeface="+mn-cs"/>
              </a:rPr>
              <a:t>  indicaram que grande parte de sua superfície é de gelo, que reflete mais de 60% da luz incidente.  O satélite é atravessado por grandes linhas de até 3.000 km, que se entrecruzam. Elas podem ser resultados de movimentos tectônicos em todo o satélite. A ausência de crateras de impacto pode indicar algumas semelhanças com </a:t>
            </a:r>
            <a:r>
              <a:rPr lang="pt-BR" sz="1200" kern="1200" dirty="0" err="1" smtClean="0">
                <a:solidFill>
                  <a:schemeClr val="tx1"/>
                </a:solidFill>
                <a:latin typeface="+mn-lt"/>
                <a:ea typeface="+mn-ea"/>
                <a:cs typeface="+mn-cs"/>
              </a:rPr>
              <a:t>Io</a:t>
            </a:r>
            <a:r>
              <a:rPr lang="pt-BR" sz="1200" kern="1200" dirty="0" smtClean="0">
                <a:solidFill>
                  <a:schemeClr val="tx1"/>
                </a:solidFill>
                <a:latin typeface="+mn-lt"/>
                <a:ea typeface="+mn-ea"/>
                <a:cs typeface="+mn-cs"/>
              </a:rPr>
              <a:t>. Acredita-se que logo após sua formação o núcleo ainda quente provocou uma </a:t>
            </a:r>
            <a:r>
              <a:rPr lang="pt-BR" sz="1200" kern="1200" dirty="0" err="1" smtClean="0">
                <a:solidFill>
                  <a:schemeClr val="tx1"/>
                </a:solidFill>
                <a:latin typeface="+mn-lt"/>
                <a:ea typeface="+mn-ea"/>
                <a:cs typeface="+mn-cs"/>
              </a:rPr>
              <a:t>desgasificação</a:t>
            </a:r>
            <a:r>
              <a:rPr lang="pt-BR" sz="1200" kern="1200" dirty="0" smtClean="0">
                <a:solidFill>
                  <a:schemeClr val="tx1"/>
                </a:solidFill>
                <a:latin typeface="+mn-lt"/>
                <a:ea typeface="+mn-ea"/>
                <a:cs typeface="+mn-cs"/>
              </a:rPr>
              <a:t> das rochas, que deu origem a uma fina camada de água sob a crosta. Devido aos movimentos tectônicos, essa água subiu para a superfície e em contato com o ambiente frio externo congelou-se, fazendo de Europa o objeto celeste mais liso do sistema solar.</a:t>
            </a:r>
          </a:p>
          <a:p>
            <a:r>
              <a:rPr lang="pt-BR" sz="1200" kern="1200" dirty="0" smtClean="0">
                <a:solidFill>
                  <a:schemeClr val="tx1"/>
                </a:solidFill>
                <a:latin typeface="+mn-lt"/>
                <a:ea typeface="+mn-ea"/>
                <a:cs typeface="+mn-cs"/>
              </a:rPr>
              <a:t>Essa lua guarda muitos segredos, pode até conter passagens térmica sobre sua crosta gelada 10km de gelo conter um oceano maior que o Pacífico de água líquida. Pode significar que não estamos sozinhos no universo, se a vida existir em Europa, acredita-se que sejam vírus, ou no máximo bactérias, é esperado encontrar apenas formas de vida primitiva. Para  saber mais sobre este mundo diferente, foram propostas algumas ideias ambiciosas, uma delas é uma grande sonda que funcionaria a energia nuclear e que derreteria o gelo até atingir o oceano por debaixo da superfície gelada. E, depois de atingida a água, lançaria um veículo subaquático, que compilaria informação e a enviaria de volta para a Terra. </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 Cientistas da </a:t>
            </a:r>
            <a:r>
              <a:rPr lang="pt-BR" sz="1200" b="1" i="0" u="none" strike="noStrike" kern="1200" dirty="0" err="1" smtClean="0">
                <a:solidFill>
                  <a:schemeClr val="tx1"/>
                </a:solidFill>
                <a:latin typeface="+mn-lt"/>
                <a:ea typeface="+mn-ea"/>
                <a:cs typeface="+mn-cs"/>
                <a:hlinkClick r:id="rId3"/>
              </a:rPr>
              <a:t>Nasa</a:t>
            </a:r>
            <a:r>
              <a:rPr lang="pt-BR" sz="1200" b="1" i="0" u="none" strike="noStrike" kern="1200" dirty="0" smtClean="0">
                <a:solidFill>
                  <a:schemeClr val="tx1"/>
                </a:solidFill>
                <a:latin typeface="+mn-lt"/>
                <a:ea typeface="+mn-ea"/>
                <a:cs typeface="+mn-cs"/>
                <a:hlinkClick r:id="rId3"/>
              </a:rPr>
              <a:t> </a:t>
            </a:r>
            <a:r>
              <a:rPr lang="pt-BR" sz="1200" b="0" i="0" kern="1200" dirty="0" smtClean="0">
                <a:solidFill>
                  <a:schemeClr val="tx1"/>
                </a:solidFill>
                <a:latin typeface="+mn-lt"/>
                <a:ea typeface="+mn-ea"/>
                <a:cs typeface="+mn-cs"/>
              </a:rPr>
              <a:t>fizeram uma ilustração que mostra como a pequena lua Europa, na órbita de Júpiter, tem mais água do que a Terra. Europa é uma lua com uma superfície gelada. Essa lua tem um oceano debaixo da sua crosta de gelo. Esses oceanos tem entre 2 e 3 vezes mais água do que os da Terra. </a:t>
            </a:r>
            <a:r>
              <a:rPr lang="pt-BR" sz="1200" b="0" i="0" u="none" strike="noStrike" kern="1200" dirty="0" smtClean="0">
                <a:solidFill>
                  <a:schemeClr val="tx1"/>
                </a:solidFill>
                <a:latin typeface="+mn-lt"/>
                <a:ea typeface="+mn-ea"/>
                <a:cs typeface="+mn-cs"/>
              </a:rPr>
              <a:t>ara ilustrar isso, os pesquisadores Kevin </a:t>
            </a:r>
            <a:r>
              <a:rPr lang="pt-BR" sz="1200" b="0" i="0" u="none" strike="noStrike" kern="1200" dirty="0" err="1" smtClean="0">
                <a:solidFill>
                  <a:schemeClr val="tx1"/>
                </a:solidFill>
                <a:latin typeface="+mn-lt"/>
                <a:ea typeface="+mn-ea"/>
                <a:cs typeface="+mn-cs"/>
              </a:rPr>
              <a:t>Hand</a:t>
            </a:r>
            <a:r>
              <a:rPr lang="pt-BR" sz="1200" b="0" i="0" u="none" strike="noStrike" kern="1200" dirty="0" smtClean="0">
                <a:solidFill>
                  <a:schemeClr val="tx1"/>
                </a:solidFill>
                <a:latin typeface="+mn-lt"/>
                <a:ea typeface="+mn-ea"/>
                <a:cs typeface="+mn-cs"/>
              </a:rPr>
              <a:t>, Jack Cook e Howard </a:t>
            </a:r>
            <a:r>
              <a:rPr lang="pt-BR" sz="1200" b="0" i="0" u="none" strike="noStrike" kern="1200" dirty="0" err="1" smtClean="0">
                <a:solidFill>
                  <a:schemeClr val="tx1"/>
                </a:solidFill>
                <a:latin typeface="+mn-lt"/>
                <a:ea typeface="+mn-ea"/>
                <a:cs typeface="+mn-cs"/>
              </a:rPr>
              <a:t>Perlman</a:t>
            </a:r>
            <a:r>
              <a:rPr lang="pt-BR" sz="1200" b="0" i="0" u="none" strike="noStrike" kern="1200" dirty="0" smtClean="0">
                <a:solidFill>
                  <a:schemeClr val="tx1"/>
                </a:solidFill>
                <a:latin typeface="+mn-lt"/>
                <a:ea typeface="+mn-ea"/>
                <a:cs typeface="+mn-cs"/>
              </a:rPr>
              <a:t>, da </a:t>
            </a:r>
            <a:r>
              <a:rPr lang="pt-BR" sz="1200" b="0" i="0" u="none" strike="noStrike" kern="1200" dirty="0" err="1" smtClean="0">
                <a:solidFill>
                  <a:schemeClr val="tx1"/>
                </a:solidFill>
                <a:latin typeface="+mn-lt"/>
                <a:ea typeface="+mn-ea"/>
                <a:cs typeface="+mn-cs"/>
              </a:rPr>
              <a:t>Nasa</a:t>
            </a:r>
            <a:r>
              <a:rPr lang="pt-BR" sz="1200" b="0" i="0" u="none" strike="noStrike" kern="1200" dirty="0" smtClean="0">
                <a:solidFill>
                  <a:schemeClr val="tx1"/>
                </a:solidFill>
                <a:latin typeface="+mn-lt"/>
                <a:ea typeface="+mn-ea"/>
                <a:cs typeface="+mn-cs"/>
              </a:rPr>
              <a:t>, WHOI e USGS, respectivamente, coletaram dados da sonda espacial </a:t>
            </a:r>
            <a:r>
              <a:rPr lang="pt-BR" sz="1200" b="0" i="0" u="none" strike="noStrike" kern="1200" dirty="0" err="1" smtClean="0">
                <a:solidFill>
                  <a:schemeClr val="tx1"/>
                </a:solidFill>
                <a:latin typeface="+mn-lt"/>
                <a:ea typeface="+mn-ea"/>
                <a:cs typeface="+mn-cs"/>
              </a:rPr>
              <a:t>Galileo</a:t>
            </a:r>
            <a:r>
              <a:rPr lang="pt-BR" sz="1200" b="0" i="0" u="none" strike="noStrike" kern="1200" dirty="0" smtClean="0">
                <a:solidFill>
                  <a:schemeClr val="tx1"/>
                </a:solidFill>
                <a:latin typeface="+mn-lt"/>
                <a:ea typeface="+mn-ea"/>
                <a:cs typeface="+mn-cs"/>
              </a:rPr>
              <a:t>. Eles também usaram uma imagem que mostra como seria </a:t>
            </a:r>
            <a:r>
              <a:rPr lang="pt-BR" sz="1200" b="1" i="0" u="none" strike="noStrike" kern="1200" dirty="0" smtClean="0">
                <a:solidFill>
                  <a:schemeClr val="tx1"/>
                </a:solidFill>
                <a:latin typeface="+mn-lt"/>
                <a:ea typeface="+mn-ea"/>
                <a:cs typeface="+mn-cs"/>
                <a:hlinkClick r:id="rId4"/>
              </a:rPr>
              <a:t>se toda a água do planeta fosse colocada dentro de uma esfera</a:t>
            </a:r>
            <a:r>
              <a:rPr lang="pt-BR" sz="1200" b="0" i="0" u="none" strike="noStrike" kern="1200" dirty="0" smtClean="0">
                <a:solidFill>
                  <a:schemeClr val="tx1"/>
                </a:solidFill>
                <a:latin typeface="+mn-lt"/>
                <a:ea typeface="+mn-ea"/>
                <a:cs typeface="+mn-cs"/>
              </a:rPr>
              <a:t>. Ela foi divulgada pelo Serviço Geológico Americano.</a:t>
            </a:r>
          </a:p>
          <a:p>
            <a:r>
              <a:rPr lang="pt-BR" sz="1200" b="0" i="0" u="none" strike="noStrike" kern="1200" dirty="0" smtClean="0">
                <a:solidFill>
                  <a:schemeClr val="tx1"/>
                </a:solidFill>
                <a:latin typeface="+mn-lt"/>
                <a:ea typeface="+mn-ea"/>
                <a:cs typeface="+mn-cs"/>
              </a:rPr>
              <a:t>Então, eles criaram uma ilustração que mostra quanta água existe em Europa em comparação com a Terra. Ela compara o tamanho da Terra com o da Europa e coloca a quantidade de água de cada um desses corpos celestes em uma gota de água.</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Maior dos satélites do sistema solar (diâmetro de 5.262 km ). Sua translação é cerca de 7 dias terrestres. Gelo recobre grande parte de sua superfície. Supõem-se que sua constituição seja gelo e silicato em quantidades mais ou menos iguais. Isso pode ser evidenciado pela sua baixa densidade. Dois tipos de solo podem ser distinguidos no satélite: Os solos escuros  que apresenta um elevado número de crateras. E os solos claros - que apresentam vales paralelos de aspecto ondulado. A aparência de crateras deformadas nessas regiões é sinal de mudanças ocorridas na crosta gelada. O maior número de crateras mostra que as regiões escuras são bem mais antigas em relação às regiões claras. </a:t>
            </a:r>
          </a:p>
          <a:p>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mais externo, é quase do tamanho de Mercúrio. Porém, é o que reflete menos luz devido à presença de matérias escuras misturadas ao gelo na sua superfície. Seu período de translação é de pouco mais de duas semanas. Acredita-se que tenha a mesma constituição de </a:t>
            </a:r>
            <a:r>
              <a:rPr lang="pt-BR" sz="1200" kern="1200" dirty="0" err="1" smtClean="0">
                <a:solidFill>
                  <a:schemeClr val="tx1"/>
                </a:solidFill>
                <a:latin typeface="+mn-lt"/>
                <a:ea typeface="+mn-ea"/>
                <a:cs typeface="+mn-cs"/>
              </a:rPr>
              <a:t>Ganimedes</a:t>
            </a:r>
            <a:r>
              <a:rPr lang="pt-BR" sz="1200" kern="1200" dirty="0" smtClean="0">
                <a:solidFill>
                  <a:schemeClr val="tx1"/>
                </a:solidFill>
                <a:latin typeface="+mn-lt"/>
                <a:ea typeface="+mn-ea"/>
                <a:cs typeface="+mn-cs"/>
              </a:rPr>
              <a:t>. Possui  grande número de crateras que podem ter se originado devido ao impacto de  grandes meteoritos. Para sua estrutura interna é previsto um núcleo de silicatos com raio de 1.200 km e sobre esse núcleo um manto de 1.000 km de espessura, constituído de gelo e água. E por último a crosta com espessura de 100 a 200 km formada de gelo e compostos escuros de silício.</a:t>
            </a:r>
          </a:p>
          <a:p>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Com os novos instrumentos e sondas empregadas na observação de Júpiter, o número atual de satélites é de 64 corpos orbitando ao redor do gigante </a:t>
            </a:r>
            <a:r>
              <a:rPr lang="pt-BR" sz="1200" kern="1200" dirty="0" err="1" smtClean="0">
                <a:solidFill>
                  <a:schemeClr val="tx1"/>
                </a:solidFill>
                <a:latin typeface="+mn-lt"/>
                <a:ea typeface="+mn-ea"/>
                <a:cs typeface="+mn-cs"/>
              </a:rPr>
              <a:t>joviano</a:t>
            </a:r>
            <a:r>
              <a:rPr lang="pt-BR" sz="1200" kern="1200" dirty="0" smtClean="0">
                <a:solidFill>
                  <a:schemeClr val="tx1"/>
                </a:solidFill>
                <a:latin typeface="+mn-lt"/>
                <a:ea typeface="+mn-ea"/>
                <a:cs typeface="+mn-cs"/>
              </a:rPr>
              <a:t>.</a:t>
            </a:r>
          </a:p>
          <a:p>
            <a:r>
              <a:rPr lang="pt-BR" sz="1200" kern="1200" dirty="0" smtClean="0">
                <a:solidFill>
                  <a:schemeClr val="tx1"/>
                </a:solidFill>
                <a:latin typeface="+mn-lt"/>
                <a:ea typeface="+mn-ea"/>
                <a:cs typeface="+mn-cs"/>
              </a:rPr>
              <a:t>A família dos que tem suas órbitas internas a de </a:t>
            </a:r>
            <a:r>
              <a:rPr lang="pt-BR" sz="1200" kern="1200" dirty="0" err="1" smtClean="0">
                <a:solidFill>
                  <a:schemeClr val="tx1"/>
                </a:solidFill>
                <a:latin typeface="+mn-lt"/>
                <a:ea typeface="+mn-ea"/>
                <a:cs typeface="+mn-cs"/>
              </a:rPr>
              <a:t>Io</a:t>
            </a:r>
            <a:r>
              <a:rPr lang="pt-BR" sz="1200" kern="1200" dirty="0" smtClean="0">
                <a:solidFill>
                  <a:schemeClr val="tx1"/>
                </a:solidFill>
                <a:latin typeface="+mn-lt"/>
                <a:ea typeface="+mn-ea"/>
                <a:cs typeface="+mn-cs"/>
              </a:rPr>
              <a:t>, que são </a:t>
            </a:r>
            <a:r>
              <a:rPr lang="pt-BR" sz="1200" kern="1200" dirty="0" err="1" smtClean="0">
                <a:solidFill>
                  <a:schemeClr val="tx1"/>
                </a:solidFill>
                <a:latin typeface="+mn-lt"/>
                <a:ea typeface="+mn-ea"/>
                <a:cs typeface="+mn-cs"/>
              </a:rPr>
              <a:t>Amaltéia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Adrastéia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Metis</a:t>
            </a:r>
            <a:r>
              <a:rPr lang="pt-BR" sz="1200" kern="1200" dirty="0" smtClean="0">
                <a:solidFill>
                  <a:schemeClr val="tx1"/>
                </a:solidFill>
                <a:latin typeface="+mn-lt"/>
                <a:ea typeface="+mn-ea"/>
                <a:cs typeface="+mn-cs"/>
              </a:rPr>
              <a:t> e </a:t>
            </a:r>
            <a:r>
              <a:rPr lang="pt-BR" sz="1200" kern="1200" dirty="0" err="1" smtClean="0">
                <a:solidFill>
                  <a:schemeClr val="tx1"/>
                </a:solidFill>
                <a:latin typeface="+mn-lt"/>
                <a:ea typeface="+mn-ea"/>
                <a:cs typeface="+mn-cs"/>
              </a:rPr>
              <a:t>Tebe</a:t>
            </a:r>
            <a:r>
              <a:rPr lang="pt-BR" sz="1200" kern="1200" dirty="0" smtClean="0">
                <a:solidFill>
                  <a:schemeClr val="tx1"/>
                </a:solidFill>
                <a:latin typeface="+mn-lt"/>
                <a:ea typeface="+mn-ea"/>
                <a:cs typeface="+mn-cs"/>
              </a:rPr>
              <a:t>.</a:t>
            </a:r>
          </a:p>
          <a:p>
            <a:r>
              <a:rPr lang="pt-BR" sz="1200" kern="1200" dirty="0" smtClean="0">
                <a:solidFill>
                  <a:schemeClr val="tx1"/>
                </a:solidFill>
                <a:latin typeface="+mn-lt"/>
                <a:ea typeface="+mn-ea"/>
                <a:cs typeface="+mn-cs"/>
              </a:rPr>
              <a:t>A família dos satélites diretos, que orbitam além de Calisto e suas órbitas estão no mesmo sentido de rotação de Júpiter, que são Leda, </a:t>
            </a:r>
            <a:r>
              <a:rPr lang="pt-BR" sz="1200" kern="1200" dirty="0" err="1" smtClean="0">
                <a:solidFill>
                  <a:schemeClr val="tx1"/>
                </a:solidFill>
                <a:latin typeface="+mn-lt"/>
                <a:ea typeface="+mn-ea"/>
                <a:cs typeface="+mn-cs"/>
              </a:rPr>
              <a:t>Himália</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Lisistéia</a:t>
            </a:r>
            <a:r>
              <a:rPr lang="pt-BR" sz="1200" kern="1200" dirty="0" smtClean="0">
                <a:solidFill>
                  <a:schemeClr val="tx1"/>
                </a:solidFill>
                <a:latin typeface="+mn-lt"/>
                <a:ea typeface="+mn-ea"/>
                <a:cs typeface="+mn-cs"/>
              </a:rPr>
              <a:t> e </a:t>
            </a:r>
            <a:r>
              <a:rPr lang="pt-BR" sz="1200" kern="1200" dirty="0" err="1" smtClean="0">
                <a:solidFill>
                  <a:schemeClr val="tx1"/>
                </a:solidFill>
                <a:latin typeface="+mn-lt"/>
                <a:ea typeface="+mn-ea"/>
                <a:cs typeface="+mn-cs"/>
              </a:rPr>
              <a:t>Elera</a:t>
            </a:r>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Por último a família dos retrógrados (orbitam no sentido contrário), que também são exteriores a Calisto e que </a:t>
            </a:r>
            <a:r>
              <a:rPr lang="pt-BR" sz="1200" kern="1200" dirty="0" err="1" smtClean="0">
                <a:solidFill>
                  <a:schemeClr val="tx1"/>
                </a:solidFill>
                <a:latin typeface="+mn-lt"/>
                <a:ea typeface="+mn-ea"/>
                <a:cs typeface="+mn-cs"/>
              </a:rPr>
              <a:t>reune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Pasifae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Sínope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Carme</a:t>
            </a:r>
            <a:r>
              <a:rPr lang="pt-BR" sz="1200" kern="1200" dirty="0" smtClean="0">
                <a:solidFill>
                  <a:schemeClr val="tx1"/>
                </a:solidFill>
                <a:latin typeface="+mn-lt"/>
                <a:ea typeface="+mn-ea"/>
                <a:cs typeface="+mn-cs"/>
              </a:rPr>
              <a:t> e </a:t>
            </a:r>
            <a:r>
              <a:rPr lang="pt-BR" sz="1200" kern="1200" dirty="0" err="1" smtClean="0">
                <a:solidFill>
                  <a:schemeClr val="tx1"/>
                </a:solidFill>
                <a:latin typeface="+mn-lt"/>
                <a:ea typeface="+mn-ea"/>
                <a:cs typeface="+mn-cs"/>
              </a:rPr>
              <a:t>Ananquê</a:t>
            </a:r>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Acredita-se ainda que esses </a:t>
            </a:r>
            <a:r>
              <a:rPr lang="pt-BR" sz="1200" kern="1200" dirty="0" err="1" smtClean="0">
                <a:solidFill>
                  <a:schemeClr val="tx1"/>
                </a:solidFill>
                <a:latin typeface="+mn-lt"/>
                <a:ea typeface="+mn-ea"/>
                <a:cs typeface="+mn-cs"/>
              </a:rPr>
              <a:t>satélies</a:t>
            </a:r>
            <a:r>
              <a:rPr lang="pt-BR" sz="1200" kern="1200" dirty="0" smtClean="0">
                <a:solidFill>
                  <a:schemeClr val="tx1"/>
                </a:solidFill>
                <a:latin typeface="+mn-lt"/>
                <a:ea typeface="+mn-ea"/>
                <a:cs typeface="+mn-cs"/>
              </a:rPr>
              <a:t> sejam </a:t>
            </a:r>
            <a:r>
              <a:rPr lang="pt-BR" sz="1200" kern="1200" dirty="0" err="1" smtClean="0">
                <a:solidFill>
                  <a:schemeClr val="tx1"/>
                </a:solidFill>
                <a:latin typeface="+mn-lt"/>
                <a:ea typeface="+mn-ea"/>
                <a:cs typeface="+mn-cs"/>
              </a:rPr>
              <a:t>asteróides</a:t>
            </a:r>
            <a:r>
              <a:rPr lang="pt-BR" sz="1200" kern="1200" dirty="0" smtClean="0">
                <a:solidFill>
                  <a:schemeClr val="tx1"/>
                </a:solidFill>
                <a:latin typeface="+mn-lt"/>
                <a:ea typeface="+mn-ea"/>
                <a:cs typeface="+mn-cs"/>
              </a:rPr>
              <a:t> capturados pelo campo gravitacional de Júpiter</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27</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 planeta Júpiter é um velho conhecido da humanidade. Desde muito tempo as  civilizações já registravam e reverenciavam sua presença na esfera celeste. No entanto, como já discutimos seus satélites só começaram a ser descobertos a partir do século XVII.  Porém as  primeiras visitas de objetos da Terra só começaram a ocorrer a partir do final do século XX, quando tivemos as primeiras naves a se aproximarem de Júpiter. </a:t>
            </a:r>
          </a:p>
          <a:p>
            <a:r>
              <a:rPr lang="pt-BR" sz="1200" kern="1200" dirty="0" smtClean="0">
                <a:solidFill>
                  <a:schemeClr val="tx1"/>
                </a:solidFill>
                <a:latin typeface="+mn-lt"/>
                <a:ea typeface="+mn-ea"/>
                <a:cs typeface="+mn-cs"/>
              </a:rPr>
              <a:t>        A primeira sonda a passar significativamente por Júpiter foi a Pioneer 10, em dezembro de 1973. Um ano depois, era a Pioneer 11 quem passava por lá. Em 1979, Júpiter recebeu a visita de duas naves: a </a:t>
            </a:r>
            <a:r>
              <a:rPr lang="pt-BR" sz="1200" kern="1200" dirty="0" err="1" smtClean="0">
                <a:solidFill>
                  <a:schemeClr val="tx1"/>
                </a:solidFill>
                <a:latin typeface="+mn-lt"/>
                <a:ea typeface="+mn-ea"/>
                <a:cs typeface="+mn-cs"/>
              </a:rPr>
              <a:t>Voyager</a:t>
            </a:r>
            <a:r>
              <a:rPr lang="pt-BR" sz="1200" kern="1200" dirty="0" smtClean="0">
                <a:solidFill>
                  <a:schemeClr val="tx1"/>
                </a:solidFill>
                <a:latin typeface="+mn-lt"/>
                <a:ea typeface="+mn-ea"/>
                <a:cs typeface="+mn-cs"/>
              </a:rPr>
              <a:t> 1, em março, e a </a:t>
            </a:r>
            <a:r>
              <a:rPr lang="pt-BR" sz="1200" kern="1200" dirty="0" err="1" smtClean="0">
                <a:solidFill>
                  <a:schemeClr val="tx1"/>
                </a:solidFill>
                <a:latin typeface="+mn-lt"/>
                <a:ea typeface="+mn-ea"/>
                <a:cs typeface="+mn-cs"/>
              </a:rPr>
              <a:t>Voyager</a:t>
            </a:r>
            <a:r>
              <a:rPr lang="pt-BR" sz="1200" kern="1200" dirty="0" smtClean="0">
                <a:solidFill>
                  <a:schemeClr val="tx1"/>
                </a:solidFill>
                <a:latin typeface="+mn-lt"/>
                <a:ea typeface="+mn-ea"/>
                <a:cs typeface="+mn-cs"/>
              </a:rPr>
              <a:t> 2, em julho. A </a:t>
            </a:r>
            <a:r>
              <a:rPr lang="pt-BR" sz="1200" kern="1200" dirty="0" err="1" smtClean="0">
                <a:solidFill>
                  <a:schemeClr val="tx1"/>
                </a:solidFill>
                <a:latin typeface="+mn-lt"/>
                <a:ea typeface="+mn-ea"/>
                <a:cs typeface="+mn-cs"/>
              </a:rPr>
              <a:t>Voyager</a:t>
            </a:r>
            <a:r>
              <a:rPr lang="pt-BR" sz="1200" kern="1200" dirty="0" smtClean="0">
                <a:solidFill>
                  <a:schemeClr val="tx1"/>
                </a:solidFill>
                <a:latin typeface="+mn-lt"/>
                <a:ea typeface="+mn-ea"/>
                <a:cs typeface="+mn-cs"/>
              </a:rPr>
              <a:t> 1 deu grande contribuição ao estudo do planeta, posto que obteve as primeiras imagens com resolução razoavelmente boa de Júpiter e seus satélites.</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29</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Essa sonda proporcionou uma série de descobertas.</a:t>
            </a:r>
          </a:p>
          <a:p>
            <a:pPr lvl="0"/>
            <a:r>
              <a:rPr lang="pt-BR" sz="1200" kern="1200" dirty="0" smtClean="0">
                <a:solidFill>
                  <a:schemeClr val="tx1"/>
                </a:solidFill>
                <a:latin typeface="+mn-lt"/>
                <a:ea typeface="+mn-ea"/>
                <a:cs typeface="+mn-cs"/>
              </a:rPr>
              <a:t>Instrumentos da sonda encontrou a região de entrada de Júpiter a ser mais seco do que o previsto</a:t>
            </a:r>
          </a:p>
          <a:p>
            <a:pPr lvl="0"/>
            <a:r>
              <a:rPr lang="pt-BR" sz="1200" kern="1200" dirty="0" smtClean="0">
                <a:solidFill>
                  <a:schemeClr val="tx1"/>
                </a:solidFill>
                <a:latin typeface="+mn-lt"/>
                <a:ea typeface="+mn-ea"/>
                <a:cs typeface="+mn-cs"/>
              </a:rPr>
              <a:t>A quantidade de hélio medido foi de cerca de metade do que era esperado</a:t>
            </a:r>
          </a:p>
          <a:p>
            <a:pPr lvl="0"/>
            <a:r>
              <a:rPr lang="pt-BR" sz="1200" kern="1200" dirty="0" smtClean="0">
                <a:solidFill>
                  <a:schemeClr val="tx1"/>
                </a:solidFill>
                <a:latin typeface="+mn-lt"/>
                <a:ea typeface="+mn-ea"/>
                <a:cs typeface="+mn-cs"/>
              </a:rPr>
              <a:t>Ventos extremamente fortes e turbulência intensa</a:t>
            </a:r>
          </a:p>
          <a:p>
            <a:pPr lvl="0"/>
            <a:r>
              <a:rPr lang="pt-BR" sz="1200" kern="1200" dirty="0" smtClean="0">
                <a:solidFill>
                  <a:schemeClr val="tx1"/>
                </a:solidFill>
                <a:latin typeface="+mn-lt"/>
                <a:ea typeface="+mn-ea"/>
                <a:cs typeface="+mn-cs"/>
              </a:rPr>
              <a:t>Não encontrou nenhum objeto sólido</a:t>
            </a:r>
          </a:p>
          <a:p>
            <a:r>
              <a:rPr lang="pt-BR" sz="1200" kern="1200" dirty="0" smtClean="0">
                <a:solidFill>
                  <a:schemeClr val="tx1"/>
                </a:solidFill>
                <a:latin typeface="+mn-lt"/>
                <a:ea typeface="+mn-ea"/>
                <a:cs typeface="+mn-cs"/>
              </a:rPr>
              <a:t> No final de sua missão, a sonda </a:t>
            </a:r>
            <a:r>
              <a:rPr lang="pt-BR" sz="1200" kern="1200" dirty="0" err="1" smtClean="0">
                <a:solidFill>
                  <a:schemeClr val="tx1"/>
                </a:solidFill>
                <a:latin typeface="+mn-lt"/>
                <a:ea typeface="+mn-ea"/>
                <a:cs typeface="+mn-cs"/>
              </a:rPr>
              <a:t>Galileo</a:t>
            </a:r>
            <a:r>
              <a:rPr lang="pt-BR" sz="1200" kern="1200" dirty="0" smtClean="0">
                <a:solidFill>
                  <a:schemeClr val="tx1"/>
                </a:solidFill>
                <a:latin typeface="+mn-lt"/>
                <a:ea typeface="+mn-ea"/>
                <a:cs typeface="+mn-cs"/>
              </a:rPr>
              <a:t> registrou ainda a presença de um oceano líquido no satélite Europa. Desde então, a NASA estudou  a possibilidade de enviar uma missão dedicada aos satélites congelados de Júpiter. E assim nasce o projeto JIMO (</a:t>
            </a:r>
            <a:r>
              <a:rPr lang="pt-BR" sz="1200" i="1" kern="1200" dirty="0" err="1" smtClean="0">
                <a:solidFill>
                  <a:schemeClr val="tx1"/>
                </a:solidFill>
                <a:latin typeface="+mn-lt"/>
                <a:ea typeface="+mn-ea"/>
                <a:cs typeface="+mn-cs"/>
              </a:rPr>
              <a:t>Jupiter</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Icy</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Moons</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Orbiter</a:t>
            </a:r>
            <a:r>
              <a:rPr lang="pt-BR" sz="1200" kern="1200" dirty="0" smtClean="0">
                <a:solidFill>
                  <a:schemeClr val="tx1"/>
                </a:solidFill>
                <a:latin typeface="+mn-lt"/>
                <a:ea typeface="+mn-ea"/>
                <a:cs typeface="+mn-cs"/>
              </a:rPr>
              <a:t>), uma nave que terá o objetivo de orbitar os satélites congelados do planeta</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31</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latin typeface="Arial" pitchFamily="34" charset="0"/>
              </a:rPr>
              <a:t>A</a:t>
            </a:r>
            <a:r>
              <a:rPr lang="pt-BR" baseline="0" dirty="0" smtClean="0">
                <a:latin typeface="Arial" pitchFamily="34" charset="0"/>
              </a:rPr>
              <a:t> nave espacial Juno, não tripulada, funciona com energia solar e levará 5 anos (4/julho/2016) para chegar em Júpiter e investigar a composição do maior planeta do sistema solar (rápida e segura com o uso de energia solar)</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latin typeface="+mn-lt"/>
                <a:ea typeface="+mn-ea"/>
                <a:cs typeface="+mn-cs"/>
              </a:rPr>
              <a:t>Ela foi lançada a bordo de um foguete Atlas V, de 60 metros de altura, de uma plataforma localizada em Cabo </a:t>
            </a:r>
            <a:r>
              <a:rPr lang="pt-BR" sz="1200" b="0" i="0" kern="1200" dirty="0" err="1" smtClean="0">
                <a:solidFill>
                  <a:schemeClr val="tx1"/>
                </a:solidFill>
                <a:latin typeface="+mn-lt"/>
                <a:ea typeface="+mn-ea"/>
                <a:cs typeface="+mn-cs"/>
              </a:rPr>
              <a:t>Canaveral</a:t>
            </a:r>
            <a:r>
              <a:rPr lang="pt-BR" sz="1200" b="0" i="0" kern="1200" dirty="0" smtClean="0">
                <a:solidFill>
                  <a:schemeClr val="tx1"/>
                </a:solidFill>
                <a:latin typeface="+mn-lt"/>
                <a:ea typeface="+mn-ea"/>
                <a:cs typeface="+mn-cs"/>
              </a:rPr>
              <a:t>, Flórida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latin typeface="+mn-lt"/>
                <a:ea typeface="+mn-ea"/>
                <a:cs typeface="+mn-cs"/>
              </a:rPr>
              <a:t>Cerca de 53 minutos mais tarde, Juno separou-se do foguete que a lançou para continuar sua viagem sozinha</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0"/>
            <a:r>
              <a:rPr lang="pt-BR" sz="1200" kern="1200" dirty="0" smtClean="0">
                <a:solidFill>
                  <a:schemeClr val="tx1"/>
                </a:solidFill>
                <a:latin typeface="+mn-lt"/>
                <a:ea typeface="+mn-ea"/>
                <a:cs typeface="+mn-cs"/>
              </a:rPr>
              <a:t>Na mitologia romana, Júpiter (do latim </a:t>
            </a:r>
            <a:r>
              <a:rPr lang="pt-BR" sz="1200" i="1" kern="1200" dirty="0" smtClean="0">
                <a:solidFill>
                  <a:schemeClr val="tx1"/>
                </a:solidFill>
                <a:latin typeface="+mn-lt"/>
                <a:ea typeface="+mn-ea"/>
                <a:cs typeface="+mn-cs"/>
              </a:rPr>
              <a:t>Iuppiter</a:t>
            </a:r>
            <a:r>
              <a:rPr lang="pt-BR" sz="1200" kern="1200" dirty="0" smtClean="0">
                <a:solidFill>
                  <a:schemeClr val="tx1"/>
                </a:solidFill>
                <a:latin typeface="+mn-lt"/>
                <a:ea typeface="+mn-ea"/>
                <a:cs typeface="+mn-cs"/>
              </a:rPr>
              <a:t>) representava o deus do dia, sendo o maior de todos os deuses. É, na verdade, o equivalente romano do deus grego Zeus. Conta a mitologia que Saturno pai de Júpiter seria destronado por um dos seus filhos para evitar que isso acontecesse ele  devorava os filhos que nasciam. Quando Júpiter nasce, sua mãe cansada de ver Saturno devorar seus filhos lhe entregou uma pedra no lugar de Júpiter. E entregou Júpiter para as Ninfas da floresta. Salvando sua vida. Quando chegou a idade adulta Júpiter  enfrentou Saturno, dando-o uma droga que fizesse vomitar os filhos que havia engolido.  Júpiter tornou-se célebre por, após ser salvo por sua mãe Cibele e alcançar o trono de seu pai, Saturno.</a:t>
            </a:r>
          </a:p>
          <a:p>
            <a:pPr lvl="0"/>
            <a:r>
              <a:rPr lang="pt-BR" sz="1200" kern="1200" dirty="0" smtClean="0">
                <a:solidFill>
                  <a:schemeClr val="tx1"/>
                </a:solidFill>
                <a:latin typeface="+mn-lt"/>
                <a:ea typeface="+mn-ea"/>
                <a:cs typeface="+mn-cs"/>
              </a:rPr>
              <a:t>Uma de suas irmãs tornou-se sua esposa: a deusa Juno, representada, na figura, ao lado de seu irmão e esposo. </a:t>
            </a:r>
          </a:p>
          <a:p>
            <a:r>
              <a:rPr lang="pt-BR" sz="1200" kern="1200" dirty="0" smtClean="0">
                <a:solidFill>
                  <a:schemeClr val="tx1"/>
                </a:solidFill>
                <a:latin typeface="+mn-lt"/>
                <a:ea typeface="+mn-ea"/>
                <a:cs typeface="+mn-cs"/>
              </a:rPr>
              <a:t>Segundo a mitologia, Júpiter teve ainda muitos filhos, tanto de deusas quanto de mulheres, sendo o </a:t>
            </a:r>
            <a:r>
              <a:rPr lang="pt-BR" sz="1200" kern="1200" dirty="0" err="1" smtClean="0">
                <a:solidFill>
                  <a:schemeClr val="tx1"/>
                </a:solidFill>
                <a:latin typeface="+mn-lt"/>
                <a:ea typeface="+mn-ea"/>
                <a:cs typeface="+mn-cs"/>
              </a:rPr>
              <a:t>semi-deus</a:t>
            </a:r>
            <a:r>
              <a:rPr lang="pt-BR" sz="1200" kern="1200" dirty="0" smtClean="0">
                <a:solidFill>
                  <a:schemeClr val="tx1"/>
                </a:solidFill>
                <a:latin typeface="+mn-lt"/>
                <a:ea typeface="+mn-ea"/>
                <a:cs typeface="+mn-cs"/>
              </a:rPr>
              <a:t> Hércules talvez o mais conhecido deles</a:t>
            </a:r>
            <a:endParaRPr lang="pt-BR" sz="1200" b="0" i="0" kern="1200" dirty="0">
              <a:solidFill>
                <a:schemeClr val="tx1"/>
              </a:solidFill>
              <a:latin typeface="Arial" pitchFamily="34" charset="0"/>
              <a:cs typeface="Arial" pitchFamily="34" charset="0"/>
            </a:endParaRP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Dois experimentos-chave permitirão calcular a quantidade de água existente em Júpiter e determinarão se o planeta "tem um núcleo de elementos pesados no centro ou se é todo feito de gás"Além disso, os cientistas esperam aprender mais sobre os campos magnéticos e sua grande mancha vermelha, uma tempestade que ocorre há mais de 400 anos</a:t>
            </a:r>
          </a:p>
          <a:p>
            <a:r>
              <a:rPr lang="pt-BR" sz="1200" kern="1200" dirty="0" smtClean="0">
                <a:solidFill>
                  <a:schemeClr val="tx1"/>
                </a:solidFill>
                <a:latin typeface="+mn-lt"/>
                <a:ea typeface="+mn-ea"/>
                <a:cs typeface="+mn-cs"/>
              </a:rPr>
              <a:t>Estudo de Juno de Júpiter vai ajudar-nos a compreender a história do nosso próprio sistema solar.</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33</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Até 26 de setembro a  nave já viajou milhões de quilômetros desde o lançamento. Juno está atualmente viajando a uma velocidade de 155.000 quilômetros por hora em relação a Terra . E chegara no</a:t>
            </a:r>
            <a:r>
              <a:rPr lang="pt-BR" sz="1200" kern="1200" baseline="0" dirty="0" smtClean="0">
                <a:solidFill>
                  <a:schemeClr val="tx1"/>
                </a:solidFill>
                <a:latin typeface="+mn-lt"/>
                <a:ea typeface="+mn-ea"/>
                <a:cs typeface="+mn-cs"/>
              </a:rPr>
              <a:t> seu destino em  4/7/2016.</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latin typeface="+mn-lt"/>
                <a:ea typeface="+mn-ea"/>
                <a:cs typeface="+mn-cs"/>
              </a:rPr>
              <a:t>Vista da posição de Juno em 11 </a:t>
            </a:r>
            <a:r>
              <a:rPr lang="pt-BR" sz="1200" b="0" i="0" kern="1200" smtClean="0">
                <a:solidFill>
                  <a:schemeClr val="tx1"/>
                </a:solidFill>
                <a:latin typeface="+mn-lt"/>
                <a:ea typeface="+mn-ea"/>
                <a:cs typeface="+mn-cs"/>
              </a:rPr>
              <a:t>de outubro.</a:t>
            </a: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34</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http://www.youtube.com/watch?v=C-GFRa2vNR4</a:t>
            </a:r>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35</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36</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mtClean="0">
                <a:hlinkClick r:id="rId3"/>
              </a:rPr>
              <a:t>http://www.youtube.com/watch?v=C-GFRa2vNR4</a:t>
            </a:r>
            <a:endParaRPr lang="pt-BR"/>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37</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Galileu </a:t>
            </a:r>
            <a:r>
              <a:rPr lang="pt-BR" sz="1200" kern="1200" dirty="0" err="1" smtClean="0">
                <a:solidFill>
                  <a:schemeClr val="tx1"/>
                </a:solidFill>
                <a:latin typeface="+mn-lt"/>
                <a:ea typeface="+mn-ea"/>
                <a:cs typeface="+mn-cs"/>
              </a:rPr>
              <a:t>Galilei</a:t>
            </a:r>
            <a:r>
              <a:rPr lang="pt-BR" sz="1200" kern="1200" dirty="0" smtClean="0">
                <a:solidFill>
                  <a:schemeClr val="tx1"/>
                </a:solidFill>
                <a:latin typeface="+mn-lt"/>
                <a:ea typeface="+mn-ea"/>
                <a:cs typeface="+mn-cs"/>
              </a:rPr>
              <a:t> foi o primeiro a observar o céu com uma luneta, construída por ele mesmo</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O primeiro objeto que ele observou foi a Lua. Até então se acreditava que a Lua possuía uma superfície esférica perfeita e lisa. Galileu percebe então que a Lua  na verdade possui um relevo parecido com a Terra, com montanhas elevadas, cavidades e vales, ou seja possui crateras.</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Galileu continuou  a observar o céu e apontou sua luneta para o planeta Júpiter. Júpiter  já era observado no céu desde a antiguidade, porém foi Galileu </a:t>
            </a:r>
            <a:r>
              <a:rPr lang="pt-BR" sz="1200" kern="1200" dirty="0" err="1" smtClean="0">
                <a:solidFill>
                  <a:schemeClr val="tx1"/>
                </a:solidFill>
                <a:latin typeface="+mn-lt"/>
                <a:ea typeface="+mn-ea"/>
                <a:cs typeface="+mn-cs"/>
              </a:rPr>
              <a:t>Galilei</a:t>
            </a:r>
            <a:r>
              <a:rPr lang="pt-BR" sz="1200" kern="1200" dirty="0" smtClean="0">
                <a:solidFill>
                  <a:schemeClr val="tx1"/>
                </a:solidFill>
                <a:latin typeface="+mn-lt"/>
                <a:ea typeface="+mn-ea"/>
                <a:cs typeface="+mn-cs"/>
              </a:rPr>
              <a:t> o primeiro a observa-lo com um telescópio.</a:t>
            </a: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Continuando suas observações Galileu pensou ter observado 3 estrelas próximas a Júpiter, localizadas em uma linha reta em relação ao planeta. No dia seguinte essas estrelas tinham se movido, o que chamou sua atenção. Ele continuou  observando as estrelas e Júpiter por uma semana, e uma quarta  estrela apareceu. E ele percebeu que essas estrelas nunca deixavam a vizinhança de Júpiter e pareciam ser levadas com o planeta, e que mudavam de posição uma em relação a outra e também em relação ao planeta. Logo Galileu percebeu que o que havia observado não eram estrelas, e sim corpos planetários que estavam em órbita de Júpiter. Ele havia observado as luas de júpiter (luas </a:t>
            </a:r>
            <a:r>
              <a:rPr lang="pt-BR" sz="1200" kern="1200" dirty="0" err="1" smtClean="0">
                <a:solidFill>
                  <a:schemeClr val="tx1"/>
                </a:solidFill>
                <a:latin typeface="+mn-lt"/>
                <a:ea typeface="+mn-ea"/>
                <a:cs typeface="+mn-cs"/>
              </a:rPr>
              <a:t>galileanas</a:t>
            </a:r>
            <a:r>
              <a:rPr lang="pt-B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Até então predominava o </a:t>
            </a:r>
            <a:r>
              <a:rPr lang="pt-BR" sz="1200" kern="1200" dirty="0" err="1" smtClean="0">
                <a:solidFill>
                  <a:schemeClr val="tx1"/>
                </a:solidFill>
                <a:latin typeface="+mn-lt"/>
                <a:ea typeface="+mn-ea"/>
                <a:cs typeface="+mn-cs"/>
              </a:rPr>
              <a:t>Geocentrismo</a:t>
            </a:r>
            <a:r>
              <a:rPr lang="pt-BR" sz="1200" kern="1200" dirty="0" smtClean="0">
                <a:solidFill>
                  <a:schemeClr val="tx1"/>
                </a:solidFill>
                <a:latin typeface="+mn-lt"/>
                <a:ea typeface="+mn-ea"/>
                <a:cs typeface="+mn-cs"/>
              </a:rPr>
              <a:t> onde a Terra era o centro do universo e os astros estavam fixos...porém Galileu observou que existia algo girando em torno de Júpiter é onde cai a teoria do </a:t>
            </a:r>
            <a:r>
              <a:rPr lang="pt-BR" sz="1200" kern="1200" dirty="0" err="1" smtClean="0">
                <a:solidFill>
                  <a:schemeClr val="tx1"/>
                </a:solidFill>
                <a:latin typeface="+mn-lt"/>
                <a:ea typeface="+mn-ea"/>
                <a:cs typeface="+mn-cs"/>
              </a:rPr>
              <a:t>Geocentrismo</a:t>
            </a:r>
            <a:r>
              <a:rPr lang="pt-BR" sz="1200" kern="1200" dirty="0" smtClean="0">
                <a:solidFill>
                  <a:schemeClr val="tx1"/>
                </a:solidFill>
                <a:latin typeface="+mn-lt"/>
                <a:ea typeface="+mn-ea"/>
                <a:cs typeface="+mn-cs"/>
              </a:rPr>
              <a:t> pois nem tudo girava em torno da Terra.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Júpiter é o maior planeta do sistema solar e o quinto em ordem de afastamento do Sol, estando cerca de cinco vezes mais distante do sol do que a Terra.</a:t>
            </a:r>
            <a:r>
              <a:rPr lang="pt-BR" sz="1200" b="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 Júpiter, Saturno, Urano e Netuno, são planetas gasosos ou seja não têm superfície sólida que se possa pisar sem afundar; e Mercúrio, Venus, Terra e Marte são planetas rochosos, possuem uma superfície rígida para pisar </a:t>
            </a:r>
          </a:p>
          <a:p>
            <a:endParaRPr lang="pt-BR" b="0" dirty="0"/>
          </a:p>
        </p:txBody>
      </p:sp>
      <p:sp>
        <p:nvSpPr>
          <p:cNvPr id="4" name="Espaço Reservado para Número de Slide 3"/>
          <p:cNvSpPr>
            <a:spLocks noGrp="1"/>
          </p:cNvSpPr>
          <p:nvPr>
            <p:ph type="sldNum" sz="quarter" idx="10"/>
          </p:nvPr>
        </p:nvSpPr>
        <p:spPr/>
        <p:txBody>
          <a:bodyPr/>
          <a:lstStyle/>
          <a:p>
            <a:fld id="{1FE6FC3B-7C80-4F2C-891A-768A0C814840}"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4F879095-B7DA-4896-976B-DAF5D7DB0FA8}"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879095-B7DA-4896-976B-DAF5D7DB0FA8}"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8" name="Espaço Reservado para Número de Slide 7"/>
          <p:cNvSpPr>
            <a:spLocks noGrp="1"/>
          </p:cNvSpPr>
          <p:nvPr>
            <p:ph type="sldNum" sz="quarter" idx="11"/>
          </p:nvPr>
        </p:nvSpPr>
        <p:spPr/>
        <p:txBody>
          <a:bodyPr/>
          <a:lstStyle/>
          <a:p>
            <a:fld id="{4F879095-B7DA-4896-976B-DAF5D7DB0FA8}"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148B6F65-0B28-462D-803E-6EDD51E23C5A}" type="datetimeFigureOut">
              <a:rPr lang="pt-BR" smtClean="0"/>
              <a:pPr/>
              <a:t>20/10/2012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148B6F65-0B28-462D-803E-6EDD51E23C5A}" type="datetimeFigureOut">
              <a:rPr lang="pt-BR" smtClean="0"/>
              <a:pPr/>
              <a:t>20/10/2012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F879095-B7DA-4896-976B-DAF5D7DB0FA8}" type="slidenum">
              <a:rPr lang="pt-BR" smtClean="0"/>
              <a:pPr/>
              <a:t>‹nº›</a:t>
            </a:fld>
            <a:endParaRPr lang="pt-BR"/>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48B6F65-0B28-462D-803E-6EDD51E23C5A}" type="datetimeFigureOut">
              <a:rPr lang="pt-BR" smtClean="0"/>
              <a:pPr/>
              <a:t>20/10/2012</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F879095-B7DA-4896-976B-DAF5D7DB0FA8}"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slow">
    <p:randomBar dir="vert"/>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nasa.gov/mission_pages/juno/main/index.html" TargetMode="External"/><Relationship Id="rId3" Type="http://schemas.openxmlformats.org/officeDocument/2006/relationships/hyperlink" Target="http://www.cdcc.sc.usp.br/cda/aprendendo-basico/sistema-solar/jupiter.html" TargetMode="External"/><Relationship Id="rId7" Type="http://schemas.openxmlformats.org/officeDocument/2006/relationships/hyperlink" Target="http://www.apolo11.com/tema_astronomia_luas_jupiter_2.php" TargetMode="External"/><Relationship Id="rId12" Type="http://schemas.openxmlformats.org/officeDocument/2006/relationships/hyperlink" Target="http://www.nasa.gov/mission_pages/juno/news/juno20120917.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if.ufrgs.br/mpef/mef008/aulas_11/Galileu_observacoes_tel_v3.htm" TargetMode="External"/><Relationship Id="rId11" Type="http://schemas.openxmlformats.org/officeDocument/2006/relationships/hyperlink" Target="http://www.jpl.nasa.gov/jimo/" TargetMode="External"/><Relationship Id="rId5" Type="http://schemas.openxmlformats.org/officeDocument/2006/relationships/hyperlink" Target="http://www.nasa.gov/mission_pages/juno/multimedia/pia03155.html" TargetMode="External"/><Relationship Id="rId10" Type="http://schemas.openxmlformats.org/officeDocument/2006/relationships/hyperlink" Target="http://cienctec.com.br/wordpress/index.php/homenagem-verdadeira-a-descoberta-dos-satelites-de-jupiter-por-galileu/" TargetMode="External"/><Relationship Id="rId4" Type="http://schemas.openxmlformats.org/officeDocument/2006/relationships/hyperlink" Target="http://www.if.ufrgs.br/ast/solar/portug/jupiter.htm" TargetMode="External"/><Relationship Id="rId9" Type="http://schemas.openxmlformats.org/officeDocument/2006/relationships/hyperlink" Target="http://www.observatorio.ufmg.br/dicas09.ht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da-simbolo-h140.jpg"/>
          <p:cNvPicPr>
            <a:picLocks noChangeAspect="1"/>
          </p:cNvPicPr>
          <p:nvPr/>
        </p:nvPicPr>
        <p:blipFill>
          <a:blip r:embed="rId3" cstate="print"/>
          <a:stretch>
            <a:fillRect/>
          </a:stretch>
        </p:blipFill>
        <p:spPr>
          <a:xfrm>
            <a:off x="395536" y="276311"/>
            <a:ext cx="6120680" cy="5455001"/>
          </a:xfrm>
          <a:prstGeom prst="rect">
            <a:avLst/>
          </a:prstGeom>
        </p:spPr>
      </p:pic>
      <p:sp>
        <p:nvSpPr>
          <p:cNvPr id="6" name="CaixaDeTexto 5"/>
          <p:cNvSpPr txBox="1"/>
          <p:nvPr/>
        </p:nvSpPr>
        <p:spPr>
          <a:xfrm>
            <a:off x="2627784" y="5842337"/>
            <a:ext cx="6336704" cy="1015663"/>
          </a:xfrm>
          <a:prstGeom prst="rect">
            <a:avLst/>
          </a:prstGeom>
          <a:noFill/>
        </p:spPr>
        <p:txBody>
          <a:bodyPr wrap="square" rtlCol="0">
            <a:spAutoFit/>
          </a:bodyPr>
          <a:lstStyle/>
          <a:p>
            <a:pPr algn="r"/>
            <a:r>
              <a:rPr lang="pt-BR" sz="2000" b="1" dirty="0" smtClean="0"/>
              <a:t>Palestrante: </a:t>
            </a:r>
            <a:r>
              <a:rPr lang="pt-BR" sz="2000" dirty="0" smtClean="0"/>
              <a:t>Alessandra Virgínia de Oliveira </a:t>
            </a:r>
            <a:r>
              <a:rPr lang="pt-BR" sz="2000" dirty="0" err="1" smtClean="0"/>
              <a:t>Nishihara</a:t>
            </a:r>
            <a:endParaRPr lang="pt-BR" sz="2000" dirty="0" smtClean="0"/>
          </a:p>
          <a:p>
            <a:pPr algn="r"/>
            <a:r>
              <a:rPr lang="pt-BR" sz="2000" dirty="0" smtClean="0"/>
              <a:t>alessandra.oliveira@usp.br</a:t>
            </a:r>
          </a:p>
          <a:p>
            <a:pPr algn="r"/>
            <a:endParaRPr lang="pt-BR" sz="2000"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As características de Júpiter</a:t>
            </a:r>
            <a:endParaRPr lang="pt-BR" dirty="0"/>
          </a:p>
        </p:txBody>
      </p:sp>
      <p:pic>
        <p:nvPicPr>
          <p:cNvPr id="34818" name="Picture 2" descr="Júpiter"/>
          <p:cNvPicPr>
            <a:picLocks noChangeAspect="1" noChangeArrowheads="1"/>
          </p:cNvPicPr>
          <p:nvPr/>
        </p:nvPicPr>
        <p:blipFill>
          <a:blip r:embed="rId3" cstate="print"/>
          <a:srcRect/>
          <a:stretch>
            <a:fillRect/>
          </a:stretch>
        </p:blipFill>
        <p:spPr bwMode="auto">
          <a:xfrm>
            <a:off x="1" y="1412776"/>
            <a:ext cx="5586026" cy="4608512"/>
          </a:xfrm>
          <a:prstGeom prst="rect">
            <a:avLst/>
          </a:prstGeom>
          <a:noFill/>
        </p:spPr>
      </p:pic>
      <p:sp>
        <p:nvSpPr>
          <p:cNvPr id="5" name="Espaço Reservado para Conteúdo 4"/>
          <p:cNvSpPr>
            <a:spLocks noGrp="1"/>
          </p:cNvSpPr>
          <p:nvPr>
            <p:ph idx="1"/>
          </p:nvPr>
        </p:nvSpPr>
        <p:spPr>
          <a:xfrm>
            <a:off x="4751512" y="1772816"/>
            <a:ext cx="4392488" cy="4572000"/>
          </a:xfrm>
        </p:spPr>
        <p:txBody>
          <a:bodyPr>
            <a:normAutofit/>
          </a:bodyPr>
          <a:lstStyle/>
          <a:p>
            <a:r>
              <a:rPr lang="pt-BR" sz="2500" dirty="0" smtClean="0"/>
              <a:t>Hidrogênio (86%), hélio (13%) ,amônia, metano e vapor d’água (1%)</a:t>
            </a:r>
          </a:p>
          <a:p>
            <a:r>
              <a:rPr lang="pt-BR" sz="2500" dirty="0" smtClean="0"/>
              <a:t>Rotação: 9h54m (dia)</a:t>
            </a:r>
          </a:p>
          <a:p>
            <a:r>
              <a:rPr lang="pt-BR" sz="2500" dirty="0" smtClean="0"/>
              <a:t>Translação: 12 anos</a:t>
            </a:r>
          </a:p>
          <a:p>
            <a:r>
              <a:rPr lang="pt-BR" sz="2500" dirty="0" smtClean="0"/>
              <a:t>Diâmetro: 142.984 km</a:t>
            </a:r>
          </a:p>
          <a:p>
            <a:r>
              <a:rPr lang="pt-BR" sz="2500" dirty="0" smtClean="0"/>
              <a:t>Temperatura: -121°C</a:t>
            </a:r>
          </a:p>
          <a:p>
            <a:r>
              <a:rPr lang="pt-BR" sz="2500" dirty="0" smtClean="0"/>
              <a:t>Gravidade: 22,88 m/s²</a:t>
            </a:r>
          </a:p>
          <a:p>
            <a:r>
              <a:rPr lang="pt-BR" sz="2500" dirty="0" smtClean="0"/>
              <a:t>Luas: 66</a:t>
            </a:r>
            <a:endParaRPr lang="pt-BR" sz="2500" dirty="0"/>
          </a:p>
        </p:txBody>
      </p:sp>
      <p:sp>
        <p:nvSpPr>
          <p:cNvPr id="6" name="CaixaDeTexto 5"/>
          <p:cNvSpPr txBox="1"/>
          <p:nvPr/>
        </p:nvSpPr>
        <p:spPr>
          <a:xfrm>
            <a:off x="0" y="6093296"/>
            <a:ext cx="1728192" cy="369332"/>
          </a:xfrm>
          <a:prstGeom prst="rect">
            <a:avLst/>
          </a:prstGeom>
          <a:noFill/>
        </p:spPr>
        <p:txBody>
          <a:bodyPr wrap="square" rtlCol="0">
            <a:spAutoFit/>
          </a:bodyPr>
          <a:lstStyle/>
          <a:p>
            <a:r>
              <a:rPr lang="pt-BR" dirty="0" smtClean="0"/>
              <a:t>Foto: </a:t>
            </a:r>
            <a:r>
              <a:rPr lang="pt-BR" dirty="0" err="1" smtClean="0"/>
              <a:t>Nasa</a:t>
            </a:r>
            <a:endParaRPr lang="pt-BR"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er-jpt"/>
          <p:cNvPicPr>
            <a:picLocks noChangeAspect="1" noChangeArrowheads="1"/>
          </p:cNvPicPr>
          <p:nvPr/>
        </p:nvPicPr>
        <p:blipFill>
          <a:blip r:embed="rId3" cstate="print"/>
          <a:srcRect/>
          <a:stretch>
            <a:fillRect/>
          </a:stretch>
        </p:blipFill>
        <p:spPr bwMode="auto">
          <a:xfrm>
            <a:off x="1043608" y="2564904"/>
            <a:ext cx="6790302" cy="3992587"/>
          </a:xfrm>
          <a:prstGeom prst="rect">
            <a:avLst/>
          </a:prstGeom>
          <a:noFill/>
          <a:ln w="9525">
            <a:noFill/>
            <a:miter lim="800000"/>
            <a:headEnd/>
            <a:tailEnd/>
          </a:ln>
        </p:spPr>
      </p:pic>
      <p:sp>
        <p:nvSpPr>
          <p:cNvPr id="3" name="Título 2"/>
          <p:cNvSpPr>
            <a:spLocks noGrp="1"/>
          </p:cNvSpPr>
          <p:nvPr>
            <p:ph type="title"/>
          </p:nvPr>
        </p:nvSpPr>
        <p:spPr>
          <a:xfrm>
            <a:off x="683568" y="0"/>
            <a:ext cx="8229600" cy="1219200"/>
          </a:xfrm>
        </p:spPr>
        <p:txBody>
          <a:bodyPr>
            <a:normAutofit/>
          </a:bodyPr>
          <a:lstStyle/>
          <a:p>
            <a:pPr algn="ctr"/>
            <a:r>
              <a:rPr lang="pt-BR" dirty="0" smtClean="0"/>
              <a:t>Comparando Júpiter com a Terra</a:t>
            </a:r>
            <a:endParaRPr lang="pt-BR" dirty="0"/>
          </a:p>
        </p:txBody>
      </p:sp>
      <p:sp>
        <p:nvSpPr>
          <p:cNvPr id="2" name="Espaço Reservado para Conteúdo 1"/>
          <p:cNvSpPr>
            <a:spLocks noGrp="1"/>
          </p:cNvSpPr>
          <p:nvPr>
            <p:ph idx="1"/>
          </p:nvPr>
        </p:nvSpPr>
        <p:spPr>
          <a:xfrm>
            <a:off x="467544" y="1340768"/>
            <a:ext cx="8229600" cy="4572000"/>
          </a:xfrm>
        </p:spPr>
        <p:txBody>
          <a:bodyPr>
            <a:normAutofit/>
          </a:bodyPr>
          <a:lstStyle/>
          <a:p>
            <a:r>
              <a:rPr lang="pt-BR" sz="2500" dirty="0" smtClean="0"/>
              <a:t>Possui 11 vezes o diâmetro da Terra e 318 vezes a massa da Terra</a:t>
            </a:r>
          </a:p>
          <a:p>
            <a:r>
              <a:rPr lang="pt-BR" sz="2500" dirty="0" smtClean="0"/>
              <a:t>Caberia 1000 Planetas Terra em seu interior</a:t>
            </a:r>
            <a:endParaRPr lang="pt-BR" sz="2500" dirty="0"/>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71400"/>
            <a:ext cx="8229600" cy="1219200"/>
          </a:xfrm>
        </p:spPr>
        <p:txBody>
          <a:bodyPr/>
          <a:lstStyle/>
          <a:p>
            <a:pPr algn="ctr"/>
            <a:r>
              <a:rPr lang="pt-BR" dirty="0" smtClean="0"/>
              <a:t>Atmosfera</a:t>
            </a:r>
            <a:endParaRPr lang="pt-BR" dirty="0"/>
          </a:p>
        </p:txBody>
      </p:sp>
      <p:sp>
        <p:nvSpPr>
          <p:cNvPr id="5" name="Espaço Reservado para Conteúdo 4"/>
          <p:cNvSpPr>
            <a:spLocks noGrp="1"/>
          </p:cNvSpPr>
          <p:nvPr>
            <p:ph idx="1"/>
          </p:nvPr>
        </p:nvSpPr>
        <p:spPr>
          <a:xfrm>
            <a:off x="539552" y="1556792"/>
            <a:ext cx="8229600" cy="4572000"/>
          </a:xfrm>
        </p:spPr>
        <p:txBody>
          <a:bodyPr>
            <a:normAutofit/>
          </a:bodyPr>
          <a:lstStyle/>
          <a:p>
            <a:r>
              <a:rPr lang="pt-BR" sz="2500" dirty="0" smtClean="0"/>
              <a:t>Basicamente formada de hélio e hidrogênio.</a:t>
            </a:r>
          </a:p>
          <a:p>
            <a:pPr>
              <a:buNone/>
            </a:pPr>
            <a:endParaRPr lang="pt-BR" sz="2500" dirty="0" smtClean="0"/>
          </a:p>
          <a:p>
            <a:r>
              <a:rPr lang="pt-BR" sz="2500" dirty="0" smtClean="0"/>
              <a:t>Ausência de oxigênio</a:t>
            </a:r>
          </a:p>
          <a:p>
            <a:pPr>
              <a:buNone/>
            </a:pPr>
            <a:endParaRPr lang="pt-BR" sz="2500" dirty="0" smtClean="0"/>
          </a:p>
          <a:p>
            <a:r>
              <a:rPr lang="pt-BR" sz="2500" dirty="0" smtClean="0"/>
              <a:t>Diferença de rotação  entre  as regiões polares e equatorial.</a:t>
            </a:r>
          </a:p>
          <a:p>
            <a:pPr>
              <a:buNone/>
            </a:pPr>
            <a:endParaRPr lang="pt-BR" sz="2500" dirty="0" smtClean="0"/>
          </a:p>
          <a:p>
            <a:r>
              <a:rPr lang="pt-BR" sz="2500" dirty="0" smtClean="0"/>
              <a:t>Nuvens em diferentes latitudes se deslocam em diferentes direções.</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71400"/>
            <a:ext cx="8229600" cy="1219200"/>
          </a:xfrm>
        </p:spPr>
        <p:txBody>
          <a:bodyPr/>
          <a:lstStyle/>
          <a:p>
            <a:pPr algn="ctr"/>
            <a:r>
              <a:rPr lang="pt-BR" dirty="0" smtClean="0"/>
              <a:t>Atmosfera</a:t>
            </a:r>
            <a:endParaRPr lang="pt-BR" dirty="0"/>
          </a:p>
        </p:txBody>
      </p:sp>
      <p:pic>
        <p:nvPicPr>
          <p:cNvPr id="4" name="Espaço Reservado para Conteúdo 3" descr="jupiter-detalhe-nuvens.jpg"/>
          <p:cNvPicPr>
            <a:picLocks noGrp="1" noChangeAspect="1"/>
          </p:cNvPicPr>
          <p:nvPr>
            <p:ph idx="1"/>
          </p:nvPr>
        </p:nvPicPr>
        <p:blipFill>
          <a:blip r:embed="rId3" cstate="print"/>
          <a:stretch>
            <a:fillRect/>
          </a:stretch>
        </p:blipFill>
        <p:spPr>
          <a:xfrm>
            <a:off x="2699792" y="1052736"/>
            <a:ext cx="3240360" cy="2892069"/>
          </a:xfrm>
          <a:prstGeom prst="rect">
            <a:avLst/>
          </a:prstGeom>
        </p:spPr>
      </p:pic>
      <p:sp>
        <p:nvSpPr>
          <p:cNvPr id="6" name="CaixaDeTexto 5"/>
          <p:cNvSpPr txBox="1"/>
          <p:nvPr/>
        </p:nvSpPr>
        <p:spPr>
          <a:xfrm>
            <a:off x="6084168" y="6257836"/>
            <a:ext cx="3275856" cy="600164"/>
          </a:xfrm>
          <a:prstGeom prst="rect">
            <a:avLst/>
          </a:prstGeom>
          <a:noFill/>
        </p:spPr>
        <p:txBody>
          <a:bodyPr wrap="square" rtlCol="0">
            <a:spAutoFit/>
          </a:bodyPr>
          <a:lstStyle/>
          <a:p>
            <a:r>
              <a:rPr lang="pt-BR" sz="1500" dirty="0" smtClean="0"/>
              <a:t>Foto: sonda </a:t>
            </a:r>
            <a:r>
              <a:rPr lang="pt-BR" sz="1500" dirty="0" err="1" smtClean="0"/>
              <a:t>Voyager</a:t>
            </a:r>
            <a:r>
              <a:rPr lang="pt-BR" sz="1500" dirty="0" smtClean="0"/>
              <a:t> 1 -</a:t>
            </a:r>
            <a:r>
              <a:rPr lang="pt-BR" sz="1500" dirty="0" err="1" smtClean="0"/>
              <a:t>Nasa</a:t>
            </a:r>
            <a:endParaRPr lang="pt-BR" sz="1500" dirty="0" smtClean="0"/>
          </a:p>
          <a:p>
            <a:endParaRPr lang="pt-BR" dirty="0"/>
          </a:p>
        </p:txBody>
      </p:sp>
      <p:pic>
        <p:nvPicPr>
          <p:cNvPr id="10242" name="Picture 2" descr="http://www.observatorio.ufmg.br/Planetwide%20color%20movie.gif"/>
          <p:cNvPicPr>
            <a:picLocks noChangeAspect="1" noChangeArrowheads="1" noCrop="1"/>
          </p:cNvPicPr>
          <p:nvPr/>
        </p:nvPicPr>
        <p:blipFill>
          <a:blip r:embed="rId4" cstate="print"/>
          <a:srcRect/>
          <a:stretch>
            <a:fillRect/>
          </a:stretch>
        </p:blipFill>
        <p:spPr bwMode="auto">
          <a:xfrm>
            <a:off x="1043608" y="4221088"/>
            <a:ext cx="6840760" cy="2046328"/>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0,,20122330-FMM,00.jpg"/>
          <p:cNvPicPr>
            <a:picLocks noChangeAspect="1"/>
          </p:cNvPicPr>
          <p:nvPr/>
        </p:nvPicPr>
        <p:blipFill>
          <a:blip r:embed="rId3" cstate="print"/>
          <a:stretch>
            <a:fillRect/>
          </a:stretch>
        </p:blipFill>
        <p:spPr>
          <a:xfrm>
            <a:off x="0" y="3830518"/>
            <a:ext cx="4248472" cy="3027482"/>
          </a:xfrm>
          <a:prstGeom prst="rect">
            <a:avLst/>
          </a:prstGeom>
        </p:spPr>
      </p:pic>
      <p:sp>
        <p:nvSpPr>
          <p:cNvPr id="2" name="Título 1"/>
          <p:cNvSpPr>
            <a:spLocks noGrp="1"/>
          </p:cNvSpPr>
          <p:nvPr>
            <p:ph type="title"/>
          </p:nvPr>
        </p:nvSpPr>
        <p:spPr>
          <a:xfrm>
            <a:off x="539552" y="0"/>
            <a:ext cx="7467600" cy="1143000"/>
          </a:xfrm>
        </p:spPr>
        <p:txBody>
          <a:bodyPr/>
          <a:lstStyle/>
          <a:p>
            <a:pPr algn="ctr"/>
            <a:r>
              <a:rPr lang="pt-BR" dirty="0" smtClean="0"/>
              <a:t>A mancha vermelha</a:t>
            </a:r>
            <a:endParaRPr lang="pt-BR" dirty="0"/>
          </a:p>
        </p:txBody>
      </p:sp>
      <p:sp>
        <p:nvSpPr>
          <p:cNvPr id="3" name="Espaço Reservado para Conteúdo 2"/>
          <p:cNvSpPr>
            <a:spLocks noGrp="1"/>
          </p:cNvSpPr>
          <p:nvPr>
            <p:ph idx="1"/>
          </p:nvPr>
        </p:nvSpPr>
        <p:spPr>
          <a:xfrm>
            <a:off x="3635896" y="1196753"/>
            <a:ext cx="5508104" cy="2376264"/>
          </a:xfrm>
        </p:spPr>
        <p:txBody>
          <a:bodyPr/>
          <a:lstStyle/>
          <a:p>
            <a:r>
              <a:rPr lang="pt-BR" dirty="0" smtClean="0"/>
              <a:t>400 anos</a:t>
            </a:r>
          </a:p>
          <a:p>
            <a:r>
              <a:rPr lang="pt-BR" dirty="0" smtClean="0"/>
              <a:t>2 x maior que a Terra</a:t>
            </a:r>
          </a:p>
          <a:p>
            <a:r>
              <a:rPr lang="pt-BR" dirty="0" smtClean="0"/>
              <a:t>Rotação: 6  dias</a:t>
            </a:r>
          </a:p>
          <a:p>
            <a:r>
              <a:rPr lang="pt-BR" dirty="0" smtClean="0"/>
              <a:t>Ventos: centenas km/h</a:t>
            </a:r>
          </a:p>
          <a:p>
            <a:endParaRPr lang="pt-BR" dirty="0"/>
          </a:p>
        </p:txBody>
      </p:sp>
      <p:pic>
        <p:nvPicPr>
          <p:cNvPr id="6" name="Picture 3" descr="C:\Astronomy\jup14.bmp"/>
          <p:cNvPicPr>
            <a:picLocks noChangeAspect="1" noChangeArrowheads="1"/>
          </p:cNvPicPr>
          <p:nvPr/>
        </p:nvPicPr>
        <p:blipFill>
          <a:blip r:embed="rId4" cstate="print"/>
          <a:srcRect/>
          <a:stretch>
            <a:fillRect/>
          </a:stretch>
        </p:blipFill>
        <p:spPr bwMode="auto">
          <a:xfrm>
            <a:off x="4499992" y="3645024"/>
            <a:ext cx="4015627" cy="2957686"/>
          </a:xfrm>
          <a:prstGeom prst="rect">
            <a:avLst/>
          </a:prstGeom>
          <a:noFill/>
        </p:spPr>
      </p:pic>
      <p:pic>
        <p:nvPicPr>
          <p:cNvPr id="5" name="Imagem 3" descr="as07big.jpg"/>
          <p:cNvPicPr>
            <a:picLocks noChangeAspect="1"/>
          </p:cNvPicPr>
          <p:nvPr/>
        </p:nvPicPr>
        <p:blipFill>
          <a:blip r:embed="rId5" cstate="print"/>
          <a:srcRect/>
          <a:stretch>
            <a:fillRect/>
          </a:stretch>
        </p:blipFill>
        <p:spPr bwMode="auto">
          <a:xfrm>
            <a:off x="323528" y="1052736"/>
            <a:ext cx="1944216" cy="2632449"/>
          </a:xfrm>
          <a:prstGeom prst="rect">
            <a:avLst/>
          </a:prstGeom>
          <a:noFill/>
          <a:ln w="9525">
            <a:noFill/>
            <a:miter lim="800000"/>
            <a:headEnd/>
            <a:tailEnd/>
          </a:ln>
        </p:spPr>
      </p:pic>
      <p:sp>
        <p:nvSpPr>
          <p:cNvPr id="8" name="Retângulo 7"/>
          <p:cNvSpPr/>
          <p:nvPr/>
        </p:nvSpPr>
        <p:spPr>
          <a:xfrm>
            <a:off x="395536" y="4005064"/>
            <a:ext cx="2411760" cy="1323439"/>
          </a:xfrm>
          <a:prstGeom prst="rect">
            <a:avLst/>
          </a:prstGeom>
        </p:spPr>
        <p:txBody>
          <a:bodyPr wrap="square">
            <a:spAutoFit/>
          </a:bodyPr>
          <a:lstStyle/>
          <a:p>
            <a:r>
              <a:rPr lang="pt-BR" sz="2000" dirty="0" smtClean="0"/>
              <a:t>1665 Giovanni </a:t>
            </a:r>
            <a:r>
              <a:rPr lang="pt-BR" sz="2000" dirty="0" err="1" smtClean="0"/>
              <a:t>Cassini</a:t>
            </a:r>
            <a:r>
              <a:rPr lang="pt-BR" sz="2000" dirty="0" smtClean="0"/>
              <a:t> observou a grande mancha vermelha</a:t>
            </a:r>
            <a:endParaRPr lang="pt-BR" sz="2000" dirty="0"/>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71400"/>
            <a:ext cx="8229600" cy="1219200"/>
          </a:xfrm>
        </p:spPr>
        <p:txBody>
          <a:bodyPr/>
          <a:lstStyle/>
          <a:p>
            <a:pPr algn="ctr"/>
            <a:r>
              <a:rPr lang="pt-BR" dirty="0" smtClean="0"/>
              <a:t>O interior de Júpiter</a:t>
            </a:r>
            <a:endParaRPr lang="pt-BR" dirty="0"/>
          </a:p>
        </p:txBody>
      </p:sp>
      <p:sp>
        <p:nvSpPr>
          <p:cNvPr id="3" name="Espaço Reservado para Conteúdo 2"/>
          <p:cNvSpPr>
            <a:spLocks noGrp="1"/>
          </p:cNvSpPr>
          <p:nvPr>
            <p:ph idx="1"/>
          </p:nvPr>
        </p:nvSpPr>
        <p:spPr>
          <a:xfrm>
            <a:off x="467544" y="1412776"/>
            <a:ext cx="8229600" cy="4572000"/>
          </a:xfrm>
        </p:spPr>
        <p:txBody>
          <a:bodyPr>
            <a:normAutofit/>
          </a:bodyPr>
          <a:lstStyle/>
          <a:p>
            <a:r>
              <a:rPr lang="pt-BR" sz="2500" dirty="0" smtClean="0"/>
              <a:t>Líquido nas camadas mais externas e sólido no núcleo</a:t>
            </a:r>
            <a:endParaRPr lang="pt-BR" sz="2500" dirty="0"/>
          </a:p>
        </p:txBody>
      </p:sp>
      <p:sp>
        <p:nvSpPr>
          <p:cNvPr id="12" name="CaixaDeTexto 11"/>
          <p:cNvSpPr txBox="1"/>
          <p:nvPr/>
        </p:nvSpPr>
        <p:spPr>
          <a:xfrm>
            <a:off x="6588224" y="2564904"/>
            <a:ext cx="1656184" cy="369332"/>
          </a:xfrm>
          <a:prstGeom prst="rect">
            <a:avLst/>
          </a:prstGeom>
          <a:noFill/>
        </p:spPr>
        <p:txBody>
          <a:bodyPr wrap="square" rtlCol="0">
            <a:spAutoFit/>
          </a:bodyPr>
          <a:lstStyle/>
          <a:p>
            <a:r>
              <a:rPr lang="pt-BR" dirty="0" smtClean="0"/>
              <a:t>Atmosfera</a:t>
            </a:r>
            <a:endParaRPr lang="pt-BR" dirty="0"/>
          </a:p>
        </p:txBody>
      </p:sp>
      <p:sp>
        <p:nvSpPr>
          <p:cNvPr id="13" name="CaixaDeTexto 12"/>
          <p:cNvSpPr txBox="1"/>
          <p:nvPr/>
        </p:nvSpPr>
        <p:spPr>
          <a:xfrm>
            <a:off x="6588224" y="3356992"/>
            <a:ext cx="2016224" cy="646331"/>
          </a:xfrm>
          <a:prstGeom prst="rect">
            <a:avLst/>
          </a:prstGeom>
          <a:noFill/>
        </p:spPr>
        <p:txBody>
          <a:bodyPr wrap="square" rtlCol="0">
            <a:spAutoFit/>
          </a:bodyPr>
          <a:lstStyle/>
          <a:p>
            <a:r>
              <a:rPr lang="pt-BR" dirty="0" smtClean="0"/>
              <a:t>Manto externo (H e He líquido)</a:t>
            </a:r>
            <a:endParaRPr lang="pt-BR" dirty="0"/>
          </a:p>
        </p:txBody>
      </p:sp>
      <p:sp>
        <p:nvSpPr>
          <p:cNvPr id="15" name="CaixaDeTexto 14"/>
          <p:cNvSpPr txBox="1"/>
          <p:nvPr/>
        </p:nvSpPr>
        <p:spPr>
          <a:xfrm>
            <a:off x="6516216" y="4221088"/>
            <a:ext cx="2088232" cy="646331"/>
          </a:xfrm>
          <a:prstGeom prst="rect">
            <a:avLst/>
          </a:prstGeom>
          <a:noFill/>
        </p:spPr>
        <p:txBody>
          <a:bodyPr wrap="square" rtlCol="0">
            <a:spAutoFit/>
          </a:bodyPr>
          <a:lstStyle/>
          <a:p>
            <a:r>
              <a:rPr lang="pt-BR" dirty="0" smtClean="0"/>
              <a:t>Manto interno (H metálico líquido)</a:t>
            </a:r>
            <a:endParaRPr lang="pt-BR" dirty="0"/>
          </a:p>
        </p:txBody>
      </p:sp>
      <p:sp>
        <p:nvSpPr>
          <p:cNvPr id="16" name="CaixaDeTexto 15"/>
          <p:cNvSpPr txBox="1"/>
          <p:nvPr/>
        </p:nvSpPr>
        <p:spPr>
          <a:xfrm>
            <a:off x="6156176" y="5373216"/>
            <a:ext cx="2160240" cy="923330"/>
          </a:xfrm>
          <a:prstGeom prst="rect">
            <a:avLst/>
          </a:prstGeom>
          <a:noFill/>
        </p:spPr>
        <p:txBody>
          <a:bodyPr wrap="square" rtlCol="0">
            <a:spAutoFit/>
          </a:bodyPr>
          <a:lstStyle/>
          <a:p>
            <a:r>
              <a:rPr lang="pt-BR" dirty="0" smtClean="0"/>
              <a:t>Núcleo (rocha e </a:t>
            </a:r>
            <a:r>
              <a:rPr lang="pt-BR" smtClean="0"/>
              <a:t>gelo circundado de H e He)</a:t>
            </a:r>
            <a:endParaRPr lang="pt-BR" dirty="0"/>
          </a:p>
        </p:txBody>
      </p:sp>
      <p:pic>
        <p:nvPicPr>
          <p:cNvPr id="17" name="Imagem 16" descr="Jupiter_interior.png"/>
          <p:cNvPicPr>
            <a:picLocks noChangeAspect="1"/>
          </p:cNvPicPr>
          <p:nvPr/>
        </p:nvPicPr>
        <p:blipFill>
          <a:blip r:embed="rId3" cstate="print"/>
          <a:srcRect/>
          <a:stretch>
            <a:fillRect/>
          </a:stretch>
        </p:blipFill>
        <p:spPr bwMode="auto">
          <a:xfrm>
            <a:off x="827584" y="2420888"/>
            <a:ext cx="4320480" cy="3997950"/>
          </a:xfrm>
          <a:prstGeom prst="rect">
            <a:avLst/>
          </a:prstGeom>
          <a:noFill/>
          <a:ln w="9525">
            <a:noFill/>
            <a:miter lim="800000"/>
            <a:headEnd/>
            <a:tailEnd/>
          </a:ln>
        </p:spPr>
      </p:pic>
      <p:sp>
        <p:nvSpPr>
          <p:cNvPr id="11" name="Line 12"/>
          <p:cNvSpPr>
            <a:spLocks noChangeShapeType="1"/>
          </p:cNvSpPr>
          <p:nvPr/>
        </p:nvSpPr>
        <p:spPr bwMode="auto">
          <a:xfrm flipH="1">
            <a:off x="4067944" y="2852936"/>
            <a:ext cx="2376264" cy="72008"/>
          </a:xfrm>
          <a:prstGeom prst="line">
            <a:avLst/>
          </a:prstGeom>
          <a:noFill/>
          <a:ln w="57150" cap="rnd">
            <a:solidFill>
              <a:schemeClr val="tx1"/>
            </a:solidFill>
            <a:prstDash val="sysDot"/>
            <a:round/>
            <a:headEnd/>
            <a:tailEnd type="triangle" w="med" len="med"/>
          </a:ln>
        </p:spPr>
        <p:txBody>
          <a:bodyPr/>
          <a:lstStyle/>
          <a:p>
            <a:endParaRPr lang="pt-BR"/>
          </a:p>
        </p:txBody>
      </p:sp>
      <p:sp>
        <p:nvSpPr>
          <p:cNvPr id="8" name="Line 12"/>
          <p:cNvSpPr>
            <a:spLocks noChangeShapeType="1"/>
          </p:cNvSpPr>
          <p:nvPr/>
        </p:nvSpPr>
        <p:spPr bwMode="auto">
          <a:xfrm flipH="1" flipV="1">
            <a:off x="4427984" y="3573016"/>
            <a:ext cx="2051050" cy="0"/>
          </a:xfrm>
          <a:prstGeom prst="line">
            <a:avLst/>
          </a:prstGeom>
          <a:noFill/>
          <a:ln w="57150" cap="rnd">
            <a:solidFill>
              <a:schemeClr val="tx1"/>
            </a:solidFill>
            <a:prstDash val="sysDot"/>
            <a:round/>
            <a:headEnd/>
            <a:tailEnd type="triangle" w="med" len="med"/>
          </a:ln>
        </p:spPr>
        <p:txBody>
          <a:bodyPr/>
          <a:lstStyle/>
          <a:p>
            <a:endParaRPr lang="pt-BR"/>
          </a:p>
        </p:txBody>
      </p:sp>
      <p:sp>
        <p:nvSpPr>
          <p:cNvPr id="7" name="Line 11"/>
          <p:cNvSpPr>
            <a:spLocks noChangeShapeType="1"/>
          </p:cNvSpPr>
          <p:nvPr/>
        </p:nvSpPr>
        <p:spPr bwMode="auto">
          <a:xfrm flipH="1" flipV="1">
            <a:off x="3995936" y="4077072"/>
            <a:ext cx="2376488" cy="358775"/>
          </a:xfrm>
          <a:prstGeom prst="line">
            <a:avLst/>
          </a:prstGeom>
          <a:noFill/>
          <a:ln w="57150" cap="rnd">
            <a:solidFill>
              <a:schemeClr val="tx1"/>
            </a:solidFill>
            <a:prstDash val="sysDot"/>
            <a:round/>
            <a:headEnd/>
            <a:tailEnd type="triangle" w="med" len="med"/>
          </a:ln>
        </p:spPr>
        <p:txBody>
          <a:bodyPr/>
          <a:lstStyle/>
          <a:p>
            <a:endParaRPr lang="pt-BR"/>
          </a:p>
        </p:txBody>
      </p:sp>
      <p:sp>
        <p:nvSpPr>
          <p:cNvPr id="6" name="Line 10"/>
          <p:cNvSpPr>
            <a:spLocks noChangeShapeType="1"/>
          </p:cNvSpPr>
          <p:nvPr/>
        </p:nvSpPr>
        <p:spPr bwMode="auto">
          <a:xfrm flipH="1" flipV="1">
            <a:off x="3131840" y="4293096"/>
            <a:ext cx="2843213" cy="1260475"/>
          </a:xfrm>
          <a:prstGeom prst="line">
            <a:avLst/>
          </a:prstGeom>
          <a:noFill/>
          <a:ln w="57150" cap="rnd">
            <a:solidFill>
              <a:schemeClr val="tx1"/>
            </a:solidFill>
            <a:prstDash val="sysDot"/>
            <a:round/>
            <a:headEnd/>
            <a:tailEnd type="triangle" w="med" len="med"/>
          </a:ln>
        </p:spPr>
        <p:txBody>
          <a:bodyPr/>
          <a:lstStyle/>
          <a:p>
            <a:endParaRPr lang="pt-B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bservatorio.ufmg.br/Hubble%20monitors%20Jupiter%20in%20support%20of%20the%20New%20Horizons%20Flyby.jpg"/>
          <p:cNvPicPr>
            <a:picLocks noChangeAspect="1" noChangeArrowheads="1"/>
          </p:cNvPicPr>
          <p:nvPr/>
        </p:nvPicPr>
        <p:blipFill>
          <a:blip r:embed="rId3" cstate="print"/>
          <a:srcRect/>
          <a:stretch>
            <a:fillRect/>
          </a:stretch>
        </p:blipFill>
        <p:spPr bwMode="auto">
          <a:xfrm>
            <a:off x="0" y="1052736"/>
            <a:ext cx="5220072" cy="5130352"/>
          </a:xfrm>
          <a:prstGeom prst="rect">
            <a:avLst/>
          </a:prstGeom>
          <a:noFill/>
        </p:spPr>
      </p:pic>
      <p:sp>
        <p:nvSpPr>
          <p:cNvPr id="2" name="Título 1"/>
          <p:cNvSpPr>
            <a:spLocks noGrp="1"/>
          </p:cNvSpPr>
          <p:nvPr>
            <p:ph type="title"/>
          </p:nvPr>
        </p:nvSpPr>
        <p:spPr>
          <a:xfrm>
            <a:off x="467544" y="0"/>
            <a:ext cx="8229600" cy="1219200"/>
          </a:xfrm>
        </p:spPr>
        <p:txBody>
          <a:bodyPr/>
          <a:lstStyle/>
          <a:p>
            <a:pPr algn="ctr"/>
            <a:r>
              <a:rPr lang="pt-BR" dirty="0" smtClean="0"/>
              <a:t>Campo magnético</a:t>
            </a:r>
            <a:endParaRPr lang="pt-BR" dirty="0"/>
          </a:p>
        </p:txBody>
      </p:sp>
      <p:sp>
        <p:nvSpPr>
          <p:cNvPr id="3" name="Espaço Reservado para Conteúdo 2"/>
          <p:cNvSpPr>
            <a:spLocks noGrp="1"/>
          </p:cNvSpPr>
          <p:nvPr>
            <p:ph idx="1"/>
          </p:nvPr>
        </p:nvSpPr>
        <p:spPr>
          <a:xfrm>
            <a:off x="5580112" y="2204864"/>
            <a:ext cx="3250704" cy="2664296"/>
          </a:xfrm>
        </p:spPr>
        <p:txBody>
          <a:bodyPr>
            <a:normAutofit/>
          </a:bodyPr>
          <a:lstStyle/>
          <a:p>
            <a:r>
              <a:rPr lang="pt-BR" sz="2500" dirty="0" smtClean="0"/>
              <a:t>Intenso campo magnético</a:t>
            </a:r>
          </a:p>
          <a:p>
            <a:pPr>
              <a:buNone/>
            </a:pPr>
            <a:endParaRPr lang="pt-BR" sz="2500" dirty="0" smtClean="0"/>
          </a:p>
          <a:p>
            <a:r>
              <a:rPr lang="pt-BR" sz="2500" dirty="0" smtClean="0"/>
              <a:t>14 vezes maior que o da Terra</a:t>
            </a:r>
          </a:p>
          <a:p>
            <a:endParaRPr lang="pt-BR" dirty="0"/>
          </a:p>
        </p:txBody>
      </p:sp>
      <p:sp>
        <p:nvSpPr>
          <p:cNvPr id="5" name="CaixaDeTexto 4"/>
          <p:cNvSpPr txBox="1"/>
          <p:nvPr/>
        </p:nvSpPr>
        <p:spPr>
          <a:xfrm>
            <a:off x="0" y="6093296"/>
            <a:ext cx="2808312" cy="369332"/>
          </a:xfrm>
          <a:prstGeom prst="rect">
            <a:avLst/>
          </a:prstGeom>
          <a:noFill/>
        </p:spPr>
        <p:txBody>
          <a:bodyPr wrap="square" rtlCol="0">
            <a:spAutoFit/>
          </a:bodyPr>
          <a:lstStyle/>
          <a:p>
            <a:r>
              <a:rPr lang="pt-BR" dirty="0" smtClean="0"/>
              <a:t>Aurora em Júpiter</a:t>
            </a:r>
            <a:endParaRPr lang="pt-BR" dirty="0"/>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219200"/>
          </a:xfrm>
        </p:spPr>
        <p:txBody>
          <a:bodyPr/>
          <a:lstStyle/>
          <a:p>
            <a:pPr algn="ctr"/>
            <a:r>
              <a:rPr lang="pt-BR" dirty="0" smtClean="0"/>
              <a:t>Os anéis de Júpiter</a:t>
            </a:r>
            <a:endParaRPr lang="pt-BR" dirty="0"/>
          </a:p>
        </p:txBody>
      </p:sp>
      <p:sp>
        <p:nvSpPr>
          <p:cNvPr id="3" name="Espaço Reservado para Conteúdo 2"/>
          <p:cNvSpPr>
            <a:spLocks noGrp="1"/>
          </p:cNvSpPr>
          <p:nvPr>
            <p:ph idx="1"/>
          </p:nvPr>
        </p:nvSpPr>
        <p:spPr>
          <a:xfrm>
            <a:off x="539552" y="1844824"/>
            <a:ext cx="8229600" cy="4572000"/>
          </a:xfrm>
        </p:spPr>
        <p:txBody>
          <a:bodyPr>
            <a:normAutofit/>
          </a:bodyPr>
          <a:lstStyle/>
          <a:p>
            <a:r>
              <a:rPr lang="pt-BR" sz="2500" dirty="0" smtClean="0"/>
              <a:t>Descobertos em  1979- Voyager </a:t>
            </a:r>
            <a:r>
              <a:rPr lang="pt-BR" sz="2500" dirty="0" smtClean="0"/>
              <a:t>1</a:t>
            </a:r>
          </a:p>
          <a:p>
            <a:endParaRPr lang="pt-BR" sz="2500" dirty="0" smtClean="0"/>
          </a:p>
          <a:p>
            <a:r>
              <a:rPr lang="pt-BR" sz="2500" dirty="0" smtClean="0"/>
              <a:t>1990 sonda </a:t>
            </a:r>
            <a:r>
              <a:rPr lang="pt-BR" sz="2500" dirty="0" err="1" smtClean="0"/>
              <a:t>Galileo</a:t>
            </a:r>
            <a:r>
              <a:rPr lang="pt-BR" sz="2500" smtClean="0"/>
              <a:t>- </a:t>
            </a:r>
            <a:r>
              <a:rPr lang="pt-BR" sz="2500" smtClean="0"/>
              <a:t>Impactos </a:t>
            </a:r>
            <a:r>
              <a:rPr lang="pt-BR" sz="2500" dirty="0" smtClean="0"/>
              <a:t>de meteoroides</a:t>
            </a:r>
          </a:p>
          <a:p>
            <a:pPr>
              <a:buNone/>
            </a:pPr>
            <a:endParaRPr lang="pt-BR" sz="2500" dirty="0" smtClean="0"/>
          </a:p>
          <a:p>
            <a:r>
              <a:rPr lang="pt-BR" sz="2500" dirty="0" smtClean="0"/>
              <a:t>6800 km de largura</a:t>
            </a:r>
          </a:p>
          <a:p>
            <a:pPr>
              <a:buNone/>
            </a:pPr>
            <a:endParaRPr lang="pt-BR" sz="2500" dirty="0" smtClean="0"/>
          </a:p>
          <a:p>
            <a:r>
              <a:rPr lang="pt-BR" sz="2500" dirty="0" smtClean="0"/>
              <a:t>Brilho extremamente baixo</a:t>
            </a:r>
          </a:p>
          <a:p>
            <a:pPr>
              <a:buNone/>
            </a:pPr>
            <a:endParaRPr lang="pt-BR" sz="2500" dirty="0" smtClean="0"/>
          </a:p>
          <a:p>
            <a:r>
              <a:rPr lang="pt-BR" sz="2500" dirty="0" smtClean="0"/>
              <a:t>Compostos de partículas de poeira cósmica</a:t>
            </a:r>
            <a:endParaRPr lang="pt-BR" sz="2500" dirty="0"/>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Os anéis de Júpiter</a:t>
            </a:r>
            <a:endParaRPr lang="pt-BR" dirty="0"/>
          </a:p>
        </p:txBody>
      </p:sp>
      <p:pic>
        <p:nvPicPr>
          <p:cNvPr id="4" name="Imagem 3" descr="jupring.gif"/>
          <p:cNvPicPr>
            <a:picLocks noChangeAspect="1"/>
          </p:cNvPicPr>
          <p:nvPr/>
        </p:nvPicPr>
        <p:blipFill>
          <a:blip r:embed="rId3" cstate="print"/>
          <a:stretch>
            <a:fillRect/>
          </a:stretch>
        </p:blipFill>
        <p:spPr>
          <a:xfrm>
            <a:off x="4283968" y="1916832"/>
            <a:ext cx="4320480" cy="2880320"/>
          </a:xfrm>
          <a:prstGeom prst="rect">
            <a:avLst/>
          </a:prstGeom>
        </p:spPr>
      </p:pic>
      <p:pic>
        <p:nvPicPr>
          <p:cNvPr id="5" name="Picture 4" descr="http://www.cdcc.sc.usp.br/cda/aprendendo-basico/sistema-solar/jupiter-galileo-sonda.jpg"/>
          <p:cNvPicPr>
            <a:picLocks noChangeAspect="1" noChangeArrowheads="1"/>
          </p:cNvPicPr>
          <p:nvPr/>
        </p:nvPicPr>
        <p:blipFill>
          <a:blip r:embed="rId4" cstate="print"/>
          <a:srcRect/>
          <a:stretch>
            <a:fillRect/>
          </a:stretch>
        </p:blipFill>
        <p:spPr bwMode="auto">
          <a:xfrm>
            <a:off x="563066" y="1412777"/>
            <a:ext cx="3504878" cy="5040560"/>
          </a:xfrm>
          <a:prstGeom prst="rect">
            <a:avLst/>
          </a:prstGeom>
          <a:noFill/>
        </p:spPr>
      </p:pic>
      <p:sp>
        <p:nvSpPr>
          <p:cNvPr id="6" name="CaixaDeTexto 5"/>
          <p:cNvSpPr txBox="1"/>
          <p:nvPr/>
        </p:nvSpPr>
        <p:spPr>
          <a:xfrm>
            <a:off x="6444208" y="6309320"/>
            <a:ext cx="2880320" cy="261610"/>
          </a:xfrm>
          <a:prstGeom prst="rect">
            <a:avLst/>
          </a:prstGeom>
          <a:noFill/>
        </p:spPr>
        <p:txBody>
          <a:bodyPr wrap="square" rtlCol="0">
            <a:spAutoFit/>
          </a:bodyPr>
          <a:lstStyle/>
          <a:p>
            <a:r>
              <a:rPr lang="pt-BR" sz="1100" i="1" dirty="0" smtClean="0"/>
              <a:t>Crédito da imagem:Calvin J. Hamilton</a:t>
            </a:r>
            <a:endParaRPr lang="pt-BR" sz="1100"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71400"/>
            <a:ext cx="8229600" cy="1219200"/>
          </a:xfrm>
        </p:spPr>
        <p:txBody>
          <a:bodyPr/>
          <a:lstStyle/>
          <a:p>
            <a:pPr algn="ctr"/>
            <a:r>
              <a:rPr lang="pt-BR" dirty="0" smtClean="0"/>
              <a:t>As muitas Luas de Júpiter</a:t>
            </a:r>
            <a:endParaRPr lang="pt-BR" dirty="0"/>
          </a:p>
        </p:txBody>
      </p:sp>
      <p:sp>
        <p:nvSpPr>
          <p:cNvPr id="3" name="Espaço Reservado para Conteúdo 2"/>
          <p:cNvSpPr>
            <a:spLocks noGrp="1"/>
          </p:cNvSpPr>
          <p:nvPr>
            <p:ph idx="1"/>
          </p:nvPr>
        </p:nvSpPr>
        <p:spPr>
          <a:xfrm>
            <a:off x="5148064" y="2286000"/>
            <a:ext cx="3096344" cy="3015208"/>
          </a:xfrm>
        </p:spPr>
        <p:txBody>
          <a:bodyPr/>
          <a:lstStyle/>
          <a:p>
            <a:r>
              <a:rPr lang="pt-BR" dirty="0" smtClean="0"/>
              <a:t>1610- Galileu </a:t>
            </a:r>
            <a:r>
              <a:rPr lang="pt-BR" dirty="0" err="1" smtClean="0"/>
              <a:t>Galilei</a:t>
            </a:r>
            <a:endParaRPr lang="pt-BR" dirty="0" smtClean="0"/>
          </a:p>
          <a:p>
            <a:r>
              <a:rPr lang="pt-BR" dirty="0" smtClean="0"/>
              <a:t>66 luas</a:t>
            </a:r>
            <a:endParaRPr lang="pt-BR" dirty="0"/>
          </a:p>
        </p:txBody>
      </p:sp>
      <p:pic>
        <p:nvPicPr>
          <p:cNvPr id="5" name="Picture 4"/>
          <p:cNvPicPr>
            <a:picLocks noChangeAspect="1" noChangeArrowheads="1"/>
          </p:cNvPicPr>
          <p:nvPr/>
        </p:nvPicPr>
        <p:blipFill>
          <a:blip r:embed="rId3" cstate="print"/>
          <a:srcRect/>
          <a:stretch>
            <a:fillRect/>
          </a:stretch>
        </p:blipFill>
        <p:spPr bwMode="auto">
          <a:xfrm>
            <a:off x="755576" y="813358"/>
            <a:ext cx="3744416" cy="5397356"/>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jupiter.jpg"/>
          <p:cNvPicPr>
            <a:picLocks noChangeAspect="1"/>
          </p:cNvPicPr>
          <p:nvPr/>
        </p:nvPicPr>
        <p:blipFill>
          <a:blip r:embed="rId3" cstate="print"/>
          <a:stretch>
            <a:fillRect/>
          </a:stretch>
        </p:blipFill>
        <p:spPr>
          <a:xfrm>
            <a:off x="251520" y="0"/>
            <a:ext cx="6264696" cy="55892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a:scene3d>
            <a:camera prst="orthographicFront">
              <a:rot lat="0" lon="21299999" rev="0"/>
            </a:camera>
            <a:lightRig rig="threePt" dir="t"/>
          </a:scene3d>
          <a:sp3d>
            <a:bevelT/>
          </a:sp3d>
        </p:spPr>
      </p:pic>
      <p:sp>
        <p:nvSpPr>
          <p:cNvPr id="5" name="CaixaDeTexto 4"/>
          <p:cNvSpPr txBox="1"/>
          <p:nvPr/>
        </p:nvSpPr>
        <p:spPr>
          <a:xfrm>
            <a:off x="3203848" y="0"/>
            <a:ext cx="5940152" cy="707886"/>
          </a:xfrm>
          <a:prstGeom prst="rect">
            <a:avLst/>
          </a:prstGeom>
          <a:noFill/>
        </p:spPr>
        <p:txBody>
          <a:bodyPr wrap="square" rtlCol="0">
            <a:spAutoFit/>
          </a:bodyPr>
          <a:lstStyle/>
          <a:p>
            <a:r>
              <a:rPr lang="pt-BR" sz="4000" dirty="0" smtClean="0">
                <a:solidFill>
                  <a:schemeClr val="tx1">
                    <a:lumMod val="95000"/>
                  </a:schemeClr>
                </a:solidFill>
              </a:rPr>
              <a:t>SESSÃO ASTRONOMIA</a:t>
            </a:r>
            <a:endParaRPr lang="pt-BR" dirty="0">
              <a:solidFill>
                <a:schemeClr val="tx1">
                  <a:lumMod val="95000"/>
                </a:schemeClr>
              </a:solidFill>
            </a:endParaRPr>
          </a:p>
        </p:txBody>
      </p:sp>
      <p:sp>
        <p:nvSpPr>
          <p:cNvPr id="6" name="CaixaDeTexto 5"/>
          <p:cNvSpPr txBox="1"/>
          <p:nvPr/>
        </p:nvSpPr>
        <p:spPr>
          <a:xfrm>
            <a:off x="899592" y="5380672"/>
            <a:ext cx="5688632" cy="1477328"/>
          </a:xfrm>
          <a:prstGeom prst="rect">
            <a:avLst/>
          </a:prstGeom>
          <a:noFill/>
        </p:spPr>
        <p:txBody>
          <a:bodyPr wrap="square" rtlCol="0">
            <a:spAutoFit/>
          </a:bodyPr>
          <a:lstStyle/>
          <a:p>
            <a:r>
              <a:rPr lang="pt-BR" sz="4500" dirty="0" smtClean="0">
                <a:solidFill>
                  <a:schemeClr val="tx1">
                    <a:lumMod val="95000"/>
                  </a:schemeClr>
                </a:solidFill>
              </a:rPr>
              <a:t>JÚPITER: O REI DOS PLANETAS</a:t>
            </a:r>
            <a:endParaRPr lang="pt-BR" sz="4500" dirty="0">
              <a:solidFill>
                <a:schemeClr val="tx1">
                  <a:lumMod val="95000"/>
                </a:schemeClr>
              </a:solidFill>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0"/>
            <a:ext cx="8229600" cy="1219200"/>
          </a:xfrm>
        </p:spPr>
        <p:txBody>
          <a:bodyPr/>
          <a:lstStyle/>
          <a:p>
            <a:pPr algn="ctr"/>
            <a:r>
              <a:rPr lang="pt-BR" dirty="0" smtClean="0"/>
              <a:t>IO</a:t>
            </a:r>
            <a:endParaRPr lang="pt-BR" dirty="0"/>
          </a:p>
        </p:txBody>
      </p:sp>
      <p:sp>
        <p:nvSpPr>
          <p:cNvPr id="2" name="Espaço Reservado para Conteúdo 1"/>
          <p:cNvSpPr>
            <a:spLocks noGrp="1"/>
          </p:cNvSpPr>
          <p:nvPr>
            <p:ph idx="1"/>
          </p:nvPr>
        </p:nvSpPr>
        <p:spPr>
          <a:xfrm>
            <a:off x="5292080" y="2276872"/>
            <a:ext cx="3528392" cy="2511152"/>
          </a:xfrm>
        </p:spPr>
        <p:txBody>
          <a:bodyPr>
            <a:normAutofit/>
          </a:bodyPr>
          <a:lstStyle/>
          <a:p>
            <a:r>
              <a:rPr lang="pt-BR" sz="2500" dirty="0" smtClean="0"/>
              <a:t>É o mais próximo de Júpiter</a:t>
            </a:r>
          </a:p>
          <a:p>
            <a:pPr>
              <a:buNone/>
            </a:pPr>
            <a:endParaRPr lang="pt-BR" sz="2500" dirty="0" smtClean="0"/>
          </a:p>
          <a:p>
            <a:r>
              <a:rPr lang="pt-BR" sz="2500" dirty="0" smtClean="0"/>
              <a:t>Centros vulcânicos ativos</a:t>
            </a:r>
          </a:p>
          <a:p>
            <a:endParaRPr lang="pt-BR" dirty="0"/>
          </a:p>
        </p:txBody>
      </p:sp>
      <p:pic>
        <p:nvPicPr>
          <p:cNvPr id="4" name="Imagem 2" descr="Ficheiro:Iosurface gal.jpg"/>
          <p:cNvPicPr>
            <a:picLocks noChangeAspect="1" noChangeArrowheads="1"/>
          </p:cNvPicPr>
          <p:nvPr/>
        </p:nvPicPr>
        <p:blipFill>
          <a:blip r:embed="rId3" cstate="print"/>
          <a:srcRect/>
          <a:stretch>
            <a:fillRect/>
          </a:stretch>
        </p:blipFill>
        <p:spPr bwMode="auto">
          <a:xfrm>
            <a:off x="251520" y="1030869"/>
            <a:ext cx="4896544" cy="4827578"/>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IO</a:t>
            </a:r>
            <a:endParaRPr lang="pt-BR" dirty="0"/>
          </a:p>
        </p:txBody>
      </p:sp>
      <p:pic>
        <p:nvPicPr>
          <p:cNvPr id="1026" name="Picture 2" descr="http://www.if.ufrgs.br/ast/solar/thumb/jup/iovolc2.gif"/>
          <p:cNvPicPr>
            <a:picLocks noChangeAspect="1" noChangeArrowheads="1"/>
          </p:cNvPicPr>
          <p:nvPr/>
        </p:nvPicPr>
        <p:blipFill>
          <a:blip r:embed="rId3" cstate="print"/>
          <a:srcRect/>
          <a:stretch>
            <a:fillRect/>
          </a:stretch>
        </p:blipFill>
        <p:spPr bwMode="auto">
          <a:xfrm>
            <a:off x="323528" y="1412776"/>
            <a:ext cx="5616624" cy="4343526"/>
          </a:xfrm>
          <a:prstGeom prst="rect">
            <a:avLst/>
          </a:prstGeom>
          <a:noFill/>
        </p:spPr>
      </p:pic>
      <p:sp>
        <p:nvSpPr>
          <p:cNvPr id="5" name="CaixaDeTexto 4"/>
          <p:cNvSpPr txBox="1"/>
          <p:nvPr/>
        </p:nvSpPr>
        <p:spPr>
          <a:xfrm>
            <a:off x="6300192" y="6309320"/>
            <a:ext cx="2843808" cy="261610"/>
          </a:xfrm>
          <a:prstGeom prst="rect">
            <a:avLst/>
          </a:prstGeom>
          <a:noFill/>
        </p:spPr>
        <p:txBody>
          <a:bodyPr wrap="square" rtlCol="0">
            <a:spAutoFit/>
          </a:bodyPr>
          <a:lstStyle/>
          <a:p>
            <a:r>
              <a:rPr lang="pt-BR" sz="1100" dirty="0" smtClean="0"/>
              <a:t>Crédito da imagem:</a:t>
            </a:r>
            <a:r>
              <a:rPr lang="pt-BR" sz="1100" i="1" dirty="0" smtClean="0"/>
              <a:t> Calvin J. Hamilton</a:t>
            </a:r>
            <a:endParaRPr lang="pt-BR" sz="1100" dirty="0"/>
          </a:p>
        </p:txBody>
      </p:sp>
      <p:sp>
        <p:nvSpPr>
          <p:cNvPr id="6" name="CaixaDeTexto 5"/>
          <p:cNvSpPr txBox="1"/>
          <p:nvPr/>
        </p:nvSpPr>
        <p:spPr>
          <a:xfrm>
            <a:off x="6012160" y="2204864"/>
            <a:ext cx="2448272" cy="1200329"/>
          </a:xfrm>
          <a:prstGeom prst="rect">
            <a:avLst/>
          </a:prstGeom>
          <a:noFill/>
        </p:spPr>
        <p:txBody>
          <a:bodyPr wrap="square" rtlCol="0">
            <a:spAutoFit/>
          </a:bodyPr>
          <a:lstStyle/>
          <a:p>
            <a:r>
              <a:rPr lang="pt-BR" dirty="0" smtClean="0"/>
              <a:t>*Enxofre e anidro sulfuroso</a:t>
            </a:r>
          </a:p>
          <a:p>
            <a:endParaRPr lang="pt-BR" dirty="0" smtClean="0"/>
          </a:p>
          <a:p>
            <a:r>
              <a:rPr lang="pt-BR" dirty="0" smtClean="0"/>
              <a:t>*-143 ° C e 17° C</a:t>
            </a:r>
            <a:endParaRPr lang="pt-BR" dirty="0"/>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52400"/>
            <a:ext cx="8229600" cy="684312"/>
          </a:xfrm>
        </p:spPr>
        <p:txBody>
          <a:bodyPr>
            <a:normAutofit fontScale="90000"/>
          </a:bodyPr>
          <a:lstStyle/>
          <a:p>
            <a:pPr algn="ctr"/>
            <a:r>
              <a:rPr lang="pt-BR" dirty="0" smtClean="0"/>
              <a:t>EUROPA</a:t>
            </a:r>
            <a:endParaRPr lang="pt-BR" dirty="0"/>
          </a:p>
        </p:txBody>
      </p:sp>
      <p:sp>
        <p:nvSpPr>
          <p:cNvPr id="2" name="Espaço Reservado para Conteúdo 1"/>
          <p:cNvSpPr>
            <a:spLocks noGrp="1"/>
          </p:cNvSpPr>
          <p:nvPr>
            <p:ph idx="1"/>
          </p:nvPr>
        </p:nvSpPr>
        <p:spPr>
          <a:xfrm>
            <a:off x="5004048" y="2204864"/>
            <a:ext cx="3754760" cy="2880320"/>
          </a:xfrm>
        </p:spPr>
        <p:txBody>
          <a:bodyPr/>
          <a:lstStyle/>
          <a:p>
            <a:r>
              <a:rPr lang="pt-BR" sz="2500" dirty="0" smtClean="0"/>
              <a:t>Menor que a Lua</a:t>
            </a:r>
          </a:p>
          <a:p>
            <a:pPr>
              <a:buNone/>
            </a:pPr>
            <a:endParaRPr lang="pt-BR" sz="2500" dirty="0" smtClean="0"/>
          </a:p>
          <a:p>
            <a:r>
              <a:rPr lang="pt-BR" sz="2500" dirty="0" smtClean="0"/>
              <a:t>Recoberto de gelo e outros materiais claros</a:t>
            </a:r>
          </a:p>
          <a:p>
            <a:endParaRPr lang="pt-BR" dirty="0"/>
          </a:p>
        </p:txBody>
      </p:sp>
      <p:pic>
        <p:nvPicPr>
          <p:cNvPr id="5" name="Picture 4"/>
          <p:cNvPicPr>
            <a:picLocks noChangeAspect="1" noChangeArrowheads="1"/>
          </p:cNvPicPr>
          <p:nvPr/>
        </p:nvPicPr>
        <p:blipFill>
          <a:blip r:embed="rId3" cstate="print"/>
          <a:srcRect/>
          <a:stretch>
            <a:fillRect/>
          </a:stretch>
        </p:blipFill>
        <p:spPr bwMode="auto">
          <a:xfrm>
            <a:off x="323527" y="1340768"/>
            <a:ext cx="4789027" cy="472321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7467600" cy="1143000"/>
          </a:xfrm>
        </p:spPr>
        <p:txBody>
          <a:bodyPr/>
          <a:lstStyle/>
          <a:p>
            <a:pPr algn="ctr"/>
            <a:r>
              <a:rPr lang="pt-BR" sz="4100" dirty="0" smtClean="0"/>
              <a:t>EUROPA</a:t>
            </a:r>
            <a:endParaRPr lang="pt-BR" sz="4100" dirty="0"/>
          </a:p>
        </p:txBody>
      </p:sp>
      <p:pic>
        <p:nvPicPr>
          <p:cNvPr id="4" name="Imagem 3" descr="europa-terra-20120910181047.jpg"/>
          <p:cNvPicPr>
            <a:picLocks noChangeAspect="1"/>
          </p:cNvPicPr>
          <p:nvPr/>
        </p:nvPicPr>
        <p:blipFill>
          <a:blip r:embed="rId3" cstate="print"/>
          <a:stretch>
            <a:fillRect/>
          </a:stretch>
        </p:blipFill>
        <p:spPr>
          <a:xfrm>
            <a:off x="467544" y="1412776"/>
            <a:ext cx="6334125" cy="42291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52400"/>
            <a:ext cx="8229600" cy="972344"/>
          </a:xfrm>
        </p:spPr>
        <p:txBody>
          <a:bodyPr/>
          <a:lstStyle/>
          <a:p>
            <a:pPr algn="ctr"/>
            <a:r>
              <a:rPr lang="pt-BR" dirty="0" smtClean="0"/>
              <a:t>GANIMEDES</a:t>
            </a:r>
            <a:endParaRPr lang="pt-BR" dirty="0"/>
          </a:p>
        </p:txBody>
      </p:sp>
      <p:sp>
        <p:nvSpPr>
          <p:cNvPr id="2" name="Espaço Reservado para Conteúdo 1"/>
          <p:cNvSpPr>
            <a:spLocks noGrp="1"/>
          </p:cNvSpPr>
          <p:nvPr>
            <p:ph idx="1"/>
          </p:nvPr>
        </p:nvSpPr>
        <p:spPr>
          <a:xfrm>
            <a:off x="5004048" y="2132856"/>
            <a:ext cx="3610744" cy="2808312"/>
          </a:xfrm>
        </p:spPr>
        <p:txBody>
          <a:bodyPr>
            <a:normAutofit fontScale="77500" lnSpcReduction="20000"/>
          </a:bodyPr>
          <a:lstStyle/>
          <a:p>
            <a:r>
              <a:rPr lang="pt-BR" dirty="0" smtClean="0"/>
              <a:t>É o maior dos satélites</a:t>
            </a:r>
          </a:p>
          <a:p>
            <a:pPr>
              <a:buNone/>
            </a:pPr>
            <a:endParaRPr lang="pt-BR" dirty="0" smtClean="0"/>
          </a:p>
          <a:p>
            <a:r>
              <a:rPr lang="pt-BR" dirty="0" smtClean="0"/>
              <a:t>Constituído de gelo e silicato</a:t>
            </a:r>
          </a:p>
          <a:p>
            <a:pPr>
              <a:buNone/>
            </a:pPr>
            <a:endParaRPr lang="pt-BR" dirty="0" smtClean="0"/>
          </a:p>
          <a:p>
            <a:r>
              <a:rPr lang="pt-BR" dirty="0" smtClean="0"/>
              <a:t>Solos escuros e claros</a:t>
            </a:r>
          </a:p>
          <a:p>
            <a:pPr>
              <a:buNone/>
            </a:pPr>
            <a:endParaRPr lang="pt-BR" dirty="0" smtClean="0"/>
          </a:p>
          <a:p>
            <a:r>
              <a:rPr lang="pt-BR" dirty="0" smtClean="0"/>
              <a:t>Crateras deformadas</a:t>
            </a:r>
          </a:p>
        </p:txBody>
      </p:sp>
      <p:pic>
        <p:nvPicPr>
          <p:cNvPr id="4" name="Imagem 2" descr="Ficheiro:Ganymede, moon of Jupiter, NASA.jpg"/>
          <p:cNvPicPr>
            <a:picLocks noChangeAspect="1" noChangeArrowheads="1"/>
          </p:cNvPicPr>
          <p:nvPr/>
        </p:nvPicPr>
        <p:blipFill>
          <a:blip r:embed="rId3" cstate="print"/>
          <a:srcRect/>
          <a:stretch>
            <a:fillRect/>
          </a:stretch>
        </p:blipFill>
        <p:spPr bwMode="auto">
          <a:xfrm>
            <a:off x="179512" y="1313629"/>
            <a:ext cx="4896544" cy="4716841"/>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CALISTO</a:t>
            </a:r>
            <a:endParaRPr lang="pt-BR" dirty="0"/>
          </a:p>
        </p:txBody>
      </p:sp>
      <p:sp>
        <p:nvSpPr>
          <p:cNvPr id="2" name="Espaço Reservado para Conteúdo 1"/>
          <p:cNvSpPr>
            <a:spLocks noGrp="1"/>
          </p:cNvSpPr>
          <p:nvPr>
            <p:ph idx="1"/>
          </p:nvPr>
        </p:nvSpPr>
        <p:spPr>
          <a:xfrm>
            <a:off x="5220072" y="1844824"/>
            <a:ext cx="3923928" cy="3345160"/>
          </a:xfrm>
        </p:spPr>
        <p:txBody>
          <a:bodyPr>
            <a:normAutofit/>
          </a:bodyPr>
          <a:lstStyle/>
          <a:p>
            <a:r>
              <a:rPr lang="pt-BR" sz="2500" dirty="0" smtClean="0"/>
              <a:t>É o mais externo</a:t>
            </a:r>
          </a:p>
          <a:p>
            <a:pPr>
              <a:buNone/>
            </a:pPr>
            <a:endParaRPr lang="pt-BR" sz="2500" dirty="0" smtClean="0"/>
          </a:p>
          <a:p>
            <a:r>
              <a:rPr lang="pt-BR" sz="2500" dirty="0" smtClean="0"/>
              <a:t>Possui materiais escuros misturados ao gelo.</a:t>
            </a:r>
          </a:p>
          <a:p>
            <a:pPr>
              <a:buNone/>
            </a:pPr>
            <a:endParaRPr lang="pt-BR" sz="2500" dirty="0" smtClean="0"/>
          </a:p>
          <a:p>
            <a:r>
              <a:rPr lang="pt-BR" sz="2500" dirty="0" smtClean="0"/>
              <a:t>Inúmeras crateras</a:t>
            </a:r>
          </a:p>
          <a:p>
            <a:endParaRPr lang="pt-BR" dirty="0"/>
          </a:p>
        </p:txBody>
      </p:sp>
      <p:pic>
        <p:nvPicPr>
          <p:cNvPr id="4" name="Imagem 1" descr="Ficheiro:Callisto.jpg"/>
          <p:cNvPicPr>
            <a:picLocks noChangeAspect="1" noChangeArrowheads="1"/>
          </p:cNvPicPr>
          <p:nvPr/>
        </p:nvPicPr>
        <p:blipFill>
          <a:blip r:embed="rId3" cstate="print"/>
          <a:srcRect/>
          <a:stretch>
            <a:fillRect/>
          </a:stretch>
        </p:blipFill>
        <p:spPr bwMode="auto">
          <a:xfrm>
            <a:off x="329930" y="1314983"/>
            <a:ext cx="4818133" cy="4778314"/>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luas-de-jupiter-600x342.jpg"/>
          <p:cNvPicPr>
            <a:picLocks noGrp="1" noChangeAspect="1"/>
          </p:cNvPicPr>
          <p:nvPr>
            <p:ph idx="1"/>
          </p:nvPr>
        </p:nvPicPr>
        <p:blipFill>
          <a:blip r:embed="rId2" cstate="print"/>
          <a:stretch>
            <a:fillRect/>
          </a:stretch>
        </p:blipFill>
        <p:spPr>
          <a:xfrm>
            <a:off x="0" y="476672"/>
            <a:ext cx="9144000" cy="5904656"/>
          </a:xfrm>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Os outros satélites de Júpiter</a:t>
            </a:r>
            <a:endParaRPr lang="pt-BR" dirty="0"/>
          </a:p>
        </p:txBody>
      </p:sp>
      <p:sp>
        <p:nvSpPr>
          <p:cNvPr id="2" name="Espaço Reservado para Conteúdo 1"/>
          <p:cNvSpPr>
            <a:spLocks noGrp="1"/>
          </p:cNvSpPr>
          <p:nvPr>
            <p:ph idx="1"/>
          </p:nvPr>
        </p:nvSpPr>
        <p:spPr/>
        <p:txBody>
          <a:bodyPr/>
          <a:lstStyle/>
          <a:p>
            <a:r>
              <a:rPr lang="pt-BR" dirty="0" smtClean="0"/>
              <a:t>Total de 66</a:t>
            </a:r>
          </a:p>
          <a:p>
            <a:r>
              <a:rPr lang="pt-BR" dirty="0" smtClean="0"/>
              <a:t>Divididos em famílias:</a:t>
            </a:r>
          </a:p>
          <a:p>
            <a:pPr>
              <a:buNone/>
            </a:pPr>
            <a:r>
              <a:rPr lang="pt-BR" dirty="0" smtClean="0"/>
              <a:t>*os de órbitas internas a de </a:t>
            </a:r>
            <a:r>
              <a:rPr lang="pt-BR" dirty="0" err="1" smtClean="0"/>
              <a:t>Io</a:t>
            </a:r>
            <a:endParaRPr lang="pt-BR" dirty="0" smtClean="0"/>
          </a:p>
          <a:p>
            <a:pPr>
              <a:buNone/>
            </a:pPr>
            <a:r>
              <a:rPr lang="pt-BR" dirty="0" smtClean="0"/>
              <a:t>*os que orbitam além de Calisto</a:t>
            </a:r>
          </a:p>
          <a:p>
            <a:pPr>
              <a:buNone/>
            </a:pPr>
            <a:r>
              <a:rPr lang="pt-BR" dirty="0" smtClean="0"/>
              <a:t>*os que orbitam no sentido </a:t>
            </a:r>
            <a:r>
              <a:rPr lang="pt-BR" dirty="0" smtClean="0"/>
              <a:t>contrário</a:t>
            </a:r>
          </a:p>
          <a:p>
            <a:pPr>
              <a:buNone/>
            </a:pPr>
            <a:r>
              <a:rPr lang="pt-BR" dirty="0" smtClean="0"/>
              <a:t>Asteroides capturados pelo campo gravitacional.</a:t>
            </a:r>
            <a:endParaRPr lang="pt-BR" dirty="0" smtClean="0"/>
          </a:p>
          <a:p>
            <a:pPr algn="ctr"/>
            <a:endParaRPr lang="pt-BR" dirty="0" smtClean="0"/>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pt-BR" dirty="0" smtClean="0"/>
              <a:t>Os outros satélites de Júpiter</a:t>
            </a:r>
            <a:endParaRPr lang="pt-BR" dirty="0"/>
          </a:p>
        </p:txBody>
      </p:sp>
      <p:sp>
        <p:nvSpPr>
          <p:cNvPr id="3" name="Espaço Reservado para Conteúdo 2"/>
          <p:cNvSpPr>
            <a:spLocks noGrp="1"/>
          </p:cNvSpPr>
          <p:nvPr>
            <p:ph idx="1"/>
          </p:nvPr>
        </p:nvSpPr>
        <p:spPr>
          <a:xfrm>
            <a:off x="0" y="1268760"/>
            <a:ext cx="8892480" cy="4857403"/>
          </a:xfrm>
        </p:spPr>
        <p:txBody>
          <a:bodyPr numCol="4">
            <a:normAutofit lnSpcReduction="10000"/>
          </a:bodyPr>
          <a:lstStyle/>
          <a:p>
            <a:pPr>
              <a:buNone/>
            </a:pPr>
            <a:r>
              <a:rPr lang="pt-BR" sz="1600" dirty="0" smtClean="0"/>
              <a:t>LUAS DE JÚPITER</a:t>
            </a:r>
            <a:r>
              <a:rPr lang="pt-BR" sz="1600" u="sng" dirty="0" smtClean="0"/>
              <a:t/>
            </a:r>
            <a:br>
              <a:rPr lang="pt-BR" sz="1600" u="sng" dirty="0" smtClean="0"/>
            </a:br>
            <a:r>
              <a:rPr lang="pt-BR" sz="1600" dirty="0" smtClean="0"/>
              <a:t>1. </a:t>
            </a:r>
            <a:r>
              <a:rPr lang="pt-BR" sz="1600" dirty="0" err="1" smtClean="0"/>
              <a:t>Io</a:t>
            </a:r>
            <a:r>
              <a:rPr lang="pt-BR" sz="1600" dirty="0" smtClean="0"/>
              <a:t> </a:t>
            </a:r>
            <a:br>
              <a:rPr lang="pt-BR" sz="1600" dirty="0" smtClean="0"/>
            </a:br>
            <a:r>
              <a:rPr lang="pt-BR" sz="1600" dirty="0" smtClean="0"/>
              <a:t>2. Europa </a:t>
            </a:r>
            <a:br>
              <a:rPr lang="pt-BR" sz="1600" dirty="0" smtClean="0"/>
            </a:br>
            <a:r>
              <a:rPr lang="pt-BR" sz="1600" dirty="0" smtClean="0"/>
              <a:t>3. </a:t>
            </a:r>
            <a:r>
              <a:rPr lang="pt-BR" sz="1600" dirty="0" err="1" smtClean="0"/>
              <a:t>Ganimedes</a:t>
            </a:r>
            <a:r>
              <a:rPr lang="pt-BR" sz="1600" dirty="0" smtClean="0"/>
              <a:t/>
            </a:r>
            <a:br>
              <a:rPr lang="pt-BR" sz="1600" dirty="0" smtClean="0"/>
            </a:br>
            <a:r>
              <a:rPr lang="pt-BR" sz="1600" dirty="0" smtClean="0"/>
              <a:t>4. Calisto </a:t>
            </a:r>
            <a:br>
              <a:rPr lang="pt-BR" sz="1600" dirty="0" smtClean="0"/>
            </a:br>
            <a:r>
              <a:rPr lang="pt-BR" sz="1600" dirty="0" smtClean="0"/>
              <a:t>5. </a:t>
            </a:r>
            <a:r>
              <a:rPr lang="pt-BR" sz="1600" dirty="0" err="1" smtClean="0"/>
              <a:t>Amalthea</a:t>
            </a:r>
            <a:r>
              <a:rPr lang="pt-BR" sz="1600" dirty="0" smtClean="0"/>
              <a:t> </a:t>
            </a:r>
            <a:br>
              <a:rPr lang="pt-BR" sz="1600" dirty="0" smtClean="0"/>
            </a:br>
            <a:r>
              <a:rPr lang="pt-BR" sz="1600" dirty="0" smtClean="0"/>
              <a:t>6. </a:t>
            </a:r>
            <a:r>
              <a:rPr lang="pt-BR" sz="1600" dirty="0" err="1" smtClean="0"/>
              <a:t>Himalia</a:t>
            </a:r>
            <a:r>
              <a:rPr lang="pt-BR" sz="1600" dirty="0" smtClean="0"/>
              <a:t> </a:t>
            </a:r>
            <a:br>
              <a:rPr lang="pt-BR" sz="1600" dirty="0" smtClean="0"/>
            </a:br>
            <a:r>
              <a:rPr lang="pt-BR" sz="1600" dirty="0" smtClean="0"/>
              <a:t>7. Elara </a:t>
            </a:r>
            <a:br>
              <a:rPr lang="pt-BR" sz="1600" dirty="0" smtClean="0"/>
            </a:br>
            <a:r>
              <a:rPr lang="pt-BR" sz="1600" dirty="0" smtClean="0"/>
              <a:t>8. </a:t>
            </a:r>
            <a:r>
              <a:rPr lang="pt-BR" sz="1600" dirty="0" err="1" smtClean="0"/>
              <a:t>Pasífae</a:t>
            </a:r>
            <a:r>
              <a:rPr lang="pt-BR" sz="1600" dirty="0" smtClean="0"/>
              <a:t> </a:t>
            </a:r>
            <a:br>
              <a:rPr lang="pt-BR" sz="1600" dirty="0" smtClean="0"/>
            </a:br>
            <a:r>
              <a:rPr lang="pt-BR" sz="1600" dirty="0" smtClean="0"/>
              <a:t>9. </a:t>
            </a:r>
            <a:r>
              <a:rPr lang="pt-BR" sz="1600" dirty="0" err="1" smtClean="0"/>
              <a:t>Sinope</a:t>
            </a:r>
            <a:r>
              <a:rPr lang="pt-BR" sz="1600" dirty="0" smtClean="0"/>
              <a:t> </a:t>
            </a:r>
            <a:br>
              <a:rPr lang="pt-BR" sz="1600" dirty="0" smtClean="0"/>
            </a:br>
            <a:r>
              <a:rPr lang="pt-BR" sz="1600" dirty="0" smtClean="0"/>
              <a:t>10. </a:t>
            </a:r>
            <a:r>
              <a:rPr lang="pt-BR" sz="1600" dirty="0" err="1" smtClean="0"/>
              <a:t>Lysithea</a:t>
            </a:r>
            <a:r>
              <a:rPr lang="pt-BR" sz="1600" dirty="0" smtClean="0"/>
              <a:t> </a:t>
            </a:r>
            <a:br>
              <a:rPr lang="pt-BR" sz="1600" dirty="0" smtClean="0"/>
            </a:br>
            <a:r>
              <a:rPr lang="pt-BR" sz="1600" dirty="0" smtClean="0"/>
              <a:t>11. </a:t>
            </a:r>
            <a:r>
              <a:rPr lang="pt-BR" sz="1600" dirty="0" err="1" smtClean="0"/>
              <a:t>Carme</a:t>
            </a:r>
            <a:r>
              <a:rPr lang="pt-BR" sz="1600" dirty="0" smtClean="0"/>
              <a:t> </a:t>
            </a:r>
            <a:br>
              <a:rPr lang="pt-BR" sz="1600" dirty="0" smtClean="0"/>
            </a:br>
            <a:r>
              <a:rPr lang="pt-BR" sz="1600" dirty="0" smtClean="0"/>
              <a:t>12. </a:t>
            </a:r>
            <a:r>
              <a:rPr lang="pt-BR" sz="1600" dirty="0" err="1" smtClean="0"/>
              <a:t>Ananke</a:t>
            </a:r>
            <a:r>
              <a:rPr lang="pt-BR" sz="1600" dirty="0" smtClean="0"/>
              <a:t> </a:t>
            </a:r>
            <a:br>
              <a:rPr lang="pt-BR" sz="1600" dirty="0" smtClean="0"/>
            </a:br>
            <a:r>
              <a:rPr lang="pt-BR" sz="1600" dirty="0" smtClean="0"/>
              <a:t>13. Leda </a:t>
            </a:r>
            <a:br>
              <a:rPr lang="pt-BR" sz="1600" dirty="0" smtClean="0"/>
            </a:br>
            <a:r>
              <a:rPr lang="pt-BR" sz="1600" dirty="0" smtClean="0"/>
              <a:t>14. </a:t>
            </a:r>
            <a:r>
              <a:rPr lang="pt-BR" sz="1600" dirty="0" err="1" smtClean="0"/>
              <a:t>Tebe</a:t>
            </a:r>
            <a:r>
              <a:rPr lang="pt-BR" sz="1600" dirty="0" smtClean="0"/>
              <a:t> </a:t>
            </a:r>
            <a:br>
              <a:rPr lang="pt-BR" sz="1600" dirty="0" smtClean="0"/>
            </a:br>
            <a:r>
              <a:rPr lang="pt-BR" sz="1600" dirty="0" smtClean="0"/>
              <a:t>15. </a:t>
            </a:r>
            <a:r>
              <a:rPr lang="pt-BR" sz="1600" dirty="0" err="1" smtClean="0"/>
              <a:t>Adrastea</a:t>
            </a:r>
            <a:r>
              <a:rPr lang="pt-BR" sz="1600" dirty="0" smtClean="0"/>
              <a:t> </a:t>
            </a:r>
            <a:br>
              <a:rPr lang="pt-BR" sz="1600" dirty="0" smtClean="0"/>
            </a:br>
            <a:r>
              <a:rPr lang="pt-BR" sz="1600" dirty="0" smtClean="0"/>
              <a:t>16. </a:t>
            </a:r>
            <a:r>
              <a:rPr lang="pt-BR" sz="1600" dirty="0" err="1" smtClean="0"/>
              <a:t>Metis</a:t>
            </a:r>
            <a:r>
              <a:rPr lang="pt-BR" sz="1600" dirty="0" smtClean="0"/>
              <a:t> </a:t>
            </a:r>
            <a:br>
              <a:rPr lang="pt-BR" sz="1600" dirty="0" smtClean="0"/>
            </a:br>
            <a:r>
              <a:rPr lang="pt-BR" sz="1600" dirty="0" smtClean="0"/>
              <a:t>17. </a:t>
            </a:r>
            <a:r>
              <a:rPr lang="pt-BR" sz="1600" dirty="0" err="1" smtClean="0"/>
              <a:t>Callirrhoe</a:t>
            </a:r>
            <a:r>
              <a:rPr lang="pt-BR" sz="1600" u="sng" dirty="0" smtClean="0"/>
              <a:t/>
            </a:r>
            <a:br>
              <a:rPr lang="pt-BR" sz="1600" u="sng" dirty="0" smtClean="0"/>
            </a:br>
            <a:r>
              <a:rPr lang="pt-BR" sz="1900" dirty="0" smtClean="0"/>
              <a:t>18. </a:t>
            </a:r>
            <a:r>
              <a:rPr lang="pt-BR" sz="1900" dirty="0" err="1" smtClean="0"/>
              <a:t>Themisto</a:t>
            </a:r>
            <a:r>
              <a:rPr lang="pt-BR" sz="1900" dirty="0" smtClean="0"/>
              <a:t> </a:t>
            </a:r>
            <a:br>
              <a:rPr lang="pt-BR" sz="1900" dirty="0" smtClean="0"/>
            </a:br>
            <a:r>
              <a:rPr lang="pt-BR" sz="1900" dirty="0" smtClean="0"/>
              <a:t>19. </a:t>
            </a:r>
            <a:r>
              <a:rPr lang="pt-BR" sz="1900" dirty="0" err="1" smtClean="0"/>
              <a:t>Megaclite</a:t>
            </a:r>
            <a:r>
              <a:rPr lang="pt-BR" sz="1900" dirty="0" smtClean="0"/>
              <a:t> </a:t>
            </a:r>
            <a:br>
              <a:rPr lang="pt-BR" sz="1900" dirty="0" smtClean="0"/>
            </a:br>
            <a:r>
              <a:rPr lang="pt-BR" sz="1900" dirty="0" smtClean="0"/>
              <a:t>20. </a:t>
            </a:r>
            <a:r>
              <a:rPr lang="pt-BR" sz="1900" dirty="0" err="1" smtClean="0"/>
              <a:t>Taygete</a:t>
            </a:r>
            <a:r>
              <a:rPr lang="pt-BR" sz="1900" dirty="0" smtClean="0"/>
              <a:t> </a:t>
            </a:r>
            <a:br>
              <a:rPr lang="pt-BR" sz="1900" dirty="0" smtClean="0"/>
            </a:br>
            <a:r>
              <a:rPr lang="pt-BR" sz="1900" dirty="0" smtClean="0"/>
              <a:t>21. </a:t>
            </a:r>
            <a:r>
              <a:rPr lang="pt-BR" sz="1900" dirty="0" err="1" smtClean="0"/>
              <a:t>Chaldene</a:t>
            </a:r>
            <a:r>
              <a:rPr lang="pt-BR" sz="1900" dirty="0" smtClean="0"/>
              <a:t> </a:t>
            </a:r>
            <a:br>
              <a:rPr lang="pt-BR" sz="1900" dirty="0" smtClean="0"/>
            </a:br>
            <a:r>
              <a:rPr lang="pt-BR" sz="1900" dirty="0" smtClean="0"/>
              <a:t>22. </a:t>
            </a:r>
            <a:r>
              <a:rPr lang="pt-BR" sz="1900" dirty="0" err="1" smtClean="0"/>
              <a:t>Harpalyke</a:t>
            </a:r>
            <a:r>
              <a:rPr lang="pt-BR" sz="1900" dirty="0" smtClean="0"/>
              <a:t/>
            </a:r>
            <a:br>
              <a:rPr lang="pt-BR" sz="1900" dirty="0" smtClean="0"/>
            </a:br>
            <a:r>
              <a:rPr lang="pt-BR" sz="1900" dirty="0" smtClean="0"/>
              <a:t>23. </a:t>
            </a:r>
            <a:r>
              <a:rPr lang="pt-BR" sz="1900" dirty="0" err="1" smtClean="0"/>
              <a:t>Kalyke</a:t>
            </a:r>
            <a:r>
              <a:rPr lang="pt-BR" sz="1900" dirty="0" smtClean="0"/>
              <a:t> </a:t>
            </a:r>
            <a:br>
              <a:rPr lang="pt-BR" sz="1900" dirty="0" smtClean="0"/>
            </a:br>
            <a:r>
              <a:rPr lang="pt-BR" sz="1900" dirty="0" smtClean="0"/>
              <a:t>24. </a:t>
            </a:r>
            <a:r>
              <a:rPr lang="pt-BR" sz="1900" dirty="0" err="1" smtClean="0"/>
              <a:t>Iocaste</a:t>
            </a:r>
            <a:r>
              <a:rPr lang="pt-BR" sz="1900" dirty="0" smtClean="0"/>
              <a:t> </a:t>
            </a:r>
            <a:br>
              <a:rPr lang="pt-BR" sz="1900" dirty="0" smtClean="0"/>
            </a:br>
            <a:r>
              <a:rPr lang="pt-BR" sz="1900" dirty="0" smtClean="0"/>
              <a:t>25. </a:t>
            </a:r>
            <a:r>
              <a:rPr lang="pt-BR" sz="1900" dirty="0" err="1" smtClean="0"/>
              <a:t>Erinome</a:t>
            </a:r>
            <a:r>
              <a:rPr lang="pt-BR" sz="1900" dirty="0" smtClean="0"/>
              <a:t> </a:t>
            </a:r>
            <a:br>
              <a:rPr lang="pt-BR" sz="1900" dirty="0" smtClean="0"/>
            </a:br>
            <a:r>
              <a:rPr lang="pt-BR" sz="1900" dirty="0" smtClean="0"/>
              <a:t>26. </a:t>
            </a:r>
            <a:r>
              <a:rPr lang="pt-BR" sz="1900" dirty="0" err="1" smtClean="0"/>
              <a:t>Isonoe</a:t>
            </a:r>
            <a:r>
              <a:rPr lang="pt-BR" sz="1900" dirty="0" smtClean="0"/>
              <a:t> </a:t>
            </a:r>
            <a:br>
              <a:rPr lang="pt-BR" sz="1900" dirty="0" smtClean="0"/>
            </a:br>
            <a:r>
              <a:rPr lang="pt-BR" sz="1900" dirty="0" smtClean="0"/>
              <a:t>27. </a:t>
            </a:r>
            <a:r>
              <a:rPr lang="pt-BR" sz="1900" dirty="0" err="1" smtClean="0"/>
              <a:t>Praxidike</a:t>
            </a:r>
            <a:r>
              <a:rPr lang="pt-BR" sz="1900" dirty="0" smtClean="0"/>
              <a:t> </a:t>
            </a:r>
            <a:br>
              <a:rPr lang="pt-BR" sz="1900" dirty="0" smtClean="0"/>
            </a:br>
            <a:r>
              <a:rPr lang="pt-BR" sz="1900" dirty="0" smtClean="0"/>
              <a:t>28. </a:t>
            </a:r>
            <a:r>
              <a:rPr lang="pt-BR" sz="1900" dirty="0" err="1" smtClean="0"/>
              <a:t>Autonoe</a:t>
            </a:r>
            <a:r>
              <a:rPr lang="pt-BR" sz="1900" dirty="0" smtClean="0"/>
              <a:t> </a:t>
            </a:r>
            <a:br>
              <a:rPr lang="pt-BR" sz="1900" dirty="0" smtClean="0"/>
            </a:br>
            <a:r>
              <a:rPr lang="pt-BR" sz="1900" dirty="0" smtClean="0"/>
              <a:t>29. </a:t>
            </a:r>
            <a:r>
              <a:rPr lang="pt-BR" sz="1900" dirty="0" err="1" smtClean="0"/>
              <a:t>Tione</a:t>
            </a:r>
            <a:r>
              <a:rPr lang="pt-BR" sz="1900" dirty="0" smtClean="0"/>
              <a:t> </a:t>
            </a:r>
            <a:br>
              <a:rPr lang="pt-BR" sz="1900" dirty="0" smtClean="0"/>
            </a:br>
            <a:r>
              <a:rPr lang="pt-BR" sz="1900" dirty="0" smtClean="0"/>
              <a:t>30. </a:t>
            </a:r>
            <a:r>
              <a:rPr lang="pt-BR" sz="1900" dirty="0" err="1" smtClean="0"/>
              <a:t>Hermippe</a:t>
            </a:r>
            <a:r>
              <a:rPr lang="pt-BR" sz="1900" dirty="0" smtClean="0"/>
              <a:t> </a:t>
            </a:r>
            <a:br>
              <a:rPr lang="pt-BR" sz="1900" dirty="0" smtClean="0"/>
            </a:br>
            <a:r>
              <a:rPr lang="pt-BR" sz="1900" dirty="0" smtClean="0"/>
              <a:t>31. </a:t>
            </a:r>
            <a:r>
              <a:rPr lang="pt-BR" sz="1900" dirty="0" err="1" smtClean="0"/>
              <a:t>Aitne</a:t>
            </a:r>
            <a:r>
              <a:rPr lang="pt-BR" sz="1900" dirty="0" smtClean="0"/>
              <a:t> </a:t>
            </a:r>
            <a:br>
              <a:rPr lang="pt-BR" sz="1900" dirty="0" smtClean="0"/>
            </a:br>
            <a:r>
              <a:rPr lang="pt-BR" sz="1900" dirty="0" smtClean="0"/>
              <a:t>32. </a:t>
            </a:r>
            <a:r>
              <a:rPr lang="pt-BR" sz="1900" dirty="0" err="1" smtClean="0"/>
              <a:t>Euridome</a:t>
            </a:r>
            <a:r>
              <a:rPr lang="pt-BR" sz="1900" dirty="0" smtClean="0"/>
              <a:t> 33. </a:t>
            </a:r>
            <a:r>
              <a:rPr lang="pt-BR" sz="1900" dirty="0" err="1" smtClean="0"/>
              <a:t>Euanthe</a:t>
            </a:r>
            <a:r>
              <a:rPr lang="pt-BR" sz="1900" dirty="0" smtClean="0"/>
              <a:t> </a:t>
            </a:r>
            <a:br>
              <a:rPr lang="pt-BR" sz="1900" dirty="0" smtClean="0"/>
            </a:br>
            <a:r>
              <a:rPr lang="pt-BR" sz="1900" dirty="0" smtClean="0"/>
              <a:t>34. </a:t>
            </a:r>
            <a:r>
              <a:rPr lang="pt-BR" sz="1900" dirty="0" err="1" smtClean="0"/>
              <a:t>Euporie</a:t>
            </a:r>
            <a:r>
              <a:rPr lang="pt-BR" sz="1900" dirty="0" smtClean="0"/>
              <a:t> </a:t>
            </a:r>
            <a:br>
              <a:rPr lang="pt-BR" sz="1900" dirty="0" smtClean="0"/>
            </a:br>
            <a:r>
              <a:rPr lang="pt-BR" sz="1900" dirty="0" smtClean="0"/>
              <a:t>35. </a:t>
            </a:r>
            <a:r>
              <a:rPr lang="pt-BR" sz="1900" dirty="0" err="1" smtClean="0"/>
              <a:t>Orthosie</a:t>
            </a:r>
            <a:r>
              <a:rPr lang="pt-BR" sz="1900" dirty="0" smtClean="0"/>
              <a:t> </a:t>
            </a:r>
          </a:p>
          <a:p>
            <a:pPr>
              <a:buNone/>
            </a:pPr>
            <a:r>
              <a:rPr lang="pt-BR" sz="1900" dirty="0" smtClean="0"/>
              <a:t>      36. </a:t>
            </a:r>
            <a:r>
              <a:rPr lang="pt-BR" sz="1900" dirty="0" err="1" smtClean="0"/>
              <a:t>Sponde</a:t>
            </a:r>
            <a:r>
              <a:rPr lang="pt-BR" sz="1900" dirty="0" smtClean="0"/>
              <a:t> </a:t>
            </a:r>
            <a:br>
              <a:rPr lang="pt-BR" sz="1900" dirty="0" smtClean="0"/>
            </a:br>
            <a:r>
              <a:rPr lang="pt-BR" sz="1900" dirty="0" smtClean="0"/>
              <a:t>37. </a:t>
            </a:r>
            <a:r>
              <a:rPr lang="pt-BR" sz="1900" dirty="0" err="1" smtClean="0"/>
              <a:t>Kale</a:t>
            </a:r>
            <a:r>
              <a:rPr lang="pt-BR" sz="1900" dirty="0" smtClean="0"/>
              <a:t> </a:t>
            </a:r>
            <a:br>
              <a:rPr lang="pt-BR" sz="1900" dirty="0" smtClean="0"/>
            </a:br>
            <a:r>
              <a:rPr lang="pt-BR" sz="1900" dirty="0" smtClean="0"/>
              <a:t>38. </a:t>
            </a:r>
            <a:r>
              <a:rPr lang="pt-BR" sz="1900" dirty="0" err="1" smtClean="0"/>
              <a:t>Pasite</a:t>
            </a:r>
            <a:r>
              <a:rPr lang="pt-BR" sz="1900" dirty="0" smtClean="0"/>
              <a:t> </a:t>
            </a:r>
            <a:br>
              <a:rPr lang="pt-BR" sz="1900" dirty="0" smtClean="0"/>
            </a:br>
            <a:r>
              <a:rPr lang="pt-BR" sz="1900" dirty="0" smtClean="0"/>
              <a:t>39. </a:t>
            </a:r>
            <a:r>
              <a:rPr lang="pt-BR" sz="1900" dirty="0" err="1" smtClean="0"/>
              <a:t>Hegemoe</a:t>
            </a:r>
            <a:r>
              <a:rPr lang="pt-BR" sz="1900" dirty="0" smtClean="0"/>
              <a:t> </a:t>
            </a:r>
            <a:br>
              <a:rPr lang="pt-BR" sz="1900" dirty="0" smtClean="0"/>
            </a:br>
            <a:r>
              <a:rPr lang="pt-BR" sz="1900" dirty="0" smtClean="0"/>
              <a:t>40. </a:t>
            </a:r>
            <a:r>
              <a:rPr lang="pt-BR" sz="1900" dirty="0" err="1" smtClean="0"/>
              <a:t>Mneme</a:t>
            </a:r>
            <a:r>
              <a:rPr lang="pt-BR" sz="1900" dirty="0" smtClean="0"/>
              <a:t> </a:t>
            </a:r>
            <a:br>
              <a:rPr lang="pt-BR" sz="1900" dirty="0" smtClean="0"/>
            </a:br>
            <a:r>
              <a:rPr lang="pt-BR" sz="1900" dirty="0" smtClean="0"/>
              <a:t>41. </a:t>
            </a:r>
            <a:r>
              <a:rPr lang="pt-BR" sz="1900" dirty="0" err="1" smtClean="0"/>
              <a:t>Aoede</a:t>
            </a:r>
            <a:r>
              <a:rPr lang="pt-BR" sz="1900" dirty="0" smtClean="0"/>
              <a:t> </a:t>
            </a:r>
            <a:br>
              <a:rPr lang="pt-BR" sz="1900" dirty="0" smtClean="0"/>
            </a:br>
            <a:r>
              <a:rPr lang="pt-BR" sz="1900" dirty="0" smtClean="0"/>
              <a:t>42. </a:t>
            </a:r>
            <a:r>
              <a:rPr lang="pt-BR" sz="1900" dirty="0" err="1" smtClean="0"/>
              <a:t>Thelxinoe</a:t>
            </a:r>
            <a:r>
              <a:rPr lang="pt-BR" sz="1900" dirty="0" smtClean="0"/>
              <a:t/>
            </a:r>
            <a:br>
              <a:rPr lang="pt-BR" sz="1900" dirty="0" smtClean="0"/>
            </a:br>
            <a:r>
              <a:rPr lang="pt-BR" sz="1900" dirty="0" smtClean="0"/>
              <a:t>43. </a:t>
            </a:r>
            <a:r>
              <a:rPr lang="pt-BR" sz="1900" dirty="0" err="1" smtClean="0"/>
              <a:t>Arche</a:t>
            </a:r>
            <a:r>
              <a:rPr lang="pt-BR" sz="1900" dirty="0" smtClean="0"/>
              <a:t> </a:t>
            </a:r>
            <a:br>
              <a:rPr lang="pt-BR" sz="1900" dirty="0" smtClean="0"/>
            </a:br>
            <a:r>
              <a:rPr lang="pt-BR" sz="1900" dirty="0" smtClean="0"/>
              <a:t>44. </a:t>
            </a:r>
            <a:r>
              <a:rPr lang="pt-BR" sz="1900" dirty="0" err="1" smtClean="0"/>
              <a:t>Kallichore</a:t>
            </a:r>
            <a:r>
              <a:rPr lang="pt-BR" sz="1900" dirty="0" smtClean="0"/>
              <a:t/>
            </a:r>
            <a:br>
              <a:rPr lang="pt-BR" sz="1900" dirty="0" smtClean="0"/>
            </a:br>
            <a:r>
              <a:rPr lang="pt-BR" sz="1900" dirty="0" smtClean="0"/>
              <a:t>45. </a:t>
            </a:r>
            <a:r>
              <a:rPr lang="pt-BR" sz="1900" dirty="0" err="1" smtClean="0"/>
              <a:t>Helike</a:t>
            </a:r>
            <a:r>
              <a:rPr lang="pt-BR" sz="1900" dirty="0" smtClean="0"/>
              <a:t> </a:t>
            </a:r>
            <a:br>
              <a:rPr lang="pt-BR" sz="1900" dirty="0" smtClean="0"/>
            </a:br>
            <a:r>
              <a:rPr lang="pt-BR" sz="1900" dirty="0" smtClean="0"/>
              <a:t>46. Carpo </a:t>
            </a:r>
            <a:br>
              <a:rPr lang="pt-BR" sz="1900" dirty="0" smtClean="0"/>
            </a:br>
            <a:r>
              <a:rPr lang="pt-BR" sz="1900" dirty="0" smtClean="0"/>
              <a:t>47. </a:t>
            </a:r>
            <a:r>
              <a:rPr lang="pt-BR" sz="1900" dirty="0" err="1" smtClean="0"/>
              <a:t>Eukelade</a:t>
            </a:r>
            <a:r>
              <a:rPr lang="pt-BR" sz="1900" dirty="0" smtClean="0"/>
              <a:t> </a:t>
            </a:r>
            <a:br>
              <a:rPr lang="pt-BR" sz="1900" dirty="0" smtClean="0"/>
            </a:br>
            <a:r>
              <a:rPr lang="pt-BR" sz="1900" dirty="0" smtClean="0"/>
              <a:t>48. Cilene</a:t>
            </a:r>
            <a:br>
              <a:rPr lang="pt-BR" sz="1900" dirty="0" smtClean="0"/>
            </a:br>
            <a:r>
              <a:rPr lang="pt-BR" sz="1900" dirty="0" smtClean="0"/>
              <a:t>49. </a:t>
            </a:r>
            <a:r>
              <a:rPr lang="pt-BR" sz="1900" dirty="0" err="1" smtClean="0"/>
              <a:t>Kore</a:t>
            </a:r>
            <a:r>
              <a:rPr lang="pt-BR" sz="1900" dirty="0" smtClean="0"/>
              <a:t> </a:t>
            </a:r>
            <a:br>
              <a:rPr lang="pt-BR" sz="1900" dirty="0" smtClean="0"/>
            </a:br>
            <a:r>
              <a:rPr lang="pt-BR" sz="1900" dirty="0" smtClean="0"/>
              <a:t>50. </a:t>
            </a:r>
            <a:r>
              <a:rPr lang="pt-BR" sz="1900" dirty="0" err="1" smtClean="0"/>
              <a:t>Herse</a:t>
            </a:r>
            <a:endParaRPr lang="pt-BR" sz="1900" dirty="0" smtClean="0"/>
          </a:p>
          <a:p>
            <a:r>
              <a:rPr lang="pt-BR" sz="1900" dirty="0" smtClean="0"/>
              <a:t>LUAS PROVISÓRIAS</a:t>
            </a:r>
          </a:p>
          <a:p>
            <a:pPr>
              <a:buNone/>
            </a:pPr>
            <a:r>
              <a:rPr lang="pt-BR" sz="1600" dirty="0" smtClean="0"/>
              <a:t/>
            </a:r>
            <a:br>
              <a:rPr lang="pt-BR" sz="1600" dirty="0" smtClean="0"/>
            </a:br>
            <a:r>
              <a:rPr lang="pt-BR" sz="1600" dirty="0" smtClean="0">
                <a:solidFill>
                  <a:schemeClr val="tx1">
                    <a:lumMod val="95000"/>
                  </a:schemeClr>
                </a:solidFill>
              </a:rPr>
              <a:t>1. S/2003 J2 </a:t>
            </a:r>
            <a:br>
              <a:rPr lang="pt-BR" sz="1600" dirty="0" smtClean="0">
                <a:solidFill>
                  <a:schemeClr val="tx1">
                    <a:lumMod val="95000"/>
                  </a:schemeClr>
                </a:solidFill>
              </a:rPr>
            </a:br>
            <a:r>
              <a:rPr lang="pt-BR" sz="1600" dirty="0" smtClean="0">
                <a:solidFill>
                  <a:schemeClr val="tx1">
                    <a:lumMod val="95000"/>
                  </a:schemeClr>
                </a:solidFill>
              </a:rPr>
              <a:t>2. S/2003 J3 </a:t>
            </a:r>
            <a:br>
              <a:rPr lang="pt-BR" sz="1600" dirty="0" smtClean="0">
                <a:solidFill>
                  <a:schemeClr val="tx1">
                    <a:lumMod val="95000"/>
                  </a:schemeClr>
                </a:solidFill>
              </a:rPr>
            </a:br>
            <a:r>
              <a:rPr lang="pt-BR" sz="1600" dirty="0" smtClean="0">
                <a:solidFill>
                  <a:schemeClr val="tx1">
                    <a:lumMod val="95000"/>
                  </a:schemeClr>
                </a:solidFill>
              </a:rPr>
              <a:t>3. S/2003 J4 </a:t>
            </a:r>
            <a:br>
              <a:rPr lang="pt-BR" sz="1600" dirty="0" smtClean="0">
                <a:solidFill>
                  <a:schemeClr val="tx1">
                    <a:lumMod val="95000"/>
                  </a:schemeClr>
                </a:solidFill>
              </a:rPr>
            </a:br>
            <a:r>
              <a:rPr lang="pt-BR" sz="1600" dirty="0" smtClean="0">
                <a:solidFill>
                  <a:schemeClr val="tx1">
                    <a:lumMod val="95000"/>
                  </a:schemeClr>
                </a:solidFill>
              </a:rPr>
              <a:t>4. S/2003 J5 </a:t>
            </a:r>
            <a:br>
              <a:rPr lang="pt-BR" sz="1600" dirty="0" smtClean="0">
                <a:solidFill>
                  <a:schemeClr val="tx1">
                    <a:lumMod val="95000"/>
                  </a:schemeClr>
                </a:solidFill>
              </a:rPr>
            </a:br>
            <a:r>
              <a:rPr lang="pt-BR" sz="1600" dirty="0" smtClean="0">
                <a:solidFill>
                  <a:schemeClr val="tx1">
                    <a:lumMod val="95000"/>
                  </a:schemeClr>
                </a:solidFill>
              </a:rPr>
              <a:t>5. S/2003 J9 </a:t>
            </a:r>
            <a:br>
              <a:rPr lang="pt-BR" sz="1600" dirty="0" smtClean="0">
                <a:solidFill>
                  <a:schemeClr val="tx1">
                    <a:lumMod val="95000"/>
                  </a:schemeClr>
                </a:solidFill>
              </a:rPr>
            </a:br>
            <a:r>
              <a:rPr lang="pt-BR" sz="1600" dirty="0" smtClean="0">
                <a:solidFill>
                  <a:schemeClr val="tx1">
                    <a:lumMod val="95000"/>
                  </a:schemeClr>
                </a:solidFill>
              </a:rPr>
              <a:t>6. S/2003 J10 </a:t>
            </a:r>
            <a:br>
              <a:rPr lang="pt-BR" sz="1600" dirty="0" smtClean="0">
                <a:solidFill>
                  <a:schemeClr val="tx1">
                    <a:lumMod val="95000"/>
                  </a:schemeClr>
                </a:solidFill>
              </a:rPr>
            </a:br>
            <a:r>
              <a:rPr lang="pt-BR" sz="1600" dirty="0" smtClean="0">
                <a:solidFill>
                  <a:schemeClr val="tx1">
                    <a:lumMod val="95000"/>
                  </a:schemeClr>
                </a:solidFill>
              </a:rPr>
              <a:t>7. S/2003 J12 </a:t>
            </a:r>
            <a:br>
              <a:rPr lang="pt-BR" sz="1600" dirty="0" smtClean="0">
                <a:solidFill>
                  <a:schemeClr val="tx1">
                    <a:lumMod val="95000"/>
                  </a:schemeClr>
                </a:solidFill>
              </a:rPr>
            </a:br>
            <a:r>
              <a:rPr lang="pt-BR" sz="1600" dirty="0" smtClean="0">
                <a:solidFill>
                  <a:schemeClr val="tx1">
                    <a:lumMod val="95000"/>
                  </a:schemeClr>
                </a:solidFill>
              </a:rPr>
              <a:t>8. S/2003 J15 </a:t>
            </a:r>
            <a:br>
              <a:rPr lang="pt-BR" sz="1600" dirty="0" smtClean="0">
                <a:solidFill>
                  <a:schemeClr val="tx1">
                    <a:lumMod val="95000"/>
                  </a:schemeClr>
                </a:solidFill>
              </a:rPr>
            </a:br>
            <a:r>
              <a:rPr lang="pt-BR" sz="1600" dirty="0" smtClean="0">
                <a:solidFill>
                  <a:schemeClr val="tx1">
                    <a:lumMod val="95000"/>
                  </a:schemeClr>
                </a:solidFill>
              </a:rPr>
              <a:t>9. S/2003 J16 </a:t>
            </a:r>
            <a:br>
              <a:rPr lang="pt-BR" sz="1600" dirty="0" smtClean="0">
                <a:solidFill>
                  <a:schemeClr val="tx1">
                    <a:lumMod val="95000"/>
                  </a:schemeClr>
                </a:solidFill>
              </a:rPr>
            </a:br>
            <a:r>
              <a:rPr lang="pt-BR" sz="1600" dirty="0" smtClean="0">
                <a:solidFill>
                  <a:schemeClr val="tx1">
                    <a:lumMod val="95000"/>
                  </a:schemeClr>
                </a:solidFill>
              </a:rPr>
              <a:t>10. S/2003 J18 </a:t>
            </a:r>
            <a:br>
              <a:rPr lang="pt-BR" sz="1600" dirty="0" smtClean="0">
                <a:solidFill>
                  <a:schemeClr val="tx1">
                    <a:lumMod val="95000"/>
                  </a:schemeClr>
                </a:solidFill>
              </a:rPr>
            </a:br>
            <a:r>
              <a:rPr lang="pt-BR" sz="1600" dirty="0" smtClean="0">
                <a:solidFill>
                  <a:schemeClr val="tx1">
                    <a:lumMod val="95000"/>
                  </a:schemeClr>
                </a:solidFill>
              </a:rPr>
              <a:t>11. S/2003 J19 </a:t>
            </a:r>
            <a:br>
              <a:rPr lang="pt-BR" sz="1600" dirty="0" smtClean="0">
                <a:solidFill>
                  <a:schemeClr val="tx1">
                    <a:lumMod val="95000"/>
                  </a:schemeClr>
                </a:solidFill>
              </a:rPr>
            </a:br>
            <a:r>
              <a:rPr lang="pt-BR" sz="1600" dirty="0" smtClean="0">
                <a:solidFill>
                  <a:schemeClr val="tx1">
                    <a:lumMod val="95000"/>
                  </a:schemeClr>
                </a:solidFill>
              </a:rPr>
              <a:t>12. S/2003 J23 </a:t>
            </a:r>
            <a:br>
              <a:rPr lang="pt-BR" sz="1600" dirty="0" smtClean="0">
                <a:solidFill>
                  <a:schemeClr val="tx1">
                    <a:lumMod val="95000"/>
                  </a:schemeClr>
                </a:solidFill>
              </a:rPr>
            </a:br>
            <a:r>
              <a:rPr lang="pt-BR" sz="1600" dirty="0" smtClean="0">
                <a:solidFill>
                  <a:schemeClr val="tx1">
                    <a:lumMod val="95000"/>
                  </a:schemeClr>
                </a:solidFill>
              </a:rPr>
              <a:t>13. S/2010 J 1 </a:t>
            </a:r>
            <a:br>
              <a:rPr lang="pt-BR" sz="1600" dirty="0" smtClean="0">
                <a:solidFill>
                  <a:schemeClr val="tx1">
                    <a:lumMod val="95000"/>
                  </a:schemeClr>
                </a:solidFill>
              </a:rPr>
            </a:br>
            <a:r>
              <a:rPr lang="pt-BR" sz="1600" dirty="0" smtClean="0">
                <a:solidFill>
                  <a:schemeClr val="tx1">
                    <a:lumMod val="95000"/>
                  </a:schemeClr>
                </a:solidFill>
              </a:rPr>
              <a:t>14. S/2010 J 2 </a:t>
            </a:r>
            <a:br>
              <a:rPr lang="pt-BR" sz="1600" dirty="0" smtClean="0">
                <a:solidFill>
                  <a:schemeClr val="tx1">
                    <a:lumMod val="95000"/>
                  </a:schemeClr>
                </a:solidFill>
              </a:rPr>
            </a:br>
            <a:r>
              <a:rPr lang="pt-BR" sz="1600" dirty="0" smtClean="0">
                <a:solidFill>
                  <a:schemeClr val="tx1">
                    <a:lumMod val="95000"/>
                  </a:schemeClr>
                </a:solidFill>
              </a:rPr>
              <a:t>15. S/2011 J1 </a:t>
            </a:r>
          </a:p>
          <a:p>
            <a:pPr>
              <a:buNone/>
            </a:pPr>
            <a:r>
              <a:rPr lang="pt-BR" sz="1600" dirty="0" smtClean="0"/>
              <a:t>        16-S/2011 J2</a:t>
            </a:r>
            <a:endParaRPr lang="pt-BR" sz="1600" dirty="0"/>
          </a:p>
        </p:txBody>
      </p:sp>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Explorando Júpiter</a:t>
            </a:r>
            <a:endParaRPr lang="pt-BR" dirty="0"/>
          </a:p>
        </p:txBody>
      </p:sp>
      <p:sp>
        <p:nvSpPr>
          <p:cNvPr id="3" name="Espaço Reservado para Conteúdo 2"/>
          <p:cNvSpPr>
            <a:spLocks noGrp="1"/>
          </p:cNvSpPr>
          <p:nvPr>
            <p:ph idx="1"/>
          </p:nvPr>
        </p:nvSpPr>
        <p:spPr>
          <a:xfrm>
            <a:off x="3995936" y="1628800"/>
            <a:ext cx="5148064" cy="4525963"/>
          </a:xfrm>
        </p:spPr>
        <p:txBody>
          <a:bodyPr/>
          <a:lstStyle/>
          <a:p>
            <a:r>
              <a:rPr lang="pt-BR" dirty="0" smtClean="0"/>
              <a:t>Final séc. XX: aproximação de Júpiter</a:t>
            </a:r>
          </a:p>
          <a:p>
            <a:r>
              <a:rPr lang="pt-BR" dirty="0" smtClean="0"/>
              <a:t>1973: </a:t>
            </a:r>
            <a:r>
              <a:rPr lang="pt-BR" dirty="0" err="1" smtClean="0"/>
              <a:t>Pionner</a:t>
            </a:r>
            <a:r>
              <a:rPr lang="pt-BR" dirty="0" smtClean="0"/>
              <a:t> 10</a:t>
            </a:r>
          </a:p>
          <a:p>
            <a:r>
              <a:rPr lang="pt-BR" dirty="0" smtClean="0"/>
              <a:t>1974: </a:t>
            </a:r>
            <a:r>
              <a:rPr lang="pt-BR" dirty="0" err="1" smtClean="0"/>
              <a:t>Pionner</a:t>
            </a:r>
            <a:r>
              <a:rPr lang="pt-BR" dirty="0" smtClean="0"/>
              <a:t> 11</a:t>
            </a:r>
          </a:p>
          <a:p>
            <a:r>
              <a:rPr lang="pt-BR" dirty="0" smtClean="0"/>
              <a:t>1979: </a:t>
            </a:r>
            <a:r>
              <a:rPr lang="pt-BR" dirty="0" err="1" smtClean="0"/>
              <a:t>Voyager</a:t>
            </a:r>
            <a:r>
              <a:rPr lang="pt-BR" dirty="0" smtClean="0"/>
              <a:t> 1 e 2- primeiras imagens</a:t>
            </a:r>
            <a:endParaRPr lang="pt-BR" dirty="0"/>
          </a:p>
        </p:txBody>
      </p:sp>
      <p:pic>
        <p:nvPicPr>
          <p:cNvPr id="4" name="Espaço Reservado para Conteúdo 3" descr="418035main_image_1568_946-710.jpg"/>
          <p:cNvPicPr>
            <a:picLocks noChangeAspect="1"/>
          </p:cNvPicPr>
          <p:nvPr/>
        </p:nvPicPr>
        <p:blipFill>
          <a:blip r:embed="rId3" cstate="print"/>
          <a:stretch>
            <a:fillRect/>
          </a:stretch>
        </p:blipFill>
        <p:spPr>
          <a:xfrm>
            <a:off x="0" y="1988840"/>
            <a:ext cx="4144358" cy="311045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71400"/>
            <a:ext cx="8229600" cy="1219200"/>
          </a:xfrm>
        </p:spPr>
        <p:txBody>
          <a:bodyPr>
            <a:normAutofit/>
          </a:bodyPr>
          <a:lstStyle/>
          <a:p>
            <a:pPr algn="ctr"/>
            <a:r>
              <a:rPr lang="pt-BR" sz="4500" dirty="0" smtClean="0"/>
              <a:t>Um pouco de história</a:t>
            </a:r>
            <a:endParaRPr lang="pt-BR" sz="4500" dirty="0"/>
          </a:p>
        </p:txBody>
      </p:sp>
      <p:sp>
        <p:nvSpPr>
          <p:cNvPr id="3" name="Espaço Reservado para Conteúdo 2"/>
          <p:cNvSpPr>
            <a:spLocks noGrp="1"/>
          </p:cNvSpPr>
          <p:nvPr>
            <p:ph idx="1"/>
          </p:nvPr>
        </p:nvSpPr>
        <p:spPr>
          <a:xfrm>
            <a:off x="4895528" y="1772816"/>
            <a:ext cx="4248472" cy="3489176"/>
          </a:xfrm>
        </p:spPr>
        <p:txBody>
          <a:bodyPr>
            <a:normAutofit/>
          </a:bodyPr>
          <a:lstStyle/>
          <a:p>
            <a:r>
              <a:rPr lang="pt-BR" sz="2500" dirty="0" smtClean="0"/>
              <a:t>Júpiter          </a:t>
            </a:r>
            <a:r>
              <a:rPr lang="pt-BR" sz="2500" i="1" dirty="0" smtClean="0"/>
              <a:t>Iuppiter, </a:t>
            </a:r>
            <a:r>
              <a:rPr lang="pt-BR" sz="2500" dirty="0" smtClean="0"/>
              <a:t>o Deus do dia.</a:t>
            </a:r>
          </a:p>
          <a:p>
            <a:r>
              <a:rPr lang="pt-BR" sz="2500" dirty="0" smtClean="0"/>
              <a:t>Foi  salvo pela mãe e se casou com sua irmã a deusa Juno.</a:t>
            </a:r>
          </a:p>
          <a:p>
            <a:r>
              <a:rPr lang="pt-BR" sz="2500" dirty="0" smtClean="0"/>
              <a:t>Muitos filhos</a:t>
            </a:r>
          </a:p>
        </p:txBody>
      </p:sp>
      <p:sp>
        <p:nvSpPr>
          <p:cNvPr id="4" name="Seta para a direita 3"/>
          <p:cNvSpPr/>
          <p:nvPr/>
        </p:nvSpPr>
        <p:spPr>
          <a:xfrm flipV="1">
            <a:off x="6516216" y="1916832"/>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Jupiter et Junon.jpeg"/>
          <p:cNvPicPr>
            <a:picLocks noChangeAspect="1"/>
          </p:cNvPicPr>
          <p:nvPr/>
        </p:nvPicPr>
        <p:blipFill>
          <a:blip r:embed="rId3" cstate="print"/>
          <a:stretch>
            <a:fillRect/>
          </a:stretch>
        </p:blipFill>
        <p:spPr>
          <a:xfrm>
            <a:off x="251520" y="980728"/>
            <a:ext cx="4572000" cy="5253573"/>
          </a:xfrm>
          <a:prstGeom prst="rect">
            <a:avLst/>
          </a:prstGeom>
        </p:spPr>
      </p:pic>
      <p:sp>
        <p:nvSpPr>
          <p:cNvPr id="7" name="CaixaDeTexto 6"/>
          <p:cNvSpPr txBox="1"/>
          <p:nvPr/>
        </p:nvSpPr>
        <p:spPr>
          <a:xfrm>
            <a:off x="251520" y="6309320"/>
            <a:ext cx="4176464" cy="369332"/>
          </a:xfrm>
          <a:prstGeom prst="rect">
            <a:avLst/>
          </a:prstGeom>
          <a:noFill/>
        </p:spPr>
        <p:txBody>
          <a:bodyPr wrap="square" rtlCol="0">
            <a:spAutoFit/>
          </a:bodyPr>
          <a:lstStyle/>
          <a:p>
            <a:r>
              <a:rPr lang="pt-BR" b="1" dirty="0" smtClean="0"/>
              <a:t>Júpiter e Juno. </a:t>
            </a:r>
            <a:r>
              <a:rPr lang="pt-BR" b="1" i="1" dirty="0" err="1" smtClean="0"/>
              <a:t>Carraci</a:t>
            </a:r>
            <a:r>
              <a:rPr lang="pt-BR" b="1" i="1" dirty="0" smtClean="0"/>
              <a:t> </a:t>
            </a:r>
            <a:r>
              <a:rPr lang="pt-BR" b="1" dirty="0" smtClean="0"/>
              <a:t>(séc. XVI)</a:t>
            </a:r>
            <a:endParaRPr lang="pt-BR" dirty="0"/>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Jupiter by Voyager I.jpg"/>
          <p:cNvPicPr>
            <a:picLocks noChangeAspect="1"/>
          </p:cNvPicPr>
          <p:nvPr/>
        </p:nvPicPr>
        <p:blipFill>
          <a:blip r:embed="rId2" cstate="print"/>
          <a:stretch>
            <a:fillRect/>
          </a:stretch>
        </p:blipFill>
        <p:spPr>
          <a:xfrm>
            <a:off x="1835696" y="476672"/>
            <a:ext cx="4968552" cy="5178076"/>
          </a:xfrm>
          <a:prstGeom prst="rect">
            <a:avLst/>
          </a:prstGeom>
        </p:spPr>
      </p:pic>
      <p:sp>
        <p:nvSpPr>
          <p:cNvPr id="4" name="CaixaDeTexto 3"/>
          <p:cNvSpPr txBox="1"/>
          <p:nvPr/>
        </p:nvSpPr>
        <p:spPr>
          <a:xfrm>
            <a:off x="755576" y="5949280"/>
            <a:ext cx="7704856" cy="646331"/>
          </a:xfrm>
          <a:prstGeom prst="rect">
            <a:avLst/>
          </a:prstGeom>
          <a:noFill/>
        </p:spPr>
        <p:txBody>
          <a:bodyPr wrap="square" rtlCol="0">
            <a:spAutoFit/>
          </a:bodyPr>
          <a:lstStyle/>
          <a:p>
            <a:r>
              <a:rPr lang="pt-BR" dirty="0" smtClean="0"/>
              <a:t>Imagem obtida pela </a:t>
            </a:r>
            <a:r>
              <a:rPr lang="pt-BR" dirty="0" err="1" smtClean="0"/>
              <a:t>Voyager</a:t>
            </a:r>
            <a:r>
              <a:rPr lang="pt-BR" dirty="0" smtClean="0"/>
              <a:t> 1 a mais de 40 milhões de quilômetros do planeta Júpiter. Em detalhe, temos o satélite </a:t>
            </a:r>
            <a:r>
              <a:rPr lang="pt-BR" dirty="0" err="1" smtClean="0"/>
              <a:t>Io</a:t>
            </a:r>
            <a:r>
              <a:rPr lang="pt-BR" dirty="0" smtClean="0"/>
              <a:t>.</a:t>
            </a:r>
            <a:endParaRPr lang="pt-BR" dirty="0"/>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smtClean="0">
                <a:latin typeface="+mn-lt"/>
              </a:rPr>
              <a:t>Explorando</a:t>
            </a:r>
            <a:r>
              <a:rPr lang="pt-BR" sz="4000" dirty="0" smtClean="0"/>
              <a:t> Júpiter</a:t>
            </a:r>
            <a:endParaRPr lang="pt-BR" sz="4000" dirty="0"/>
          </a:p>
        </p:txBody>
      </p:sp>
      <p:sp>
        <p:nvSpPr>
          <p:cNvPr id="3" name="Espaço Reservado para Conteúdo 2"/>
          <p:cNvSpPr>
            <a:spLocks noGrp="1"/>
          </p:cNvSpPr>
          <p:nvPr>
            <p:ph idx="1"/>
          </p:nvPr>
        </p:nvSpPr>
        <p:spPr>
          <a:xfrm>
            <a:off x="467544" y="1916832"/>
            <a:ext cx="7467600" cy="4525963"/>
          </a:xfrm>
        </p:spPr>
        <p:txBody>
          <a:bodyPr/>
          <a:lstStyle/>
          <a:p>
            <a:r>
              <a:rPr lang="pt-BR" dirty="0" smtClean="0"/>
              <a:t>1995 a 2003: sonda </a:t>
            </a:r>
            <a:r>
              <a:rPr lang="pt-BR" dirty="0" err="1" smtClean="0"/>
              <a:t>Galileo</a:t>
            </a:r>
            <a:endParaRPr lang="pt-BR" dirty="0" smtClean="0"/>
          </a:p>
          <a:p>
            <a:r>
              <a:rPr lang="pt-BR" dirty="0" smtClean="0"/>
              <a:t>He metade do esperado</a:t>
            </a:r>
          </a:p>
          <a:p>
            <a:r>
              <a:rPr lang="pt-BR" dirty="0" smtClean="0"/>
              <a:t>Região de entrada mais seca</a:t>
            </a:r>
          </a:p>
          <a:p>
            <a:r>
              <a:rPr lang="pt-BR" dirty="0" smtClean="0"/>
              <a:t>Ausência de objeto sólido</a:t>
            </a:r>
            <a:endParaRPr lang="pt-BR" dirty="0" smtClean="0"/>
          </a:p>
          <a:p>
            <a:r>
              <a:rPr lang="pt-BR" dirty="0" smtClean="0"/>
              <a:t>Oceano líquido no satélite Europa</a:t>
            </a:r>
          </a:p>
          <a:p>
            <a:r>
              <a:rPr lang="pt-BR" dirty="0" smtClean="0"/>
              <a:t>Possibilidade de uma missão </a:t>
            </a:r>
            <a:endParaRPr lang="pt-BR" dirty="0"/>
          </a:p>
        </p:txBody>
      </p:sp>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Explorando Júpiter</a:t>
            </a:r>
            <a:endParaRPr lang="pt-BR" dirty="0"/>
          </a:p>
        </p:txBody>
      </p:sp>
      <p:sp>
        <p:nvSpPr>
          <p:cNvPr id="3" name="Espaço Reservado para Conteúdo 2"/>
          <p:cNvSpPr>
            <a:spLocks noGrp="1"/>
          </p:cNvSpPr>
          <p:nvPr>
            <p:ph idx="1"/>
          </p:nvPr>
        </p:nvSpPr>
        <p:spPr>
          <a:xfrm>
            <a:off x="4644008" y="1600200"/>
            <a:ext cx="4499992" cy="4525963"/>
          </a:xfrm>
        </p:spPr>
        <p:txBody>
          <a:bodyPr/>
          <a:lstStyle/>
          <a:p>
            <a:r>
              <a:rPr lang="pt-BR" dirty="0" smtClean="0"/>
              <a:t>5/08/11: lançamento da nave Juno</a:t>
            </a:r>
          </a:p>
          <a:p>
            <a:r>
              <a:rPr lang="pt-BR" dirty="0" smtClean="0"/>
              <a:t>5 </a:t>
            </a:r>
            <a:r>
              <a:rPr lang="pt-BR" dirty="0" smtClean="0"/>
              <a:t>anos (4/7/2016)</a:t>
            </a:r>
            <a:endParaRPr lang="pt-BR" dirty="0" smtClean="0"/>
          </a:p>
          <a:p>
            <a:r>
              <a:rPr lang="pt-BR" dirty="0" smtClean="0"/>
              <a:t>Foguete Atlas </a:t>
            </a:r>
            <a:r>
              <a:rPr lang="pt-BR" dirty="0" smtClean="0"/>
              <a:t>V</a:t>
            </a:r>
          </a:p>
          <a:p>
            <a:r>
              <a:rPr lang="pt-BR" dirty="0" smtClean="0"/>
              <a:t>Juno se separa do foguete</a:t>
            </a:r>
            <a:endParaRPr lang="pt-BR" dirty="0" smtClean="0"/>
          </a:p>
          <a:p>
            <a:endParaRPr lang="pt-BR" dirty="0"/>
          </a:p>
        </p:txBody>
      </p:sp>
      <p:pic>
        <p:nvPicPr>
          <p:cNvPr id="4" name="Imagem 1" descr="http://www.estadao.com.br/fotos/junop.jpg"/>
          <p:cNvPicPr>
            <a:picLocks noChangeAspect="1" noChangeArrowheads="1"/>
          </p:cNvPicPr>
          <p:nvPr/>
        </p:nvPicPr>
        <p:blipFill>
          <a:blip r:embed="rId3" cstate="print"/>
          <a:srcRect/>
          <a:stretch>
            <a:fillRect/>
          </a:stretch>
        </p:blipFill>
        <p:spPr bwMode="auto">
          <a:xfrm>
            <a:off x="539552" y="1556792"/>
            <a:ext cx="3214688" cy="471487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Explorando Júpiter</a:t>
            </a:r>
            <a:endParaRPr lang="pt-BR" dirty="0"/>
          </a:p>
        </p:txBody>
      </p:sp>
      <p:sp>
        <p:nvSpPr>
          <p:cNvPr id="3" name="Espaço Reservado para Conteúdo 2"/>
          <p:cNvSpPr>
            <a:spLocks noGrp="1"/>
          </p:cNvSpPr>
          <p:nvPr>
            <p:ph idx="1"/>
          </p:nvPr>
        </p:nvSpPr>
        <p:spPr>
          <a:xfrm>
            <a:off x="4499992" y="1600200"/>
            <a:ext cx="4644008" cy="4525963"/>
          </a:xfrm>
        </p:spPr>
        <p:txBody>
          <a:bodyPr/>
          <a:lstStyle/>
          <a:p>
            <a:r>
              <a:rPr lang="pt-BR" dirty="0" smtClean="0"/>
              <a:t>Calcular a quantidade de água</a:t>
            </a:r>
          </a:p>
          <a:p>
            <a:r>
              <a:rPr lang="pt-BR" dirty="0" smtClean="0"/>
              <a:t>Elementos pesados ou gás</a:t>
            </a:r>
          </a:p>
          <a:p>
            <a:r>
              <a:rPr lang="pt-BR" dirty="0" smtClean="0"/>
              <a:t>Campo magnético</a:t>
            </a:r>
          </a:p>
          <a:p>
            <a:r>
              <a:rPr lang="pt-BR" dirty="0" smtClean="0"/>
              <a:t>Mancha vermelha</a:t>
            </a:r>
            <a:endParaRPr lang="pt-BR" dirty="0"/>
          </a:p>
        </p:txBody>
      </p:sp>
      <p:pic>
        <p:nvPicPr>
          <p:cNvPr id="4" name="Imagem 2" descr="Sonda Juno parte rumo a Júpiter"/>
          <p:cNvPicPr>
            <a:picLocks noChangeAspect="1" noChangeArrowheads="1"/>
          </p:cNvPicPr>
          <p:nvPr/>
        </p:nvPicPr>
        <p:blipFill>
          <a:blip r:embed="rId3" cstate="print"/>
          <a:srcRect/>
          <a:stretch>
            <a:fillRect/>
          </a:stretch>
        </p:blipFill>
        <p:spPr bwMode="auto">
          <a:xfrm>
            <a:off x="395536" y="1916832"/>
            <a:ext cx="3806825" cy="307181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692562main1_junoposition_092612_428.jpg"/>
          <p:cNvPicPr>
            <a:picLocks noChangeAspect="1"/>
          </p:cNvPicPr>
          <p:nvPr/>
        </p:nvPicPr>
        <p:blipFill>
          <a:blip r:embed="rId3" cstate="print"/>
          <a:stretch>
            <a:fillRect/>
          </a:stretch>
        </p:blipFill>
        <p:spPr>
          <a:xfrm>
            <a:off x="1019605" y="764704"/>
            <a:ext cx="8124395" cy="6093296"/>
          </a:xfrm>
          <a:prstGeom prst="rect">
            <a:avLst/>
          </a:prstGeom>
        </p:spPr>
      </p:pic>
      <p:sp>
        <p:nvSpPr>
          <p:cNvPr id="3" name="CaixaDeTexto 2"/>
          <p:cNvSpPr txBox="1"/>
          <p:nvPr/>
        </p:nvSpPr>
        <p:spPr>
          <a:xfrm>
            <a:off x="0" y="188640"/>
            <a:ext cx="4211960" cy="646331"/>
          </a:xfrm>
          <a:prstGeom prst="rect">
            <a:avLst/>
          </a:prstGeom>
          <a:noFill/>
        </p:spPr>
        <p:txBody>
          <a:bodyPr wrap="square" rtlCol="0">
            <a:spAutoFit/>
          </a:bodyPr>
          <a:lstStyle/>
          <a:p>
            <a:r>
              <a:rPr lang="pt-BR" dirty="0" smtClean="0"/>
              <a:t>Vista da posição de  Juno em 11 de outubro</a:t>
            </a:r>
            <a:endParaRPr lang="pt-BR" dirty="0"/>
          </a:p>
        </p:txBody>
      </p:sp>
      <p:sp>
        <p:nvSpPr>
          <p:cNvPr id="4" name="CaixaDeTexto 3"/>
          <p:cNvSpPr txBox="1"/>
          <p:nvPr/>
        </p:nvSpPr>
        <p:spPr>
          <a:xfrm>
            <a:off x="6948264" y="6309320"/>
            <a:ext cx="2195736" cy="261610"/>
          </a:xfrm>
          <a:prstGeom prst="rect">
            <a:avLst/>
          </a:prstGeom>
          <a:noFill/>
        </p:spPr>
        <p:txBody>
          <a:bodyPr wrap="square" rtlCol="0">
            <a:spAutoFit/>
          </a:bodyPr>
          <a:lstStyle/>
          <a:p>
            <a:r>
              <a:rPr lang="pt-BR" sz="1100" dirty="0" smtClean="0"/>
              <a:t>Crédito da imagem: NASA</a:t>
            </a:r>
            <a:endParaRPr lang="pt-BR" sz="1100" dirty="0"/>
          </a:p>
        </p:txBody>
      </p:sp>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JUPITER OBSERVADO.jpg"/>
          <p:cNvPicPr>
            <a:picLocks noChangeAspect="1"/>
          </p:cNvPicPr>
          <p:nvPr/>
        </p:nvPicPr>
        <p:blipFill>
          <a:blip r:embed="rId3" cstate="print"/>
          <a:stretch>
            <a:fillRect/>
          </a:stretch>
        </p:blipFill>
        <p:spPr>
          <a:xfrm>
            <a:off x="2555776" y="2118145"/>
            <a:ext cx="6336704" cy="4739855"/>
          </a:xfrm>
          <a:prstGeom prst="rect">
            <a:avLst/>
          </a:prstGeom>
        </p:spPr>
      </p:pic>
      <p:sp>
        <p:nvSpPr>
          <p:cNvPr id="2" name="Título 1"/>
          <p:cNvSpPr>
            <a:spLocks noGrp="1"/>
          </p:cNvSpPr>
          <p:nvPr>
            <p:ph type="title"/>
          </p:nvPr>
        </p:nvSpPr>
        <p:spPr/>
        <p:txBody>
          <a:bodyPr>
            <a:normAutofit fontScale="90000"/>
          </a:bodyPr>
          <a:lstStyle/>
          <a:p>
            <a:pPr algn="ctr"/>
            <a:r>
              <a:rPr lang="pt-BR" dirty="0" smtClean="0">
                <a:latin typeface="+mn-lt"/>
              </a:rPr>
              <a:t>Júpiter no Observatório:</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a:bodyPr>
          <a:lstStyle/>
          <a:p>
            <a:r>
              <a:rPr lang="pt-BR" dirty="0" smtClean="0"/>
              <a:t>A partir de dezembro </a:t>
            </a:r>
            <a:r>
              <a:rPr lang="pt-BR" dirty="0" smtClean="0">
                <a:sym typeface="Wingdings" pitchFamily="2" charset="2"/>
              </a:rPr>
              <a:t></a:t>
            </a:r>
          </a:p>
          <a:p>
            <a:pPr>
              <a:buNone/>
            </a:pPr>
            <a:endParaRPr lang="pt-BR" dirty="0" smtClean="0">
              <a:sym typeface="Wingdings" pitchFamily="2" charset="2"/>
            </a:endParaRPr>
          </a:p>
          <a:p>
            <a:pPr>
              <a:buNone/>
            </a:pPr>
            <a:r>
              <a:rPr lang="pt-BR" sz="4100" dirty="0" smtClean="0">
                <a:sym typeface="Wingdings" pitchFamily="2" charset="2"/>
              </a:rPr>
              <a:t>O que é possível observar?</a:t>
            </a:r>
          </a:p>
          <a:p>
            <a:pPr>
              <a:buNone/>
            </a:pPr>
            <a:endParaRPr lang="pt-BR" dirty="0" smtClean="0">
              <a:sym typeface="Wingdings" pitchFamily="2" charset="2"/>
            </a:endParaRPr>
          </a:p>
          <a:p>
            <a:r>
              <a:rPr lang="pt-BR" dirty="0" smtClean="0">
                <a:sym typeface="Wingdings" pitchFamily="2" charset="2"/>
              </a:rPr>
              <a:t>As 4 luas </a:t>
            </a:r>
            <a:r>
              <a:rPr lang="pt-BR" dirty="0" smtClean="0">
                <a:sym typeface="Wingdings" pitchFamily="2" charset="2"/>
              </a:rPr>
              <a:t>galileana</a:t>
            </a:r>
            <a:endParaRPr lang="pt-BR" dirty="0" smtClean="0">
              <a:sym typeface="Wingdings" pitchFamily="2" charset="2"/>
            </a:endParaRPr>
          </a:p>
          <a:p>
            <a:r>
              <a:rPr lang="pt-BR" dirty="0" smtClean="0">
                <a:sym typeface="Wingdings" pitchFamily="2" charset="2"/>
              </a:rPr>
              <a:t>Mancha vermelha</a:t>
            </a:r>
          </a:p>
          <a:p>
            <a:r>
              <a:rPr lang="pt-BR" dirty="0" smtClean="0">
                <a:sym typeface="Wingdings" pitchFamily="2" charset="2"/>
              </a:rPr>
              <a:t>As faixas principais do disco</a:t>
            </a:r>
          </a:p>
          <a:p>
            <a:pPr>
              <a:buNone/>
            </a:pPr>
            <a:endParaRPr lang="pt-BR" sz="4100" dirty="0" smtClean="0">
              <a:sym typeface="Wingdings" pitchFamily="2" charset="2"/>
            </a:endParaRPr>
          </a:p>
          <a:p>
            <a:pPr>
              <a:buNone/>
            </a:pPr>
            <a:endParaRPr lang="pt-BR" sz="4100" dirty="0"/>
          </a:p>
        </p:txBody>
      </p:sp>
    </p:spTree>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Bibliografia</a:t>
            </a:r>
            <a:endParaRPr lang="pt-BR" dirty="0"/>
          </a:p>
        </p:txBody>
      </p:sp>
      <p:sp>
        <p:nvSpPr>
          <p:cNvPr id="3" name="Espaço Reservado para Conteúdo 2"/>
          <p:cNvSpPr>
            <a:spLocks noGrp="1"/>
          </p:cNvSpPr>
          <p:nvPr>
            <p:ph idx="1"/>
          </p:nvPr>
        </p:nvSpPr>
        <p:spPr/>
        <p:txBody>
          <a:bodyPr>
            <a:normAutofit fontScale="62500" lnSpcReduction="20000"/>
          </a:bodyPr>
          <a:lstStyle/>
          <a:p>
            <a:r>
              <a:rPr lang="pt-BR" dirty="0" smtClean="0">
                <a:hlinkClick r:id="rId3"/>
              </a:rPr>
              <a:t>http://www.cdcc.sc.usp.br/cda/aprendendo-basico/sistema-solar/jupiter.html</a:t>
            </a:r>
            <a:endParaRPr lang="pt-BR" dirty="0" smtClean="0"/>
          </a:p>
          <a:p>
            <a:r>
              <a:rPr lang="pt-BR" dirty="0" smtClean="0">
                <a:hlinkClick r:id="rId4"/>
              </a:rPr>
              <a:t>http://www.if.ufrgs.br/ast/solar/portug/jupiter.htm</a:t>
            </a:r>
            <a:endParaRPr lang="pt-BR" dirty="0" smtClean="0"/>
          </a:p>
          <a:p>
            <a:r>
              <a:rPr lang="pt-BR" dirty="0" smtClean="0">
                <a:hlinkClick r:id="rId5"/>
              </a:rPr>
              <a:t>http://www.nasa.gov/mission_pages/juno/multimedia/pia03155.html</a:t>
            </a:r>
            <a:endParaRPr lang="pt-BR" dirty="0" smtClean="0"/>
          </a:p>
          <a:p>
            <a:r>
              <a:rPr lang="pt-BR" dirty="0" smtClean="0">
                <a:hlinkClick r:id="rId6"/>
              </a:rPr>
              <a:t>http://www.if.ufrgs.br/mpef/mef008/aulas_11/Galileu_observacoes_tel_v3.htm</a:t>
            </a:r>
            <a:endParaRPr lang="pt-BR" dirty="0" smtClean="0"/>
          </a:p>
          <a:p>
            <a:r>
              <a:rPr lang="pt-BR" dirty="0" smtClean="0">
                <a:hlinkClick r:id="rId7"/>
              </a:rPr>
              <a:t>http://www.apolo11.com/tema_astronomia_luas_jupiter_2.</a:t>
            </a:r>
            <a:r>
              <a:rPr lang="pt-BR" dirty="0" err="1" smtClean="0">
                <a:hlinkClick r:id="rId7"/>
              </a:rPr>
              <a:t>php</a:t>
            </a:r>
            <a:endParaRPr lang="pt-BR" dirty="0" smtClean="0"/>
          </a:p>
          <a:p>
            <a:r>
              <a:rPr lang="pt-BR" dirty="0" smtClean="0">
                <a:hlinkClick r:id="rId8"/>
              </a:rPr>
              <a:t>http://www.nasa.gov/mission_pages/juno/main/index.html</a:t>
            </a:r>
            <a:endParaRPr lang="pt-BR" dirty="0" smtClean="0"/>
          </a:p>
          <a:p>
            <a:r>
              <a:rPr lang="pt-BR" dirty="0" smtClean="0">
                <a:hlinkClick r:id="rId9"/>
              </a:rPr>
              <a:t>http://www.observatorio.ufmg.br/dicas09.htm</a:t>
            </a:r>
            <a:endParaRPr lang="pt-BR" dirty="0" smtClean="0"/>
          </a:p>
          <a:p>
            <a:r>
              <a:rPr lang="pt-BR" dirty="0" smtClean="0">
                <a:hlinkClick r:id="rId10"/>
              </a:rPr>
              <a:t>http://cienctec.com.br/wordpress/index.</a:t>
            </a:r>
            <a:r>
              <a:rPr lang="pt-BR" dirty="0" err="1" smtClean="0">
                <a:hlinkClick r:id="rId10"/>
              </a:rPr>
              <a:t>php</a:t>
            </a:r>
            <a:r>
              <a:rPr lang="pt-BR" dirty="0" smtClean="0">
                <a:hlinkClick r:id="rId10"/>
              </a:rPr>
              <a:t>/homenagem-verdadeira-a-descoberta-dos-satelites-de-jupiter-por-galileu/</a:t>
            </a:r>
            <a:endParaRPr lang="pt-BR" dirty="0" smtClean="0"/>
          </a:p>
          <a:p>
            <a:r>
              <a:rPr lang="pt-BR" dirty="0" smtClean="0">
                <a:hlinkClick r:id="rId11"/>
              </a:rPr>
              <a:t>http://www.jpl.nasa.gov/jimo/</a:t>
            </a:r>
            <a:endParaRPr lang="pt-BR" dirty="0" smtClean="0"/>
          </a:p>
          <a:p>
            <a:r>
              <a:rPr lang="pt-BR" dirty="0" smtClean="0">
                <a:hlinkClick r:id="rId12"/>
              </a:rPr>
              <a:t>http://www.nasa.gov/mission_pages/juno/news/juno20120917.html</a:t>
            </a:r>
            <a:endParaRPr lang="pt-BR" dirty="0"/>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132856"/>
            <a:ext cx="8229600" cy="1944216"/>
          </a:xfrm>
        </p:spPr>
        <p:txBody>
          <a:bodyPr>
            <a:normAutofit/>
          </a:bodyPr>
          <a:lstStyle/>
          <a:p>
            <a:pPr algn="ctr"/>
            <a:r>
              <a:rPr lang="pt-BR" sz="7800" dirty="0" smtClean="0"/>
              <a:t>Obrigada!!!</a:t>
            </a:r>
            <a:r>
              <a:rPr lang="pt-BR" dirty="0" smtClean="0"/>
              <a:t/>
            </a:r>
            <a:br>
              <a:rPr lang="pt-BR" dirty="0" smtClean="0"/>
            </a:br>
            <a:r>
              <a:rPr lang="pt-BR" sz="3300" dirty="0" smtClean="0"/>
              <a:t>alessandra.oliveira@usp.br</a:t>
            </a:r>
            <a:endParaRPr lang="pt-BR" sz="3300" dirty="0"/>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Um pouco de história</a:t>
            </a:r>
            <a:endParaRPr lang="pt-BR" dirty="0"/>
          </a:p>
        </p:txBody>
      </p:sp>
      <p:pic>
        <p:nvPicPr>
          <p:cNvPr id="4" name="Picture 4" descr="galileo-telescope"/>
          <p:cNvPicPr>
            <a:picLocks noGrp="1" noChangeAspect="1" noChangeArrowheads="1"/>
          </p:cNvPicPr>
          <p:nvPr>
            <p:ph idx="1"/>
          </p:nvPr>
        </p:nvPicPr>
        <p:blipFill>
          <a:blip r:embed="rId3" cstate="print"/>
          <a:stretch>
            <a:fillRect/>
          </a:stretch>
        </p:blipFill>
        <p:spPr bwMode="auto">
          <a:xfrm>
            <a:off x="395536" y="1196752"/>
            <a:ext cx="3960440" cy="5298986"/>
          </a:xfrm>
          <a:prstGeom prst="rect">
            <a:avLst/>
          </a:prstGeom>
          <a:noFill/>
          <a:ln w="9525">
            <a:noFill/>
            <a:miter lim="800000"/>
            <a:headEnd/>
            <a:tailEnd/>
          </a:ln>
        </p:spPr>
      </p:pic>
      <p:sp>
        <p:nvSpPr>
          <p:cNvPr id="5" name="CaixaDeTexto 4"/>
          <p:cNvSpPr txBox="1"/>
          <p:nvPr/>
        </p:nvSpPr>
        <p:spPr>
          <a:xfrm>
            <a:off x="4932040" y="2780928"/>
            <a:ext cx="2880320" cy="892552"/>
          </a:xfrm>
          <a:prstGeom prst="rect">
            <a:avLst/>
          </a:prstGeom>
          <a:noFill/>
        </p:spPr>
        <p:txBody>
          <a:bodyPr wrap="square" rtlCol="0">
            <a:spAutoFit/>
          </a:bodyPr>
          <a:lstStyle/>
          <a:p>
            <a:r>
              <a:rPr lang="pt-BR" sz="2500" dirty="0" smtClean="0"/>
              <a:t>1610- Galileu </a:t>
            </a:r>
            <a:r>
              <a:rPr lang="pt-BR" sz="2500" dirty="0" err="1" smtClean="0"/>
              <a:t>Galilei</a:t>
            </a:r>
            <a:endParaRPr lang="pt-BR" sz="25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2004C2038a.jpg"/>
          <p:cNvPicPr>
            <a:picLocks noGrp="1" noChangeAspect="1"/>
          </p:cNvPicPr>
          <p:nvPr>
            <p:ph idx="1"/>
          </p:nvPr>
        </p:nvPicPr>
        <p:blipFill>
          <a:blip r:embed="rId3" cstate="print"/>
          <a:srcRect b="4964"/>
          <a:stretch>
            <a:fillRect/>
          </a:stretch>
        </p:blipFill>
        <p:spPr bwMode="auto">
          <a:xfrm>
            <a:off x="251520" y="2204864"/>
            <a:ext cx="3825251" cy="3417243"/>
          </a:xfrm>
          <a:prstGeom prst="rect">
            <a:avLst/>
          </a:prstGeom>
          <a:noFill/>
          <a:ln w="9525">
            <a:noFill/>
            <a:miter lim="800000"/>
            <a:headEnd/>
            <a:tailEnd/>
          </a:ln>
        </p:spPr>
      </p:pic>
      <p:pic>
        <p:nvPicPr>
          <p:cNvPr id="5" name="Imagem 4" descr="muitas_crateras.jpg"/>
          <p:cNvPicPr>
            <a:picLocks noChangeAspect="1"/>
          </p:cNvPicPr>
          <p:nvPr/>
        </p:nvPicPr>
        <p:blipFill>
          <a:blip r:embed="rId4" cstate="print"/>
          <a:srcRect l="19266" t="23333" r="13946" b="21111"/>
          <a:stretch>
            <a:fillRect/>
          </a:stretch>
        </p:blipFill>
        <p:spPr>
          <a:xfrm rot="12793554">
            <a:off x="5057001" y="54386"/>
            <a:ext cx="3367072" cy="3237569"/>
          </a:xfrm>
          <a:prstGeom prst="ellipse">
            <a:avLst/>
          </a:prstGeom>
          <a:ln w="57150">
            <a:solidFill>
              <a:srgbClr val="5C582A"/>
            </a:solidFill>
          </a:ln>
        </p:spPr>
      </p:pic>
      <p:pic>
        <p:nvPicPr>
          <p:cNvPr id="6" name="Imagem 5" descr="04.jpg"/>
          <p:cNvPicPr>
            <a:picLocks noChangeAspect="1"/>
          </p:cNvPicPr>
          <p:nvPr/>
        </p:nvPicPr>
        <p:blipFill>
          <a:blip r:embed="rId5" cstate="print"/>
          <a:srcRect t="23685" b="23685"/>
          <a:stretch>
            <a:fillRect/>
          </a:stretch>
        </p:blipFill>
        <p:spPr bwMode="auto">
          <a:xfrm rot="-2744205">
            <a:off x="3420467" y="2819600"/>
            <a:ext cx="1985963" cy="638175"/>
          </a:xfrm>
          <a:prstGeom prst="rect">
            <a:avLst/>
          </a:prstGeom>
          <a:solidFill>
            <a:schemeClr val="bg1">
              <a:lumMod val="50000"/>
              <a:lumOff val="50000"/>
            </a:schemeClr>
          </a:solid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0" y="446088"/>
            <a:ext cx="9144000" cy="6118225"/>
          </a:xfrm>
          <a:prstGeom prst="rect">
            <a:avLst/>
          </a:prstGeom>
          <a:noFill/>
          <a:ln w="9525">
            <a:noFill/>
            <a:round/>
            <a:headEnd/>
            <a:tailEnd/>
          </a:ln>
        </p:spPr>
      </p:pic>
      <p:sp>
        <p:nvSpPr>
          <p:cNvPr id="5" name="Retângulo 4"/>
          <p:cNvSpPr/>
          <p:nvPr/>
        </p:nvSpPr>
        <p:spPr>
          <a:xfrm>
            <a:off x="4465638" y="3749675"/>
            <a:ext cx="368300" cy="261938"/>
          </a:xfrm>
          <a:prstGeom prst="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71600" y="548680"/>
            <a:ext cx="2016224" cy="369332"/>
          </a:xfrm>
          <a:prstGeom prst="rect">
            <a:avLst/>
          </a:prstGeom>
          <a:noFill/>
        </p:spPr>
        <p:txBody>
          <a:bodyPr wrap="square" rtlCol="0">
            <a:spAutoFit/>
          </a:bodyPr>
          <a:lstStyle/>
          <a:p>
            <a:r>
              <a:rPr lang="pt-BR" dirty="0" smtClean="0"/>
              <a:t>07 janeiro 1610</a:t>
            </a:r>
            <a:endParaRPr lang="pt-BR" dirty="0"/>
          </a:p>
        </p:txBody>
      </p:sp>
      <p:pic>
        <p:nvPicPr>
          <p:cNvPr id="7" name="Imagem 1" descr="europa_occultation_20060729.gif"/>
          <p:cNvPicPr>
            <a:picLocks noGrp="1" noChangeAspect="1"/>
          </p:cNvPicPr>
          <p:nvPr>
            <p:ph idx="1"/>
          </p:nvPr>
        </p:nvPicPr>
        <p:blipFill>
          <a:blip r:embed="rId3" cstate="print"/>
          <a:srcRect/>
          <a:stretch>
            <a:fillRect/>
          </a:stretch>
        </p:blipFill>
        <p:spPr bwMode="auto">
          <a:xfrm>
            <a:off x="827584" y="1844824"/>
            <a:ext cx="7056784" cy="352839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243408"/>
            <a:ext cx="8229600" cy="1219200"/>
          </a:xfrm>
        </p:spPr>
        <p:txBody>
          <a:bodyPr/>
          <a:lstStyle/>
          <a:p>
            <a:pPr algn="ctr"/>
            <a:r>
              <a:rPr lang="pt-BR" dirty="0" smtClean="0"/>
              <a:t>Um pouco de história</a:t>
            </a:r>
            <a:endParaRPr lang="pt-BR" dirty="0"/>
          </a:p>
        </p:txBody>
      </p:sp>
      <p:sp>
        <p:nvSpPr>
          <p:cNvPr id="2" name="Espaço Reservado para Conteúdo 1"/>
          <p:cNvSpPr>
            <a:spLocks noGrp="1"/>
          </p:cNvSpPr>
          <p:nvPr>
            <p:ph idx="1"/>
          </p:nvPr>
        </p:nvSpPr>
        <p:spPr>
          <a:xfrm>
            <a:off x="3347864" y="1124744"/>
            <a:ext cx="5256584" cy="2880320"/>
          </a:xfrm>
        </p:spPr>
        <p:txBody>
          <a:bodyPr>
            <a:normAutofit/>
          </a:bodyPr>
          <a:lstStyle/>
          <a:p>
            <a:pPr algn="just">
              <a:defRPr/>
            </a:pPr>
            <a:r>
              <a:rPr lang="pt-BR" sz="2500" i="1" dirty="0" smtClean="0"/>
              <a:t>“(...) existe no céu, sem dúvida, estrelas que se movem ao redor de Júpiter, da mesma forma que Mercúrio e Vênus ao redor do Sol...”</a:t>
            </a:r>
          </a:p>
        </p:txBody>
      </p:sp>
      <p:pic>
        <p:nvPicPr>
          <p:cNvPr id="4" name="Picture 1028" descr="F:\Observatório\Júpiter (19-07-2008)\imagens\250px-Galileo_arp_300pix.jpg"/>
          <p:cNvPicPr>
            <a:picLocks noChangeAspect="1" noChangeArrowheads="1"/>
          </p:cNvPicPr>
          <p:nvPr/>
        </p:nvPicPr>
        <p:blipFill>
          <a:blip r:embed="rId3" cstate="print"/>
          <a:srcRect/>
          <a:stretch>
            <a:fillRect/>
          </a:stretch>
        </p:blipFill>
        <p:spPr bwMode="auto">
          <a:xfrm>
            <a:off x="539552" y="1988840"/>
            <a:ext cx="3167537" cy="3890246"/>
          </a:xfrm>
          <a:prstGeom prst="rect">
            <a:avLst/>
          </a:prstGeom>
          <a:noFill/>
          <a:ln w="9525">
            <a:solidFill>
              <a:schemeClr val="tx1"/>
            </a:solidFill>
            <a:miter lim="800000"/>
            <a:headEnd/>
            <a:tailEnd/>
          </a:ln>
        </p:spPr>
      </p:pic>
      <p:sp>
        <p:nvSpPr>
          <p:cNvPr id="7" name="Espaço Reservado para Conteúdo 1"/>
          <p:cNvSpPr txBox="1">
            <a:spLocks/>
          </p:cNvSpPr>
          <p:nvPr/>
        </p:nvSpPr>
        <p:spPr>
          <a:xfrm>
            <a:off x="3203848" y="4265712"/>
            <a:ext cx="5256584" cy="182758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pt-BR" sz="25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0"/>
            <a:ext cx="7848872" cy="1188368"/>
          </a:xfrm>
        </p:spPr>
        <p:txBody>
          <a:bodyPr>
            <a:normAutofit/>
          </a:bodyPr>
          <a:lstStyle/>
          <a:p>
            <a:pPr algn="ctr"/>
            <a:r>
              <a:rPr lang="pt-BR" sz="4500" dirty="0" smtClean="0"/>
              <a:t>Localização de Júpiter</a:t>
            </a:r>
            <a:endParaRPr lang="pt-BR" sz="4500" dirty="0"/>
          </a:p>
        </p:txBody>
      </p:sp>
      <p:pic>
        <p:nvPicPr>
          <p:cNvPr id="6" name="Imagem 5" descr="55835a.jpg"/>
          <p:cNvPicPr>
            <a:picLocks noChangeAspect="1"/>
          </p:cNvPicPr>
          <p:nvPr/>
        </p:nvPicPr>
        <p:blipFill>
          <a:blip r:embed="rId3" cstate="print"/>
          <a:stretch>
            <a:fillRect/>
          </a:stretch>
        </p:blipFill>
        <p:spPr>
          <a:xfrm>
            <a:off x="0" y="2420888"/>
            <a:ext cx="8107905" cy="3638298"/>
          </a:xfrm>
          <a:prstGeom prst="rect">
            <a:avLst/>
          </a:prstGeom>
        </p:spPr>
      </p:pic>
      <p:sp>
        <p:nvSpPr>
          <p:cNvPr id="7" name="CaixaDeTexto 6"/>
          <p:cNvSpPr txBox="1"/>
          <p:nvPr/>
        </p:nvSpPr>
        <p:spPr>
          <a:xfrm>
            <a:off x="683568" y="1268760"/>
            <a:ext cx="7632848" cy="861774"/>
          </a:xfrm>
          <a:prstGeom prst="rect">
            <a:avLst/>
          </a:prstGeom>
          <a:noFill/>
        </p:spPr>
        <p:txBody>
          <a:bodyPr wrap="square" rtlCol="0">
            <a:spAutoFit/>
          </a:bodyPr>
          <a:lstStyle/>
          <a:p>
            <a:pPr algn="ctr"/>
            <a:r>
              <a:rPr lang="pt-BR" sz="2500" dirty="0" smtClean="0"/>
              <a:t>Júpiter  é  o  5º Planeta na ordem de afastamento do Sol (778 milhões de km)</a:t>
            </a:r>
            <a:endParaRPr lang="pt-BR" sz="2500" dirty="0"/>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949</TotalTime>
  <Words>2305</Words>
  <Application>Microsoft Office PowerPoint</Application>
  <PresentationFormat>Apresentação na tela (4:3)</PresentationFormat>
  <Paragraphs>253</Paragraphs>
  <Slides>37</Slides>
  <Notes>34</Notes>
  <HiddenSlides>0</HiddenSlides>
  <MMClips>0</MMClips>
  <ScaleCrop>false</ScaleCrop>
  <HeadingPairs>
    <vt:vector size="6" baseType="variant">
      <vt:variant>
        <vt:lpstr>Tema</vt:lpstr>
      </vt:variant>
      <vt:variant>
        <vt:i4>1</vt:i4>
      </vt:variant>
      <vt:variant>
        <vt:lpstr>Títulos de slides</vt:lpstr>
      </vt:variant>
      <vt:variant>
        <vt:i4>37</vt:i4>
      </vt:variant>
      <vt:variant>
        <vt:lpstr>Apresentações personalizadas</vt:lpstr>
      </vt:variant>
      <vt:variant>
        <vt:i4>2</vt:i4>
      </vt:variant>
    </vt:vector>
  </HeadingPairs>
  <TitlesOfParts>
    <vt:vector size="40" baseType="lpstr">
      <vt:lpstr>Técnica</vt:lpstr>
      <vt:lpstr>Slide 1</vt:lpstr>
      <vt:lpstr>Slide 2</vt:lpstr>
      <vt:lpstr>Um pouco de história</vt:lpstr>
      <vt:lpstr>Um pouco de história</vt:lpstr>
      <vt:lpstr>Slide 5</vt:lpstr>
      <vt:lpstr>Slide 6</vt:lpstr>
      <vt:lpstr>Slide 7</vt:lpstr>
      <vt:lpstr>Um pouco de história</vt:lpstr>
      <vt:lpstr>Localização de Júpiter</vt:lpstr>
      <vt:lpstr>As características de Júpiter</vt:lpstr>
      <vt:lpstr>Comparando Júpiter com a Terra</vt:lpstr>
      <vt:lpstr>Atmosfera</vt:lpstr>
      <vt:lpstr>Atmosfera</vt:lpstr>
      <vt:lpstr>A mancha vermelha</vt:lpstr>
      <vt:lpstr>O interior de Júpiter</vt:lpstr>
      <vt:lpstr>Campo magnético</vt:lpstr>
      <vt:lpstr>Os anéis de Júpiter</vt:lpstr>
      <vt:lpstr>Os anéis de Júpiter</vt:lpstr>
      <vt:lpstr>As muitas Luas de Júpiter</vt:lpstr>
      <vt:lpstr>IO</vt:lpstr>
      <vt:lpstr>IO</vt:lpstr>
      <vt:lpstr>EUROPA</vt:lpstr>
      <vt:lpstr>EUROPA</vt:lpstr>
      <vt:lpstr>GANIMEDES</vt:lpstr>
      <vt:lpstr>CALISTO</vt:lpstr>
      <vt:lpstr>Slide 26</vt:lpstr>
      <vt:lpstr>Os outros satélites de Júpiter</vt:lpstr>
      <vt:lpstr>Os outros satélites de Júpiter</vt:lpstr>
      <vt:lpstr>Explorando Júpiter</vt:lpstr>
      <vt:lpstr>Slide 30</vt:lpstr>
      <vt:lpstr>Explorando Júpiter</vt:lpstr>
      <vt:lpstr>Explorando Júpiter</vt:lpstr>
      <vt:lpstr>Explorando Júpiter</vt:lpstr>
      <vt:lpstr>Slide 34</vt:lpstr>
      <vt:lpstr>Júpiter no Observatório: </vt:lpstr>
      <vt:lpstr>Bibliografia</vt:lpstr>
      <vt:lpstr>Obrigada!!! alessandra.oliveira@usp.br</vt:lpstr>
      <vt:lpstr>Apresentação personalizada 1</vt:lpstr>
      <vt:lpstr>Apresentação personalizada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Laboratorio</dc:creator>
  <cp:lastModifiedBy>Observatório</cp:lastModifiedBy>
  <cp:revision>169</cp:revision>
  <dcterms:created xsi:type="dcterms:W3CDTF">2012-09-20T14:37:44Z</dcterms:created>
  <dcterms:modified xsi:type="dcterms:W3CDTF">2012-10-20T23:54:49Z</dcterms:modified>
</cp:coreProperties>
</file>