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9" r:id="rId17"/>
    <p:sldId id="300" r:id="rId18"/>
    <p:sldId id="271" r:id="rId19"/>
    <p:sldId id="301" r:id="rId20"/>
    <p:sldId id="302"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8" r:id="rId41"/>
    <p:sldId id="291" r:id="rId42"/>
    <p:sldId id="292" r:id="rId43"/>
    <p:sldId id="293" r:id="rId44"/>
    <p:sldId id="294" r:id="rId45"/>
    <p:sldId id="295" r:id="rId46"/>
    <p:sldId id="296" r:id="rId47"/>
    <p:sldId id="297" r:id="rId48"/>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6" d="100"/>
          <a:sy n="96" d="100"/>
        </p:scale>
        <p:origin x="-1668"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showGuides="1">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sldImg"/>
          </p:nvPr>
        </p:nvSpPr>
        <p:spPr bwMode="auto">
          <a:xfrm>
            <a:off x="1371600" y="763588"/>
            <a:ext cx="5027613" cy="3770312"/>
          </a:xfrm>
          <a:prstGeom prst="rect">
            <a:avLst/>
          </a:prstGeom>
          <a:noFill/>
          <a:ln w="9525">
            <a:noFill/>
            <a:round/>
            <a:headEnd/>
            <a:tailEnd/>
          </a:ln>
        </p:spPr>
      </p:sp>
      <p:sp>
        <p:nvSpPr>
          <p:cNvPr id="2050" name="Rectangle 2"/>
          <p:cNvSpPr>
            <a:spLocks noGrp="1" noChangeArrowheads="1"/>
          </p:cNvSpPr>
          <p:nvPr>
            <p:ph type="body"/>
          </p:nvPr>
        </p:nvSpPr>
        <p:spPr bwMode="auto">
          <a:xfrm>
            <a:off x="777875" y="4776788"/>
            <a:ext cx="6216650" cy="45243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pt-BR" noProof="0" smtClean="0"/>
          </a:p>
        </p:txBody>
      </p:sp>
      <p:sp>
        <p:nvSpPr>
          <p:cNvPr id="2051" name="Rectangle 3"/>
          <p:cNvSpPr>
            <a:spLocks noGrp="1" noChangeArrowheads="1"/>
          </p:cNvSpPr>
          <p:nvPr>
            <p:ph type="hdr"/>
          </p:nvPr>
        </p:nvSpPr>
        <p:spPr bwMode="auto">
          <a:xfrm>
            <a:off x="0"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smtClean="0">
                <a:solidFill>
                  <a:srgbClr val="000000"/>
                </a:solidFill>
                <a:latin typeface="Times New Roman" pitchFamily="16" charset="0"/>
                <a:cs typeface="DejaVu Sans" charset="0"/>
              </a:defRPr>
            </a:lvl1pPr>
          </a:lstStyle>
          <a:p>
            <a:pPr>
              <a:defRPr/>
            </a:pPr>
            <a:endParaRPr lang="en-US"/>
          </a:p>
        </p:txBody>
      </p:sp>
      <p:sp>
        <p:nvSpPr>
          <p:cNvPr id="2052" name="Rectangle 4"/>
          <p:cNvSpPr>
            <a:spLocks noGrp="1" noChangeArrowheads="1"/>
          </p:cNvSpPr>
          <p:nvPr>
            <p:ph type="dt"/>
          </p:nvPr>
        </p:nvSpPr>
        <p:spPr bwMode="auto">
          <a:xfrm>
            <a:off x="4398963"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smtClean="0">
                <a:solidFill>
                  <a:srgbClr val="000000"/>
                </a:solidFill>
                <a:latin typeface="Times New Roman" pitchFamily="16" charset="0"/>
                <a:cs typeface="DejaVu Sans" charset="0"/>
              </a:defRPr>
            </a:lvl1pPr>
          </a:lstStyle>
          <a:p>
            <a:pPr>
              <a:defRPr/>
            </a:pPr>
            <a:endParaRPr lang="en-US"/>
          </a:p>
        </p:txBody>
      </p:sp>
      <p:sp>
        <p:nvSpPr>
          <p:cNvPr id="2053" name="Rectangle 5"/>
          <p:cNvSpPr>
            <a:spLocks noGrp="1" noChangeArrowheads="1"/>
          </p:cNvSpPr>
          <p:nvPr>
            <p:ph type="ftr"/>
          </p:nvPr>
        </p:nvSpPr>
        <p:spPr bwMode="auto">
          <a:xfrm>
            <a:off x="0"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smtClean="0">
                <a:solidFill>
                  <a:srgbClr val="000000"/>
                </a:solidFill>
                <a:latin typeface="Times New Roman" pitchFamily="16" charset="0"/>
                <a:cs typeface="DejaVu Sans" charset="0"/>
              </a:defRPr>
            </a:lvl1pPr>
          </a:lstStyle>
          <a:p>
            <a:pPr>
              <a:defRPr/>
            </a:pPr>
            <a:endParaRPr lang="en-US"/>
          </a:p>
        </p:txBody>
      </p:sp>
      <p:sp>
        <p:nvSpPr>
          <p:cNvPr id="2054" name="Rectangle 6"/>
          <p:cNvSpPr>
            <a:spLocks noGrp="1" noChangeArrowheads="1"/>
          </p:cNvSpPr>
          <p:nvPr>
            <p:ph type="sldNum"/>
          </p:nvPr>
        </p:nvSpPr>
        <p:spPr bwMode="auto">
          <a:xfrm>
            <a:off x="4398963"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smtClean="0">
                <a:solidFill>
                  <a:srgbClr val="000000"/>
                </a:solidFill>
                <a:latin typeface="Times New Roman" pitchFamily="16" charset="0"/>
                <a:cs typeface="DejaVu Sans" charset="0"/>
              </a:defRPr>
            </a:lvl1pPr>
          </a:lstStyle>
          <a:p>
            <a:pPr>
              <a:defRPr/>
            </a:pPr>
            <a:fld id="{AD71D418-52E2-48A5-8618-022D73B77FFC}"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2.bp.blogspot.com/_sLjuDPlTvUo/S47BHdnoM1I/AAAAAAAAALI/-oWXKPn6PMI/s400/Supernova1054China.jp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tonyramos.com.br/imagens2010/b488c8d9eb3ce2dd0df37874f3238ee6.jp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if.ufrgs.br/oei/stars/formation/cloud_frag.gi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o.org/public/archives/images/screen/alma-jfs-2010-10.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ilikelichen.files.wordpress.com/2010/05/neb58witchheadnebula.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p:spPr>
        <p:txBody>
          <a:bodyPr/>
          <a:lstStyle/>
          <a:p>
            <a:fld id="{C830A053-2018-41DB-82A0-2D9248DE0FBD}" type="slidenum">
              <a:rPr lang="en-US"/>
              <a:pPr/>
              <a:t>1</a:t>
            </a:fld>
            <a:endParaRPr lang="en-US"/>
          </a:p>
        </p:txBody>
      </p:sp>
      <p:sp>
        <p:nvSpPr>
          <p:cNvPr id="51203" name="Text Box 1"/>
          <p:cNvSpPr txBox="1">
            <a:spLocks noChangeArrowheads="1"/>
          </p:cNvSpPr>
          <p:nvPr/>
        </p:nvSpPr>
        <p:spPr bwMode="auto">
          <a:xfrm>
            <a:off x="4402138" y="9553575"/>
            <a:ext cx="3368675" cy="503238"/>
          </a:xfrm>
          <a:prstGeom prst="rect">
            <a:avLst/>
          </a:prstGeom>
          <a:noFill/>
          <a:ln w="9525">
            <a:noFill/>
            <a:round/>
            <a:headEnd/>
            <a:tailEnd/>
          </a:ln>
        </p:spPr>
        <p:txBody>
          <a:bodyPr lIns="90000" tIns="46800" rIns="90000" bIns="46800" anchor="b"/>
          <a:lstStyle/>
          <a:p>
            <a:pPr algn="r" hangingPunct="1">
              <a:lnSpc>
                <a:spcPct val="100000"/>
              </a:lnSpc>
              <a:buClrTx/>
              <a:buFontTx/>
              <a:buNone/>
              <a:tabLst>
                <a:tab pos="723900" algn="l"/>
                <a:tab pos="1447800" algn="l"/>
                <a:tab pos="2171700" algn="l"/>
                <a:tab pos="2895600" algn="l"/>
              </a:tabLst>
            </a:pPr>
            <a:fld id="{D4E42C43-A24C-4F77-887C-F3120AB02D69}" type="slidenum">
              <a:rPr lang="pt-BR" sz="1200">
                <a:solidFill>
                  <a:srgbClr val="000000"/>
                </a:solidFill>
                <a:latin typeface="Calibri" pitchFamily="49" charset="0"/>
                <a:ea typeface="WenQuanYi Zen Hei Sharp" charset="0"/>
                <a:cs typeface="WenQuanYi Zen Hei Sharp" charset="0"/>
              </a:rPr>
              <a:pPr algn="r" hangingPunct="1">
                <a:lnSpc>
                  <a:spcPct val="100000"/>
                </a:lnSpc>
                <a:buClrTx/>
                <a:buFontTx/>
                <a:buNone/>
                <a:tabLst>
                  <a:tab pos="723900" algn="l"/>
                  <a:tab pos="1447800" algn="l"/>
                  <a:tab pos="2171700" algn="l"/>
                  <a:tab pos="2895600" algn="l"/>
                </a:tabLst>
              </a:pPr>
              <a:t>1</a:t>
            </a:fld>
            <a:endParaRPr lang="pt-BR" sz="1200">
              <a:solidFill>
                <a:srgbClr val="000000"/>
              </a:solidFill>
              <a:latin typeface="Calibri" pitchFamily="49" charset="0"/>
              <a:ea typeface="WenQuanYi Zen Hei Sharp" charset="0"/>
              <a:cs typeface="WenQuanYi Zen Hei Sharp" charset="0"/>
            </a:endParaRPr>
          </a:p>
        </p:txBody>
      </p:sp>
      <p:sp>
        <p:nvSpPr>
          <p:cNvPr id="51204" name="Rectangle 2"/>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1205" name="Rectangle 3"/>
          <p:cNvSpPr txBox="1">
            <a:spLocks noChangeArrowheads="1"/>
          </p:cNvSpPr>
          <p:nvPr>
            <p:ph type="body" idx="1"/>
          </p:nvPr>
        </p:nvSpPr>
        <p:spPr>
          <a:xfrm>
            <a:off x="777875" y="4776788"/>
            <a:ext cx="6218238" cy="4629150"/>
          </a:xfrm>
          <a:noFill/>
          <a:ln/>
        </p:spPr>
        <p:txBody>
          <a:bodyPr wrap="none" anchor="ctr"/>
          <a:lstStyle/>
          <a:p>
            <a:pPr eaLnBrk="1">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66479061-7753-493C-A3F6-61DC4568E429}" type="slidenum">
              <a:rPr lang="en-US"/>
              <a:pPr/>
              <a:t>10</a:t>
            </a:fld>
            <a:endParaRPr lang="en-US"/>
          </a:p>
        </p:txBody>
      </p:sp>
      <p:sp>
        <p:nvSpPr>
          <p:cNvPr id="6041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0420"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http://www.klima-luft.de/steinicke/ngcic/persons/pic_pers/alsufi.jpg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p:cNvSpPr>
            <a:spLocks noGrp="1" noChangeArrowheads="1"/>
          </p:cNvSpPr>
          <p:nvPr>
            <p:ph type="sldNum" sz="quarter"/>
          </p:nvPr>
        </p:nvSpPr>
        <p:spPr>
          <a:noFill/>
        </p:spPr>
        <p:txBody>
          <a:bodyPr/>
          <a:lstStyle/>
          <a:p>
            <a:fld id="{D4190286-0C7E-4889-81BF-B8D2E70E6308}" type="slidenum">
              <a:rPr lang="en-US"/>
              <a:pPr/>
              <a:t>11</a:t>
            </a:fld>
            <a:endParaRPr lang="en-US"/>
          </a:p>
        </p:txBody>
      </p:sp>
      <p:sp>
        <p:nvSpPr>
          <p:cNvPr id="6144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144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hlinkClick r:id="rId3"/>
              </a:rPr>
              <a:t>http://2.bp.blogspot.com/_sLjuDPlTvUo/S47BHdnoM1I/AAAAAAAAALI/-oWXKPn6PMI/s400/Supernova1054China.jpg</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hlinkClick r:id="rId4"/>
              </a:rPr>
              <a:t>http://tonyramos.com.br/imagens2010/b488c8d9eb3ce2dd0df37874f3238ee6.jpg</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p:spPr>
        <p:txBody>
          <a:bodyPr/>
          <a:lstStyle/>
          <a:p>
            <a:fld id="{47F7F1FB-DCF3-4032-B084-E94E4CDE7EFE}" type="slidenum">
              <a:rPr lang="en-US"/>
              <a:pPr/>
              <a:t>12</a:t>
            </a:fld>
            <a:endParaRPr lang="en-US"/>
          </a:p>
        </p:txBody>
      </p:sp>
      <p:sp>
        <p:nvSpPr>
          <p:cNvPr id="6246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2468"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http://upload.wikimedia.org/wikipedia/commons/b/b3/Messier_catalog_first_page.jpg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p:cNvSpPr>
            <a:spLocks noGrp="1" noChangeArrowheads="1"/>
          </p:cNvSpPr>
          <p:nvPr>
            <p:ph type="sldNum" sz="quarter"/>
          </p:nvPr>
        </p:nvSpPr>
        <p:spPr>
          <a:noFill/>
        </p:spPr>
        <p:txBody>
          <a:bodyPr/>
          <a:lstStyle/>
          <a:p>
            <a:fld id="{38134C1B-3F92-4FF3-8FB3-E1F0C489850F}" type="slidenum">
              <a:rPr lang="en-US"/>
              <a:pPr/>
              <a:t>13</a:t>
            </a:fld>
            <a:endParaRPr lang="en-US"/>
          </a:p>
        </p:txBody>
      </p:sp>
      <p:sp>
        <p:nvSpPr>
          <p:cNvPr id="6349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349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http://www.hawksmoorsbazaar.net/wp-content/uploads/2010/03/Caroline-and-William-Herschel-02.jpg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6"/>
          <p:cNvSpPr>
            <a:spLocks noGrp="1" noChangeArrowheads="1"/>
          </p:cNvSpPr>
          <p:nvPr>
            <p:ph type="sldNum" sz="quarter"/>
          </p:nvPr>
        </p:nvSpPr>
        <p:spPr>
          <a:noFill/>
        </p:spPr>
        <p:txBody>
          <a:bodyPr/>
          <a:lstStyle/>
          <a:p>
            <a:fld id="{FDF7B579-A5EE-4958-8E59-01D2B5BA2951}" type="slidenum">
              <a:rPr lang="en-US"/>
              <a:pPr/>
              <a:t>14</a:t>
            </a:fld>
            <a:endParaRPr lang="en-US"/>
          </a:p>
        </p:txBody>
      </p:sp>
      <p:sp>
        <p:nvSpPr>
          <p:cNvPr id="6451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4516"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6"/>
          <p:cNvSpPr>
            <a:spLocks noGrp="1" noChangeArrowheads="1"/>
          </p:cNvSpPr>
          <p:nvPr>
            <p:ph type="sldNum" sz="quarter"/>
          </p:nvPr>
        </p:nvSpPr>
        <p:spPr>
          <a:noFill/>
        </p:spPr>
        <p:txBody>
          <a:bodyPr/>
          <a:lstStyle/>
          <a:p>
            <a:fld id="{7A3BC65C-108C-4274-BA65-8E06F39859BE}" type="slidenum">
              <a:rPr lang="en-US"/>
              <a:pPr/>
              <a:t>15</a:t>
            </a:fld>
            <a:endParaRPr lang="en-US"/>
          </a:p>
        </p:txBody>
      </p:sp>
      <p:sp>
        <p:nvSpPr>
          <p:cNvPr id="6553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5540"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http://missionsinaction.us/images/M17_Omega_Nebulea.jpg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p:sp>
      <p:sp>
        <p:nvSpPr>
          <p:cNvPr id="66563" name="Espaço Reservado para Anotações 2"/>
          <p:cNvSpPr>
            <a:spLocks noGrp="1"/>
          </p:cNvSpPr>
          <p:nvPr>
            <p:ph type="body" idx="1"/>
          </p:nvPr>
        </p:nvSpPr>
        <p:spPr>
          <a:noFill/>
          <a:ln/>
        </p:spPr>
        <p:txBody>
          <a:bodyPr/>
          <a:lstStyle/>
          <a:p>
            <a:r>
              <a:rPr lang="pt-BR" smtClean="0"/>
              <a:t>http://www.portaldoastronomo.org/images/npod/nuclio_npod_1069686249_9270853.jpg</a:t>
            </a:r>
          </a:p>
        </p:txBody>
      </p:sp>
      <p:sp>
        <p:nvSpPr>
          <p:cNvPr id="66564" name="Espaço Reservado para Número de Slide 3"/>
          <p:cNvSpPr>
            <a:spLocks noGrp="1"/>
          </p:cNvSpPr>
          <p:nvPr>
            <p:ph type="sldNum" sz="quarter"/>
          </p:nvPr>
        </p:nvSpPr>
        <p:spPr>
          <a:noFill/>
        </p:spPr>
        <p:txBody>
          <a:bodyPr/>
          <a:lstStyle/>
          <a:p>
            <a:fld id="{95148E72-6ED2-4101-9239-C8755A904100}"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p:sp>
      <p:sp>
        <p:nvSpPr>
          <p:cNvPr id="67587" name="Espaço Reservado para Anotações 2"/>
          <p:cNvSpPr>
            <a:spLocks noGrp="1"/>
          </p:cNvSpPr>
          <p:nvPr>
            <p:ph type="body" idx="1"/>
          </p:nvPr>
        </p:nvSpPr>
        <p:spPr>
          <a:noFill/>
          <a:ln/>
        </p:spPr>
        <p:txBody>
          <a:bodyPr/>
          <a:lstStyle/>
          <a:p>
            <a:r>
              <a:rPr lang="pt-BR" smtClean="0"/>
              <a:t>http://images4.informazione.it/OO2o4kTgOElXZx88CZ0u8+VqVLnUTY-DtFWdvNPxTb-yvfwX6zVWuzaouxmSrzWm</a:t>
            </a:r>
          </a:p>
        </p:txBody>
      </p:sp>
      <p:sp>
        <p:nvSpPr>
          <p:cNvPr id="67588" name="Espaço Reservado para Número de Slide 3"/>
          <p:cNvSpPr>
            <a:spLocks noGrp="1"/>
          </p:cNvSpPr>
          <p:nvPr>
            <p:ph type="sldNum" sz="quarter"/>
          </p:nvPr>
        </p:nvSpPr>
        <p:spPr>
          <a:noFill/>
        </p:spPr>
        <p:txBody>
          <a:bodyPr/>
          <a:lstStyle/>
          <a:p>
            <a:fld id="{8D0B7DD5-06A3-499B-A506-69D8345238F0}"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1FBD359F-7C55-4C9E-92BE-163304CD96FB}" type="slidenum">
              <a:rPr lang="en-US"/>
              <a:pPr/>
              <a:t>18</a:t>
            </a:fld>
            <a:endParaRPr lang="en-US"/>
          </a:p>
        </p:txBody>
      </p:sp>
      <p:sp>
        <p:nvSpPr>
          <p:cNvPr id="6861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6861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http://apod.nasa.gov/apod/image/0706/merope_cfht.jpg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p:sp>
      <p:sp>
        <p:nvSpPr>
          <p:cNvPr id="69635" name="Espaço Reservado para Anotações 2"/>
          <p:cNvSpPr>
            <a:spLocks noGrp="1"/>
          </p:cNvSpPr>
          <p:nvPr>
            <p:ph type="body" idx="1"/>
          </p:nvPr>
        </p:nvSpPr>
        <p:spPr>
          <a:noFill/>
          <a:ln/>
        </p:spPr>
        <p:txBody>
          <a:bodyPr/>
          <a:lstStyle/>
          <a:p>
            <a:r>
              <a:rPr lang="pt-BR" smtClean="0"/>
              <a:t>http://www.ccvalg.pt/astronomia/nebulosas/nebulosas_reflexao/ngc_1999.jpg</a:t>
            </a:r>
          </a:p>
        </p:txBody>
      </p:sp>
      <p:sp>
        <p:nvSpPr>
          <p:cNvPr id="69636" name="Espaço Reservado para Número de Slide 3"/>
          <p:cNvSpPr>
            <a:spLocks noGrp="1"/>
          </p:cNvSpPr>
          <p:nvPr>
            <p:ph type="sldNum" sz="quarter"/>
          </p:nvPr>
        </p:nvSpPr>
        <p:spPr>
          <a:noFill/>
        </p:spPr>
        <p:txBody>
          <a:bodyPr/>
          <a:lstStyle/>
          <a:p>
            <a:fld id="{566594A8-A5B2-4D1F-BAF5-CFE6982244A5}"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DC55CB36-F81E-4445-BA7E-AD3ED1DB75E7}" type="slidenum">
              <a:rPr lang="en-US"/>
              <a:pPr/>
              <a:t>2</a:t>
            </a:fld>
            <a:endParaRPr lang="en-US"/>
          </a:p>
        </p:txBody>
      </p:sp>
      <p:sp>
        <p:nvSpPr>
          <p:cNvPr id="5222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2228"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p:sp>
      <p:sp>
        <p:nvSpPr>
          <p:cNvPr id="70659" name="Espaço Reservado para Anotações 2"/>
          <p:cNvSpPr>
            <a:spLocks noGrp="1"/>
          </p:cNvSpPr>
          <p:nvPr>
            <p:ph type="body" idx="1"/>
          </p:nvPr>
        </p:nvSpPr>
        <p:spPr>
          <a:noFill/>
          <a:ln/>
        </p:spPr>
        <p:txBody>
          <a:bodyPr/>
          <a:lstStyle/>
          <a:p>
            <a:r>
              <a:rPr lang="pt-BR" smtClean="0"/>
              <a:t>http://www.astromia.com/fotouniverso/fotos/trifida.jpg</a:t>
            </a:r>
          </a:p>
        </p:txBody>
      </p:sp>
      <p:sp>
        <p:nvSpPr>
          <p:cNvPr id="70660" name="Espaço Reservado para Número de Slide 3"/>
          <p:cNvSpPr>
            <a:spLocks noGrp="1"/>
          </p:cNvSpPr>
          <p:nvPr>
            <p:ph type="sldNum" sz="quarter"/>
          </p:nvPr>
        </p:nvSpPr>
        <p:spPr>
          <a:noFill/>
        </p:spPr>
        <p:txBody>
          <a:bodyPr/>
          <a:lstStyle/>
          <a:p>
            <a:fld id="{E987291F-9F0D-4947-A44F-75014AF9B0B7}"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6"/>
          <p:cNvSpPr>
            <a:spLocks noGrp="1" noChangeArrowheads="1"/>
          </p:cNvSpPr>
          <p:nvPr>
            <p:ph type="sldNum" sz="quarter"/>
          </p:nvPr>
        </p:nvSpPr>
        <p:spPr>
          <a:noFill/>
        </p:spPr>
        <p:txBody>
          <a:bodyPr/>
          <a:lstStyle/>
          <a:p>
            <a:fld id="{35D2E36A-22EE-444D-89DD-C77F00DA2B65}" type="slidenum">
              <a:rPr lang="en-US"/>
              <a:pPr/>
              <a:t>21</a:t>
            </a:fld>
            <a:endParaRPr lang="en-US"/>
          </a:p>
        </p:txBody>
      </p:sp>
      <p:sp>
        <p:nvSpPr>
          <p:cNvPr id="7168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168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http://www.noao.edu/outreach/aop/observers/conegariepy.jpg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4B212144-E824-4B8B-A8CC-8D7D7ECFB80E}" type="slidenum">
              <a:rPr lang="en-US"/>
              <a:pPr/>
              <a:t>22</a:t>
            </a:fld>
            <a:endParaRPr lang="en-US"/>
          </a:p>
        </p:txBody>
      </p:sp>
      <p:sp>
        <p:nvSpPr>
          <p:cNvPr id="7270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2708"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http://apod.nasa.gov/apod/image/1206/ldn673s_block1123.jpg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6"/>
          <p:cNvSpPr>
            <a:spLocks noGrp="1" noChangeArrowheads="1"/>
          </p:cNvSpPr>
          <p:nvPr>
            <p:ph type="sldNum" sz="quarter"/>
          </p:nvPr>
        </p:nvSpPr>
        <p:spPr>
          <a:noFill/>
        </p:spPr>
        <p:txBody>
          <a:bodyPr/>
          <a:lstStyle/>
          <a:p>
            <a:fld id="{566603C0-4527-453A-AEF6-941D04797550}" type="slidenum">
              <a:rPr lang="en-US"/>
              <a:pPr/>
              <a:t>23</a:t>
            </a:fld>
            <a:endParaRPr lang="en-US"/>
          </a:p>
        </p:txBody>
      </p:sp>
      <p:sp>
        <p:nvSpPr>
          <p:cNvPr id="7373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373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http://1.bp.blogspot.com/-30z6a6lA2XI/Ti4Q3ohnbZI/AAAAAAAAABU/3wKS45BEyj4/s1600/Cabe%25C3%25A7a+de+Cavalo.jpg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E46A3BBB-EFE3-43B6-A3F7-AB66D1188C22}" type="slidenum">
              <a:rPr lang="en-US"/>
              <a:pPr/>
              <a:t>24</a:t>
            </a:fld>
            <a:endParaRPr lang="en-US"/>
          </a:p>
        </p:txBody>
      </p:sp>
      <p:sp>
        <p:nvSpPr>
          <p:cNvPr id="7475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4756"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http://apod.nasa.gov/apod/image/0312/eskimo2_hst.jpg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p:cNvSpPr>
            <a:spLocks noGrp="1" noChangeArrowheads="1"/>
          </p:cNvSpPr>
          <p:nvPr>
            <p:ph type="sldNum" sz="quarter"/>
          </p:nvPr>
        </p:nvSpPr>
        <p:spPr>
          <a:noFill/>
        </p:spPr>
        <p:txBody>
          <a:bodyPr/>
          <a:lstStyle/>
          <a:p>
            <a:fld id="{D5A706E3-74F8-4C4A-A144-06F9E0EE36CB}" type="slidenum">
              <a:rPr lang="en-US"/>
              <a:pPr/>
              <a:t>25</a:t>
            </a:fld>
            <a:endParaRPr lang="en-US"/>
          </a:p>
        </p:txBody>
      </p:sp>
      <p:sp>
        <p:nvSpPr>
          <p:cNvPr id="7577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5780"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http://www.oal.ul.pt/oobservatorio/vol10/n8/imagens/capa_out.png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a:spLocks noGrp="1" noChangeArrowheads="1"/>
          </p:cNvSpPr>
          <p:nvPr>
            <p:ph type="sldNum" sz="quarter"/>
          </p:nvPr>
        </p:nvSpPr>
        <p:spPr>
          <a:noFill/>
        </p:spPr>
        <p:txBody>
          <a:bodyPr/>
          <a:lstStyle/>
          <a:p>
            <a:fld id="{23199B28-0F11-4C08-84CD-324F52238BEA}" type="slidenum">
              <a:rPr lang="en-US"/>
              <a:pPr/>
              <a:t>26</a:t>
            </a:fld>
            <a:endParaRPr lang="en-US"/>
          </a:p>
        </p:txBody>
      </p:sp>
      <p:sp>
        <p:nvSpPr>
          <p:cNvPr id="7680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680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http://cienctec.com.br/wordpress/wp-content/uploads/2010/10/ant_nebula.jpg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6"/>
          <p:cNvSpPr>
            <a:spLocks noGrp="1" noChangeArrowheads="1"/>
          </p:cNvSpPr>
          <p:nvPr>
            <p:ph type="sldNum" sz="quarter"/>
          </p:nvPr>
        </p:nvSpPr>
        <p:spPr>
          <a:noFill/>
        </p:spPr>
        <p:txBody>
          <a:bodyPr/>
          <a:lstStyle/>
          <a:p>
            <a:fld id="{91E6A874-D630-4B7A-8148-06839DCF044A}" type="slidenum">
              <a:rPr lang="en-US"/>
              <a:pPr/>
              <a:t>27</a:t>
            </a:fld>
            <a:endParaRPr lang="en-US"/>
          </a:p>
        </p:txBody>
      </p:sp>
      <p:sp>
        <p:nvSpPr>
          <p:cNvPr id="7782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7828"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http://www.virginmedia.com/images/veilnebula-431x310.jpg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a:spLocks noGrp="1" noChangeArrowheads="1"/>
          </p:cNvSpPr>
          <p:nvPr>
            <p:ph type="sldNum" sz="quarter"/>
          </p:nvPr>
        </p:nvSpPr>
        <p:spPr>
          <a:noFill/>
        </p:spPr>
        <p:txBody>
          <a:bodyPr/>
          <a:lstStyle/>
          <a:p>
            <a:fld id="{CA1DAB46-DE04-4F16-B71C-2169E297DAD3}" type="slidenum">
              <a:rPr lang="en-US"/>
              <a:pPr/>
              <a:t>28</a:t>
            </a:fld>
            <a:endParaRPr lang="en-US"/>
          </a:p>
        </p:txBody>
      </p:sp>
      <p:sp>
        <p:nvSpPr>
          <p:cNvPr id="7885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885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http://3.bp.blogspot.com/_WGHePjJ-rlk/S6uRXjqXvAI/AAAAAAAABXE/IVXdroJgrok/s400/supernova.jpg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6"/>
          <p:cNvSpPr>
            <a:spLocks noGrp="1" noChangeArrowheads="1"/>
          </p:cNvSpPr>
          <p:nvPr>
            <p:ph type="sldNum" sz="quarter"/>
          </p:nvPr>
        </p:nvSpPr>
        <p:spPr>
          <a:noFill/>
        </p:spPr>
        <p:txBody>
          <a:bodyPr/>
          <a:lstStyle/>
          <a:p>
            <a:fld id="{5C3CFDD9-28EE-4EB4-B4EA-E72ACC2C0998}" type="slidenum">
              <a:rPr lang="en-US"/>
              <a:pPr/>
              <a:t>29</a:t>
            </a:fld>
            <a:endParaRPr lang="en-US"/>
          </a:p>
        </p:txBody>
      </p:sp>
      <p:sp>
        <p:nvSpPr>
          <p:cNvPr id="7987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79876"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http://2.bp.blogspot.com/-i3OfHr8TPV0/TWLuUfL0TVI/AAAAAAAACvI/EpNA6XtXtL0/s1600/Simeis%2B147.jpg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noFill/>
        </p:spPr>
        <p:txBody>
          <a:bodyPr/>
          <a:lstStyle/>
          <a:p>
            <a:fld id="{4027C06E-A3C2-4B5C-AF45-2400D0C7E714}" type="slidenum">
              <a:rPr lang="en-US"/>
              <a:pPr/>
              <a:t>3</a:t>
            </a:fld>
            <a:endParaRPr lang="en-US"/>
          </a:p>
        </p:txBody>
      </p:sp>
      <p:sp>
        <p:nvSpPr>
          <p:cNvPr id="5325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325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http://www.deepfield.at/images/gallery/img_horsehead_nebula_1024x768.jpg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a:spLocks noGrp="1" noChangeArrowheads="1"/>
          </p:cNvSpPr>
          <p:nvPr>
            <p:ph type="sldNum" sz="quarter"/>
          </p:nvPr>
        </p:nvSpPr>
        <p:spPr>
          <a:noFill/>
        </p:spPr>
        <p:txBody>
          <a:bodyPr/>
          <a:lstStyle/>
          <a:p>
            <a:fld id="{F449CE4C-3975-458F-805C-FD2052FDF8B1}" type="slidenum">
              <a:rPr lang="en-US"/>
              <a:pPr/>
              <a:t>30</a:t>
            </a:fld>
            <a:endParaRPr lang="en-US"/>
          </a:p>
        </p:txBody>
      </p:sp>
      <p:sp>
        <p:nvSpPr>
          <p:cNvPr id="8089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0900"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6"/>
          <p:cNvSpPr>
            <a:spLocks noGrp="1" noChangeArrowheads="1"/>
          </p:cNvSpPr>
          <p:nvPr>
            <p:ph type="sldNum" sz="quarter"/>
          </p:nvPr>
        </p:nvSpPr>
        <p:spPr>
          <a:noFill/>
        </p:spPr>
        <p:txBody>
          <a:bodyPr/>
          <a:lstStyle/>
          <a:p>
            <a:fld id="{B005C950-E14E-4F1B-B763-B080857EF1D9}" type="slidenum">
              <a:rPr lang="en-US"/>
              <a:pPr/>
              <a:t>31</a:t>
            </a:fld>
            <a:endParaRPr lang="en-US"/>
          </a:p>
        </p:txBody>
      </p:sp>
      <p:sp>
        <p:nvSpPr>
          <p:cNvPr id="8192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192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hlinkClick r:id="rId3"/>
              </a:rPr>
              <a:t>http://www.if.ufrgs.br/oei/stars/formation/cloud_frag.gif</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p:spPr>
        <p:txBody>
          <a:bodyPr/>
          <a:lstStyle/>
          <a:p>
            <a:fld id="{807A56A5-4452-40B8-B108-4352E37CC8C0}" type="slidenum">
              <a:rPr lang="en-US"/>
              <a:pPr/>
              <a:t>32</a:t>
            </a:fld>
            <a:endParaRPr lang="en-US"/>
          </a:p>
        </p:txBody>
      </p:sp>
      <p:sp>
        <p:nvSpPr>
          <p:cNvPr id="8294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2948"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http://www.if.ufrgs.br/oei/stars/formation/protostar.gif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6"/>
          <p:cNvSpPr>
            <a:spLocks noGrp="1" noChangeArrowheads="1"/>
          </p:cNvSpPr>
          <p:nvPr>
            <p:ph type="sldNum" sz="quarter"/>
          </p:nvPr>
        </p:nvSpPr>
        <p:spPr>
          <a:noFill/>
        </p:spPr>
        <p:txBody>
          <a:bodyPr/>
          <a:lstStyle/>
          <a:p>
            <a:fld id="{B239870C-AEEB-49C3-B236-AE00D1A41D3D}" type="slidenum">
              <a:rPr lang="en-US"/>
              <a:pPr/>
              <a:t>33</a:t>
            </a:fld>
            <a:endParaRPr lang="en-US"/>
          </a:p>
        </p:txBody>
      </p:sp>
      <p:sp>
        <p:nvSpPr>
          <p:cNvPr id="8397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397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http://www.demgi.estv.ipv.pt/dep/demgi/SADE_homepage/Divulga%E7%E3o/SAdeBolso/Fev_2002_2/image017.png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6"/>
          <p:cNvSpPr>
            <a:spLocks noGrp="1" noChangeArrowheads="1"/>
          </p:cNvSpPr>
          <p:nvPr>
            <p:ph type="sldNum" sz="quarter"/>
          </p:nvPr>
        </p:nvSpPr>
        <p:spPr>
          <a:noFill/>
        </p:spPr>
        <p:txBody>
          <a:bodyPr/>
          <a:lstStyle/>
          <a:p>
            <a:fld id="{10F98898-28AC-4B4D-B0F6-CB7677B89EDE}" type="slidenum">
              <a:rPr lang="en-US"/>
              <a:pPr/>
              <a:t>34</a:t>
            </a:fld>
            <a:endParaRPr lang="en-US"/>
          </a:p>
        </p:txBody>
      </p:sp>
      <p:sp>
        <p:nvSpPr>
          <p:cNvPr id="8499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4996"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p:cNvSpPr>
            <a:spLocks noGrp="1" noChangeArrowheads="1"/>
          </p:cNvSpPr>
          <p:nvPr>
            <p:ph type="sldNum" sz="quarter"/>
          </p:nvPr>
        </p:nvSpPr>
        <p:spPr>
          <a:noFill/>
        </p:spPr>
        <p:txBody>
          <a:bodyPr/>
          <a:lstStyle/>
          <a:p>
            <a:fld id="{5B19E0FB-CB83-4785-A07A-B0F83BB6755B}" type="slidenum">
              <a:rPr lang="en-US"/>
              <a:pPr/>
              <a:t>35</a:t>
            </a:fld>
            <a:endParaRPr lang="en-US"/>
          </a:p>
        </p:txBody>
      </p:sp>
      <p:sp>
        <p:nvSpPr>
          <p:cNvPr id="8601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6020"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F6663B2C-8CCA-486E-9889-D484BCE325DF}" type="slidenum">
              <a:rPr lang="en-US"/>
              <a:pPr/>
              <a:t>36</a:t>
            </a:fld>
            <a:endParaRPr lang="en-US"/>
          </a:p>
        </p:txBody>
      </p:sp>
      <p:sp>
        <p:nvSpPr>
          <p:cNvPr id="8704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704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http://www.if.ufrgs.br/oei/stars/mainseq/core_exhaustion.gif</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6"/>
          <p:cNvSpPr>
            <a:spLocks noGrp="1" noChangeArrowheads="1"/>
          </p:cNvSpPr>
          <p:nvPr>
            <p:ph type="sldNum" sz="quarter"/>
          </p:nvPr>
        </p:nvSpPr>
        <p:spPr>
          <a:noFill/>
        </p:spPr>
        <p:txBody>
          <a:bodyPr/>
          <a:lstStyle/>
          <a:p>
            <a:fld id="{1453DBFB-06B6-454E-A6BE-38F6FAB3123F}" type="slidenum">
              <a:rPr lang="en-US"/>
              <a:pPr/>
              <a:t>37</a:t>
            </a:fld>
            <a:endParaRPr lang="en-US"/>
          </a:p>
        </p:txBody>
      </p:sp>
      <p:sp>
        <p:nvSpPr>
          <p:cNvPr id="8806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8068"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DA8F050A-EDEB-47F9-92A1-39A1BAFE5A89}" type="slidenum">
              <a:rPr lang="en-US"/>
              <a:pPr/>
              <a:t>38</a:t>
            </a:fld>
            <a:endParaRPr lang="en-US"/>
          </a:p>
        </p:txBody>
      </p:sp>
      <p:sp>
        <p:nvSpPr>
          <p:cNvPr id="8909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8909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http://www.portaldoastronomo.org/images/npod/hubble-m57.jpg</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6"/>
          <p:cNvSpPr>
            <a:spLocks noGrp="1" noChangeArrowheads="1"/>
          </p:cNvSpPr>
          <p:nvPr>
            <p:ph type="sldNum" sz="quarter"/>
          </p:nvPr>
        </p:nvSpPr>
        <p:spPr>
          <a:noFill/>
        </p:spPr>
        <p:txBody>
          <a:bodyPr/>
          <a:lstStyle/>
          <a:p>
            <a:fld id="{F3ACAC05-5DBE-4A42-BFE8-6FF074E54624}" type="slidenum">
              <a:rPr lang="en-US"/>
              <a:pPr/>
              <a:t>39</a:t>
            </a:fld>
            <a:endParaRPr lang="en-US"/>
          </a:p>
        </p:txBody>
      </p:sp>
      <p:sp>
        <p:nvSpPr>
          <p:cNvPr id="9011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0116" name="Text Box 2"/>
          <p:cNvSpPr txBox="1">
            <a:spLocks noChangeArrowheads="1"/>
          </p:cNvSpPr>
          <p:nvPr>
            <p:ph type="body" idx="1"/>
          </p:nvPr>
        </p:nvSpPr>
        <p:spPr>
          <a:xfrm>
            <a:off x="777875" y="4776788"/>
            <a:ext cx="6218238" cy="4525962"/>
          </a:xfrm>
          <a:noFill/>
          <a:ln/>
        </p:spPr>
        <p:txBody>
          <a:bodyPr tIns="1512"/>
          <a:lstStyle/>
          <a:p>
            <a:pPr algn="ctr" eaLnBrk="1">
              <a:lnSpc>
                <a:spcPct val="99000"/>
              </a:lnSpc>
              <a:spcBef>
                <a:spcPct val="0"/>
              </a:spcBef>
              <a:tabLst>
                <a:tab pos="723900" algn="l"/>
                <a:tab pos="1447800" algn="l"/>
                <a:tab pos="2171700" algn="l"/>
                <a:tab pos="2895600" algn="l"/>
                <a:tab pos="3619500" algn="l"/>
                <a:tab pos="4343400" algn="l"/>
                <a:tab pos="5067300" algn="l"/>
                <a:tab pos="5791200" algn="l"/>
              </a:tabLst>
            </a:pPr>
            <a:r>
              <a:rPr lang="en-US" b="1" smtClean="0">
                <a:solidFill>
                  <a:srgbClr val="009973"/>
                </a:solidFill>
                <a:latin typeface="Century Gothic" pitchFamily="32" charset="0"/>
                <a:ea typeface="WenQuanYi Zen Hei Sharp" charset="0"/>
                <a:cs typeface="WenQuanYi Zen Hei Sharp" charset="0"/>
              </a:rPr>
              <a:t>Crédito da imagem: </a:t>
            </a:r>
            <a:r>
              <a:rPr lang="en-US" b="1" smtClean="0">
                <a:solidFill>
                  <a:srgbClr val="009973"/>
                </a:solidFill>
                <a:latin typeface="Arial" charset="0"/>
                <a:ea typeface="WenQuanYi Zen Hei Sharp" charset="0"/>
                <a:cs typeface="WenQuanYi Zen Hei Sharp" charset="0"/>
              </a:rPr>
              <a:t>http://ircamera.as.arizona.edu/NatSci102/NatSci102/lectures/starevolution.htm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76296039-BB90-44CE-94FA-57FCE48EF95E}" type="slidenum">
              <a:rPr lang="en-US"/>
              <a:pPr/>
              <a:t>4</a:t>
            </a:fld>
            <a:endParaRPr lang="en-US"/>
          </a:p>
        </p:txBody>
      </p:sp>
      <p:sp>
        <p:nvSpPr>
          <p:cNvPr id="5427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4276"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hlinkClick r:id="rId3"/>
              </a:rPr>
              <a:t>http://www.eso.org/public/archives/images/screen/alma-jfs-2010-10.jpg</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ço Reservado para Imagem de Slide 1"/>
          <p:cNvSpPr>
            <a:spLocks noGrp="1" noRot="1" noChangeAspect="1" noTextEdit="1"/>
          </p:cNvSpPr>
          <p:nvPr>
            <p:ph type="sldImg"/>
          </p:nvPr>
        </p:nvSpPr>
        <p:spPr/>
      </p:sp>
      <p:sp>
        <p:nvSpPr>
          <p:cNvPr id="91139" name="Espaço Reservado para Anotações 2"/>
          <p:cNvSpPr>
            <a:spLocks noGrp="1"/>
          </p:cNvSpPr>
          <p:nvPr>
            <p:ph type="body" idx="1"/>
          </p:nvPr>
        </p:nvSpPr>
        <p:spPr>
          <a:noFill/>
          <a:ln/>
        </p:spPr>
        <p:txBody>
          <a:bodyPr/>
          <a:lstStyle/>
          <a:p>
            <a:r>
              <a:rPr lang="pt-BR" smtClean="0"/>
              <a:t>http://www.theresilientearth.com/files/images/Solar_Evolution-dlh.png</a:t>
            </a:r>
          </a:p>
        </p:txBody>
      </p:sp>
      <p:sp>
        <p:nvSpPr>
          <p:cNvPr id="91140" name="Espaço Reservado para Número de Slide 3"/>
          <p:cNvSpPr>
            <a:spLocks noGrp="1"/>
          </p:cNvSpPr>
          <p:nvPr>
            <p:ph type="sldNum" sz="quarter"/>
          </p:nvPr>
        </p:nvSpPr>
        <p:spPr>
          <a:noFill/>
        </p:spPr>
        <p:txBody>
          <a:bodyPr/>
          <a:lstStyle/>
          <a:p>
            <a:fld id="{6106CADC-F9B7-4565-BA69-597B13D23C9D}" type="slidenum">
              <a:rPr lang="en-US"/>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6"/>
          <p:cNvSpPr>
            <a:spLocks noGrp="1" noChangeArrowheads="1"/>
          </p:cNvSpPr>
          <p:nvPr>
            <p:ph type="sldNum" sz="quarter"/>
          </p:nvPr>
        </p:nvSpPr>
        <p:spPr>
          <a:noFill/>
        </p:spPr>
        <p:txBody>
          <a:bodyPr/>
          <a:lstStyle/>
          <a:p>
            <a:fld id="{55DEF64A-06E5-41FB-B096-797B4D8E078D}" type="slidenum">
              <a:rPr lang="en-US"/>
              <a:pPr/>
              <a:t>41</a:t>
            </a:fld>
            <a:endParaRPr lang="en-US"/>
          </a:p>
        </p:txBody>
      </p:sp>
      <p:sp>
        <p:nvSpPr>
          <p:cNvPr id="9216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2164"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p:nvPr>
        </p:nvSpPr>
        <p:spPr>
          <a:noFill/>
        </p:spPr>
        <p:txBody>
          <a:bodyPr/>
          <a:lstStyle/>
          <a:p>
            <a:fld id="{FA78C1C4-9804-4005-BE03-EBD01E34012A}" type="slidenum">
              <a:rPr lang="en-US"/>
              <a:pPr/>
              <a:t>42</a:t>
            </a:fld>
            <a:endParaRPr lang="en-US"/>
          </a:p>
        </p:txBody>
      </p:sp>
      <p:sp>
        <p:nvSpPr>
          <p:cNvPr id="9318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3188"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6"/>
          <p:cNvSpPr>
            <a:spLocks noGrp="1" noChangeArrowheads="1"/>
          </p:cNvSpPr>
          <p:nvPr>
            <p:ph type="sldNum" sz="quarter"/>
          </p:nvPr>
        </p:nvSpPr>
        <p:spPr>
          <a:noFill/>
        </p:spPr>
        <p:txBody>
          <a:bodyPr/>
          <a:lstStyle/>
          <a:p>
            <a:fld id="{ABEEC3EB-5718-48E5-8735-F93B5277CA88}" type="slidenum">
              <a:rPr lang="en-US"/>
              <a:pPr/>
              <a:t>43</a:t>
            </a:fld>
            <a:endParaRPr lang="en-US"/>
          </a:p>
        </p:txBody>
      </p:sp>
      <p:sp>
        <p:nvSpPr>
          <p:cNvPr id="9421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4212"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http://www.spacetelescope.org/static/archives/images/screen/heic0515a.jpg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197B1468-6482-4190-8BB2-693C824E6DD0}" type="slidenum">
              <a:rPr lang="en-US"/>
              <a:pPr/>
              <a:t>44</a:t>
            </a:fld>
            <a:endParaRPr lang="en-US"/>
          </a:p>
        </p:txBody>
      </p:sp>
      <p:sp>
        <p:nvSpPr>
          <p:cNvPr id="9523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5236"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6"/>
          <p:cNvSpPr>
            <a:spLocks noGrp="1" noChangeArrowheads="1"/>
          </p:cNvSpPr>
          <p:nvPr>
            <p:ph type="sldNum" sz="quarter"/>
          </p:nvPr>
        </p:nvSpPr>
        <p:spPr>
          <a:noFill/>
        </p:spPr>
        <p:txBody>
          <a:bodyPr/>
          <a:lstStyle/>
          <a:p>
            <a:fld id="{EEA91F03-3A88-4E00-ABFE-A4650A31F1B8}" type="slidenum">
              <a:rPr lang="en-US"/>
              <a:pPr/>
              <a:t>45</a:t>
            </a:fld>
            <a:endParaRPr lang="en-US"/>
          </a:p>
        </p:txBody>
      </p:sp>
      <p:sp>
        <p:nvSpPr>
          <p:cNvPr id="9625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6260"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843F1913-3566-4DE6-AE3C-7B948B47DDFE}" type="slidenum">
              <a:rPr lang="en-US"/>
              <a:pPr/>
              <a:t>46</a:t>
            </a:fld>
            <a:endParaRPr lang="en-US"/>
          </a:p>
        </p:txBody>
      </p:sp>
      <p:sp>
        <p:nvSpPr>
          <p:cNvPr id="9728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728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http://www.infoescola.com/wp-content/uploads/2008/04/buraco-negro.jpg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6"/>
          <p:cNvSpPr>
            <a:spLocks noGrp="1" noChangeArrowheads="1"/>
          </p:cNvSpPr>
          <p:nvPr>
            <p:ph type="sldNum" sz="quarter"/>
          </p:nvPr>
        </p:nvSpPr>
        <p:spPr>
          <a:noFill/>
        </p:spPr>
        <p:txBody>
          <a:bodyPr/>
          <a:lstStyle/>
          <a:p>
            <a:fld id="{4CD8E550-EB36-4AAF-8817-7309C9085D3B}" type="slidenum">
              <a:rPr lang="en-US"/>
              <a:pPr/>
              <a:t>47</a:t>
            </a:fld>
            <a:endParaRPr lang="en-US"/>
          </a:p>
        </p:txBody>
      </p:sp>
      <p:sp>
        <p:nvSpPr>
          <p:cNvPr id="9830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98308"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p:spPr>
        <p:txBody>
          <a:bodyPr/>
          <a:lstStyle/>
          <a:p>
            <a:fld id="{BA170604-BCC6-4B3D-AC91-994A9869E1C2}" type="slidenum">
              <a:rPr lang="en-US"/>
              <a:pPr/>
              <a:t>5</a:t>
            </a:fld>
            <a:endParaRPr lang="en-US"/>
          </a:p>
        </p:txBody>
      </p:sp>
      <p:sp>
        <p:nvSpPr>
          <p:cNvPr id="55299"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5300"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hlinkClick r:id="rId3"/>
              </a:rPr>
              <a:t>http://ilikelichen.files.wordpress.com/2010/05/neb58witchheadnebula.jpg</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smtClean="0">
              <a:latin typeface="Arial" charset="0"/>
              <a:ea typeface="WenQuanYi Zen Hei Sharp" charset="0"/>
              <a:cs typeface="WenQuanYi Zen Hei Sharp"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9EC6FD01-C9C1-44A0-B3DA-3F4B872A127D}" type="slidenum">
              <a:rPr lang="en-US"/>
              <a:pPr/>
              <a:t>6</a:t>
            </a:fld>
            <a:endParaRPr lang="en-US"/>
          </a:p>
        </p:txBody>
      </p:sp>
      <p:sp>
        <p:nvSpPr>
          <p:cNvPr id="56323"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6324"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http://2.bp.blogspot.com/-XWi1sSc-LJs/Tf4wHaGN7XI/AAAAAAAAAbo/vjwl_L-tfIw/s1600/Andromeda+Galaxy+through+binoculars.jpg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p:spPr>
        <p:txBody>
          <a:bodyPr/>
          <a:lstStyle/>
          <a:p>
            <a:fld id="{AFDC0ED4-3E32-4F6D-B893-BC9331CADAA5}" type="slidenum">
              <a:rPr lang="en-US"/>
              <a:pPr/>
              <a:t>7</a:t>
            </a:fld>
            <a:endParaRPr lang="en-US"/>
          </a:p>
        </p:txBody>
      </p:sp>
      <p:sp>
        <p:nvSpPr>
          <p:cNvPr id="57347"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7348"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http://4.bp.blogspot.com/_RsTUQc014FM/S_Z3GCP7ySI/AAAAAAAAAD4/nswKXJ7lb-A/s1600/m42_hallasnr_grande_nebulosa_orion%5B1%5D.jpg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p:spPr>
        <p:txBody>
          <a:bodyPr/>
          <a:lstStyle/>
          <a:p>
            <a:fld id="{6D766CA4-E797-4C48-B94C-A5114B159185}" type="slidenum">
              <a:rPr lang="en-US"/>
              <a:pPr/>
              <a:t>8</a:t>
            </a:fld>
            <a:endParaRPr lang="en-US"/>
          </a:p>
        </p:txBody>
      </p:sp>
      <p:sp>
        <p:nvSpPr>
          <p:cNvPr id="58371"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8372" name="Rectangle 2"/>
          <p:cNvSpPr txBox="1">
            <a:spLocks noChangeArrowheads="1"/>
          </p:cNvSpPr>
          <p:nvPr>
            <p:ph type="body" idx="1"/>
          </p:nvPr>
        </p:nvSpPr>
        <p:spPr>
          <a:xfrm>
            <a:off x="777875" y="4776788"/>
            <a:ext cx="6218238" cy="4525962"/>
          </a:xfrm>
          <a:noFill/>
          <a:ln/>
        </p:spPr>
        <p:txBody>
          <a:bodyPr wrap="none" anchor="ctr"/>
          <a:lstStyle/>
          <a:p>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noFill/>
        </p:spPr>
        <p:txBody>
          <a:bodyPr/>
          <a:lstStyle/>
          <a:p>
            <a:fld id="{BAB67A3F-F3D6-4070-9C05-DCC872B877E9}" type="slidenum">
              <a:rPr lang="en-US"/>
              <a:pPr/>
              <a:t>9</a:t>
            </a:fld>
            <a:endParaRPr lang="en-US"/>
          </a:p>
        </p:txBody>
      </p:sp>
      <p:sp>
        <p:nvSpPr>
          <p:cNvPr id="59395" name="Rectangle 1"/>
          <p:cNvSpPr txBox="1">
            <a:spLocks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59396" name="Text Box 2"/>
          <p:cNvSpPr txBox="1">
            <a:spLocks noChangeArrowheads="1"/>
          </p:cNvSpPr>
          <p:nvPr>
            <p:ph type="body" idx="1"/>
          </p:nvPr>
        </p:nvSpPr>
        <p:spPr>
          <a:xfrm>
            <a:off x="777875" y="4776788"/>
            <a:ext cx="6218238" cy="452596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smtClean="0">
                <a:latin typeface="Arial" charset="0"/>
                <a:ea typeface="WenQuanYi Zen Hei Sharp" charset="0"/>
                <a:cs typeface="WenQuanYi Zen Hei Sharp" charset="0"/>
              </a:rPr>
              <a:t>http://2.bp.blogspot.com/_WXnv5IEpRIg/SREJ1iRw48I/AAAAAAAAC5A/3Y348rJar_g/s400/Almagesto.gif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55650" y="2347913"/>
            <a:ext cx="8569325" cy="1620837"/>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371AE9D-A910-4B7A-812F-2C0D2C98BC0A}"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6106781-7E44-4EB1-84DE-8B8579D08A1F}"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05675" y="301625"/>
            <a:ext cx="2266950" cy="645477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503238" y="301625"/>
            <a:ext cx="6650037" cy="645477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0A3A4202-3FC1-4F11-A2F4-789AA6C69D4C}"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503238" y="301625"/>
            <a:ext cx="9069387" cy="1260475"/>
          </a:xfrm>
        </p:spPr>
        <p:txBody>
          <a:bodyPr/>
          <a:lstStyle/>
          <a:p>
            <a:r>
              <a:rPr lang="pt-BR" smtClean="0"/>
              <a:t>Clique para editar o estilo do título mestre</a:t>
            </a:r>
            <a:endParaRPr lang="pt-B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C56DD140-6CA3-4C93-8FEC-313A1FCDF941}"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08B45CC3-E188-4019-B452-9D7D4EA1D327}"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96925" y="4857750"/>
            <a:ext cx="8567738" cy="15017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6A23A17-632D-4378-A33F-543FCC4B51E5}"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503238" y="1768475"/>
            <a:ext cx="43576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13325" y="1768475"/>
            <a:ext cx="4357688"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6D2C0F1B-35EC-4EE8-9589-52881BE589A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04825" y="303213"/>
            <a:ext cx="9072563" cy="1258887"/>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607381E6-4FC1-4AF4-B8BC-4F7117A08BCA}"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40CEF27C-8D1B-44AB-86ED-4FE7C1DE0492}"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97CED28C-4CA2-4E1E-BBE3-4F5D502984CD}"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04825" y="301625"/>
            <a:ext cx="3316288" cy="1279525"/>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6FB8DB93-6365-4996-B1E2-F24D91F50215}"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76438" y="5291138"/>
            <a:ext cx="6048375" cy="625475"/>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61E6FDF8-8030-443A-B785-0964F9C56D30}"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27" name="Rectangle 2"/>
          <p:cNvSpPr>
            <a:spLocks noGrp="1" noChangeArrowheads="1"/>
          </p:cNvSpPr>
          <p:nvPr>
            <p:ph type="body" idx="1"/>
          </p:nvPr>
        </p:nvSpPr>
        <p:spPr bwMode="auto">
          <a:xfrm>
            <a:off x="503238" y="1768475"/>
            <a:ext cx="8867775" cy="498792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Lst>
              <a:defRPr sz="1400" smtClean="0">
                <a:solidFill>
                  <a:srgbClr val="FFFFFF"/>
                </a:solidFill>
                <a:latin typeface="Times New Roman" pitchFamily="16" charset="0"/>
                <a:cs typeface="DejaVu Sans" charset="0"/>
              </a:defRPr>
            </a:lvl1pPr>
          </a:lstStyle>
          <a:p>
            <a:pPr>
              <a:defRPr/>
            </a:pPr>
            <a:endParaRPr lang="en-US"/>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95000"/>
              </a:lnSpc>
              <a:tabLst>
                <a:tab pos="723900" algn="l"/>
                <a:tab pos="1447800" algn="l"/>
                <a:tab pos="2171700" algn="l"/>
                <a:tab pos="2895600" algn="l"/>
              </a:tabLst>
              <a:defRPr sz="1400" smtClean="0">
                <a:solidFill>
                  <a:srgbClr val="FFFFFF"/>
                </a:solidFill>
                <a:latin typeface="Times New Roman" pitchFamily="16" charset="0"/>
                <a:cs typeface="DejaVu Sans" charset="0"/>
              </a:defRPr>
            </a:lvl1pPr>
          </a:lstStyle>
          <a:p>
            <a:pPr>
              <a:defRPr/>
            </a:pPr>
            <a:endParaRPr lang="en-US"/>
          </a:p>
        </p:txBody>
      </p:sp>
      <p:sp>
        <p:nvSpPr>
          <p:cNvPr id="102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Lst>
              <a:defRPr sz="1400" smtClean="0">
                <a:solidFill>
                  <a:srgbClr val="FFFFFF"/>
                </a:solidFill>
                <a:latin typeface="Times New Roman" pitchFamily="16" charset="0"/>
                <a:cs typeface="DejaVu Sans" charset="0"/>
              </a:defRPr>
            </a:lvl1pPr>
          </a:lstStyle>
          <a:p>
            <a:pPr>
              <a:defRPr/>
            </a:pPr>
            <a:fld id="{4B1D944D-E59D-4C74-B29C-70C8DF6FD01D}"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FFFFFF"/>
          </a:solidFill>
          <a:latin typeface="Arial" charset="0"/>
          <a:ea typeface="WenQuanYi Zen Hei Sharp" charset="0"/>
          <a:cs typeface="WenQuanYi Zen Hei Sharp"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6" charset="0"/>
        <a:defRPr sz="3200">
          <a:solidFill>
            <a:srgbClr val="FFFFFF"/>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6" charset="0"/>
        <a:defRPr sz="2800">
          <a:solidFill>
            <a:srgbClr val="FFFFFF"/>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6" charset="0"/>
        <a:defRPr sz="2400">
          <a:solidFill>
            <a:srgbClr val="FFFFFF"/>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6" charset="0"/>
        <a:defRPr sz="2000">
          <a:solidFill>
            <a:srgbClr val="FFFFFF"/>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ideo" Target="file:///G:\Star%20formation%20by%20collapse%20of%20molecular%20clouds.mp4" TargetMode="Externa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srcRect/>
          <a:stretch>
            <a:fillRect/>
          </a:stretch>
        </p:blipFill>
        <p:spPr bwMode="auto">
          <a:xfrm>
            <a:off x="2393950" y="0"/>
            <a:ext cx="5287963" cy="75596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srcRect/>
          <a:stretch>
            <a:fillRect/>
          </a:stretch>
        </p:blipFill>
        <p:spPr bwMode="auto">
          <a:xfrm>
            <a:off x="773113" y="2193925"/>
            <a:ext cx="2794000" cy="3097213"/>
          </a:xfrm>
          <a:prstGeom prst="rect">
            <a:avLst/>
          </a:prstGeom>
          <a:noFill/>
          <a:ln w="9525">
            <a:noFill/>
            <a:round/>
            <a:headEnd/>
            <a:tailEnd/>
          </a:ln>
        </p:spPr>
      </p:pic>
      <p:sp>
        <p:nvSpPr>
          <p:cNvPr id="11267" name="Text Box 2"/>
          <p:cNvSpPr txBox="1">
            <a:spLocks noChangeArrowheads="1"/>
          </p:cNvSpPr>
          <p:nvPr/>
        </p:nvSpPr>
        <p:spPr bwMode="auto">
          <a:xfrm>
            <a:off x="4754563" y="2882900"/>
            <a:ext cx="4572000" cy="1538288"/>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Lst>
            </a:pPr>
            <a:r>
              <a:rPr lang="en-US" sz="2000" b="1">
                <a:solidFill>
                  <a:srgbClr val="FFFFFF"/>
                </a:solidFill>
              </a:rPr>
              <a:t>Abd Al- Rahman Al-Sufi, astrônomo árabe, registrou em 964  no seu “Livro das Estrelas Fixas”, uma pequena nuvem onde a galáxia de Andrômeda está localizada.</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print"/>
          <a:srcRect/>
          <a:stretch>
            <a:fillRect/>
          </a:stretch>
        </p:blipFill>
        <p:spPr bwMode="auto">
          <a:xfrm>
            <a:off x="731838" y="1279525"/>
            <a:ext cx="2990850" cy="3724275"/>
          </a:xfrm>
          <a:prstGeom prst="rect">
            <a:avLst/>
          </a:prstGeom>
          <a:noFill/>
          <a:ln w="9525">
            <a:noFill/>
            <a:round/>
            <a:headEnd/>
            <a:tailEnd/>
          </a:ln>
        </p:spPr>
      </p:pic>
      <p:sp>
        <p:nvSpPr>
          <p:cNvPr id="12291" name="Text Box 2"/>
          <p:cNvSpPr txBox="1">
            <a:spLocks noChangeArrowheads="1"/>
          </p:cNvSpPr>
          <p:nvPr/>
        </p:nvSpPr>
        <p:spPr bwMode="auto">
          <a:xfrm>
            <a:off x="4664075" y="422275"/>
            <a:ext cx="4479925" cy="1247775"/>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Lst>
            </a:pPr>
            <a:r>
              <a:rPr lang="en-US" sz="2000" b="1">
                <a:solidFill>
                  <a:srgbClr val="FFFFFF"/>
                </a:solidFill>
              </a:rPr>
              <a:t>Observação da Supernova que criou a Nebulosa do Caranguejo por astrônomos árabes e chineses em 1054.</a:t>
            </a:r>
          </a:p>
        </p:txBody>
      </p:sp>
      <p:pic>
        <p:nvPicPr>
          <p:cNvPr id="12292" name="Picture 3"/>
          <p:cNvPicPr>
            <a:picLocks noChangeAspect="1" noChangeArrowheads="1"/>
          </p:cNvPicPr>
          <p:nvPr/>
        </p:nvPicPr>
        <p:blipFill>
          <a:blip r:embed="rId4" cstate="print"/>
          <a:srcRect/>
          <a:stretch>
            <a:fillRect/>
          </a:stretch>
        </p:blipFill>
        <p:spPr bwMode="auto">
          <a:xfrm>
            <a:off x="4389438" y="2047875"/>
            <a:ext cx="5089525" cy="4992688"/>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srcRect/>
          <a:stretch>
            <a:fillRect/>
          </a:stretch>
        </p:blipFill>
        <p:spPr bwMode="auto">
          <a:xfrm>
            <a:off x="3292475" y="3090863"/>
            <a:ext cx="5800725" cy="3859212"/>
          </a:xfrm>
          <a:prstGeom prst="rect">
            <a:avLst/>
          </a:prstGeom>
          <a:noFill/>
          <a:ln w="9525">
            <a:noFill/>
            <a:round/>
            <a:headEnd/>
            <a:tailEnd/>
          </a:ln>
        </p:spPr>
      </p:pic>
      <p:sp>
        <p:nvSpPr>
          <p:cNvPr id="13315" name="Text Box 2"/>
          <p:cNvSpPr txBox="1">
            <a:spLocks noChangeArrowheads="1"/>
          </p:cNvSpPr>
          <p:nvPr/>
        </p:nvSpPr>
        <p:spPr bwMode="auto">
          <a:xfrm>
            <a:off x="549275" y="687388"/>
            <a:ext cx="4572000" cy="1538287"/>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Lst>
            </a:pPr>
            <a:r>
              <a:rPr lang="en-US" sz="2000" b="1">
                <a:solidFill>
                  <a:srgbClr val="FFFFFF"/>
                </a:solidFill>
              </a:rPr>
              <a:t>Em 1715 Edmund Halley publicou uma lista com seis nebulosas. Essa lista foi melhorada ao longo do século com catálogos como o feito por Charles Messier.</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914400" y="914400"/>
            <a:ext cx="3749675" cy="5578475"/>
          </a:xfrm>
          <a:prstGeom prst="rect">
            <a:avLst/>
          </a:prstGeom>
          <a:noFill/>
          <a:ln w="9525">
            <a:noFill/>
            <a:round/>
            <a:headEnd/>
            <a:tailEnd/>
          </a:ln>
        </p:spPr>
      </p:pic>
      <p:sp>
        <p:nvSpPr>
          <p:cNvPr id="14339" name="Text Box 2"/>
          <p:cNvSpPr txBox="1">
            <a:spLocks noChangeArrowheads="1"/>
          </p:cNvSpPr>
          <p:nvPr/>
        </p:nvSpPr>
        <p:spPr bwMode="auto">
          <a:xfrm>
            <a:off x="5578475" y="2193925"/>
            <a:ext cx="3657600" cy="2695575"/>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Lst>
            </a:pPr>
            <a:r>
              <a:rPr lang="en-US" sz="2000" b="1">
                <a:solidFill>
                  <a:srgbClr val="FFFFFF"/>
                </a:solidFill>
              </a:rPr>
              <a:t>Publicação de “O Catálogo de Mil Novas Nebulosas e Aglomerados de Estrelas” por William Herschel e Caroline Herschel em 1786. William acredita que essas nebulosas eram aglomerados de estrelas.</a:t>
            </a:r>
          </a:p>
          <a:p>
            <a:pPr>
              <a:tabLst>
                <a:tab pos="723900" algn="l"/>
                <a:tab pos="1447800" algn="l"/>
                <a:tab pos="2171700" algn="l"/>
                <a:tab pos="2895600" algn="l"/>
                <a:tab pos="3619500" algn="l"/>
              </a:tabLst>
            </a:pPr>
            <a:endParaRPr lang="en-US" sz="2000" b="1">
              <a:solidFill>
                <a:srgbClr val="FFFFFF"/>
              </a:solidFill>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0" y="0"/>
            <a:ext cx="10048875" cy="7559675"/>
          </a:xfrm>
          <a:prstGeom prst="rect">
            <a:avLst/>
          </a:prstGeom>
          <a:noFill/>
          <a:ln w="9525">
            <a:noFill/>
            <a:round/>
            <a:headEnd/>
            <a:tailEnd/>
          </a:ln>
        </p:spPr>
      </p:pic>
      <p:sp>
        <p:nvSpPr>
          <p:cNvPr id="15363" name="WordArt 2"/>
          <p:cNvSpPr>
            <a:spLocks noChangeArrowheads="1" noChangeShapeType="1" noTextEdit="1"/>
          </p:cNvSpPr>
          <p:nvPr/>
        </p:nvSpPr>
        <p:spPr bwMode="auto">
          <a:xfrm>
            <a:off x="4479925" y="182563"/>
            <a:ext cx="5429250" cy="1646237"/>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Tipos de Nebulosas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0" y="0"/>
            <a:ext cx="10150475" cy="7559675"/>
          </a:xfrm>
          <a:prstGeom prst="rect">
            <a:avLst/>
          </a:prstGeom>
          <a:noFill/>
          <a:ln w="9525">
            <a:noFill/>
            <a:round/>
            <a:headEnd/>
            <a:tailEnd/>
          </a:ln>
        </p:spPr>
      </p:pic>
      <p:sp>
        <p:nvSpPr>
          <p:cNvPr id="16387" name="Text Box 2"/>
          <p:cNvSpPr txBox="1">
            <a:spLocks noChangeArrowheads="1"/>
          </p:cNvSpPr>
          <p:nvPr/>
        </p:nvSpPr>
        <p:spPr bwMode="auto">
          <a:xfrm>
            <a:off x="457200" y="457200"/>
            <a:ext cx="5668963" cy="1827213"/>
          </a:xfrm>
          <a:prstGeom prst="rect">
            <a:avLst/>
          </a:prstGeom>
          <a:noFill/>
          <a:ln w="9525">
            <a:noFill/>
            <a:round/>
            <a:headEnd/>
            <a:tailEnd/>
          </a:ln>
        </p:spPr>
        <p:txBody>
          <a:bodyPr lIns="90000" tIns="62640" rIns="90000" bIns="45000"/>
          <a:lstStyle/>
          <a:p>
            <a:pPr>
              <a:tabLst>
                <a:tab pos="723900" algn="l"/>
                <a:tab pos="1447800" algn="l"/>
                <a:tab pos="2171700" algn="l"/>
                <a:tab pos="2895600" algn="l"/>
                <a:tab pos="3619500" algn="l"/>
                <a:tab pos="4343400" algn="l"/>
                <a:tab pos="5067300" algn="l"/>
              </a:tabLst>
            </a:pPr>
            <a:r>
              <a:rPr lang="en-US" sz="2000" b="1">
                <a:solidFill>
                  <a:srgbClr val="000000"/>
                </a:solidFill>
              </a:rPr>
              <a:t>Nebulosas de Emissão:</a:t>
            </a:r>
          </a:p>
          <a:p>
            <a:pPr algn="ctr">
              <a:tabLst>
                <a:tab pos="723900" algn="l"/>
                <a:tab pos="1447800" algn="l"/>
                <a:tab pos="2171700" algn="l"/>
                <a:tab pos="2895600" algn="l"/>
                <a:tab pos="3619500" algn="l"/>
                <a:tab pos="4343400" algn="l"/>
                <a:tab pos="5067300" algn="l"/>
              </a:tabLst>
            </a:pPr>
            <a:endParaRPr lang="en-US" sz="2000" b="1">
              <a:solidFill>
                <a:srgbClr val="000000"/>
              </a:solidFill>
            </a:endParaRPr>
          </a:p>
          <a:p>
            <a:pPr algn="ctr">
              <a:tabLst>
                <a:tab pos="723900" algn="l"/>
                <a:tab pos="1447800" algn="l"/>
                <a:tab pos="2171700" algn="l"/>
                <a:tab pos="2895600" algn="l"/>
                <a:tab pos="3619500" algn="l"/>
                <a:tab pos="4343400" algn="l"/>
                <a:tab pos="5067300" algn="l"/>
              </a:tabLst>
            </a:pPr>
            <a:r>
              <a:rPr lang="en-US" sz="2000" b="1">
                <a:solidFill>
                  <a:srgbClr val="000000"/>
                </a:solidFill>
              </a:rPr>
              <a:t>Possuem  estrelas  quentes em seu interior e difundem a energia dessas estrelas na forma de radiação que ioniza o gás, tornando-se brilhante. </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portaldoastronomo.org/images/npod/nuclio_npod_1069686249_9270853.jpg"/>
          <p:cNvPicPr>
            <a:picLocks noChangeAspect="1" noChangeArrowheads="1"/>
          </p:cNvPicPr>
          <p:nvPr/>
        </p:nvPicPr>
        <p:blipFill>
          <a:blip r:embed="rId3" cstate="print"/>
          <a:srcRect/>
          <a:stretch>
            <a:fillRect/>
          </a:stretch>
        </p:blipFill>
        <p:spPr bwMode="auto">
          <a:xfrm>
            <a:off x="0" y="0"/>
            <a:ext cx="11453813" cy="755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images4.informazione.it/OO2o4kTgOElXZx88CZ0u8+VqVLnUTY-DtFWdvNPxTb-yvfwX6zVWuzaouxmSrzWm"/>
          <p:cNvPicPr>
            <a:picLocks noChangeAspect="1" noChangeArrowheads="1"/>
          </p:cNvPicPr>
          <p:nvPr/>
        </p:nvPicPr>
        <p:blipFill>
          <a:blip r:embed="rId3" cstate="print"/>
          <a:srcRect/>
          <a:stretch>
            <a:fillRect/>
          </a:stretch>
        </p:blipFill>
        <p:spPr bwMode="auto">
          <a:xfrm>
            <a:off x="-431800" y="0"/>
            <a:ext cx="11249025" cy="7380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30163" y="0"/>
            <a:ext cx="10110788" cy="7559675"/>
          </a:xfrm>
          <a:prstGeom prst="rect">
            <a:avLst/>
          </a:prstGeom>
          <a:noFill/>
          <a:ln w="9525">
            <a:noFill/>
            <a:round/>
            <a:headEnd/>
            <a:tailEnd/>
          </a:ln>
        </p:spPr>
      </p:pic>
      <p:sp>
        <p:nvSpPr>
          <p:cNvPr id="19459" name="Text Box 2"/>
          <p:cNvSpPr txBox="1">
            <a:spLocks noChangeArrowheads="1"/>
          </p:cNvSpPr>
          <p:nvPr/>
        </p:nvSpPr>
        <p:spPr bwMode="auto">
          <a:xfrm>
            <a:off x="274638" y="4937125"/>
            <a:ext cx="7772400" cy="2082800"/>
          </a:xfrm>
          <a:prstGeom prst="rect">
            <a:avLst/>
          </a:prstGeom>
          <a:noFill/>
          <a:ln w="9525">
            <a:noFill/>
            <a:round/>
            <a:headEnd/>
            <a:tailEnd/>
          </a:ln>
        </p:spPr>
        <p:txBody>
          <a:bodyPr lIns="90000" tIns="62640" rIns="90000" bIns="45000"/>
          <a:lstStyle/>
          <a:p>
            <a:pPr>
              <a:tabLst>
                <a:tab pos="887413" algn="l"/>
                <a:tab pos="1447800" algn="l"/>
                <a:tab pos="2171700" algn="l"/>
                <a:tab pos="2895600" algn="l"/>
                <a:tab pos="3619500" algn="l"/>
                <a:tab pos="4343400" algn="l"/>
                <a:tab pos="5067300" algn="l"/>
                <a:tab pos="5791200" algn="l"/>
                <a:tab pos="6515100" algn="l"/>
                <a:tab pos="7239000" algn="l"/>
              </a:tabLst>
            </a:pPr>
            <a:r>
              <a:rPr lang="en-US" sz="2000" b="1">
                <a:solidFill>
                  <a:srgbClr val="000000"/>
                </a:solidFill>
              </a:rPr>
              <a:t>Nebulosa de Reflexão:</a:t>
            </a:r>
          </a:p>
          <a:p>
            <a:pPr>
              <a:tabLst>
                <a:tab pos="887413" algn="l"/>
                <a:tab pos="1447800" algn="l"/>
                <a:tab pos="2171700" algn="l"/>
                <a:tab pos="2895600" algn="l"/>
                <a:tab pos="3619500" algn="l"/>
                <a:tab pos="4343400" algn="l"/>
                <a:tab pos="5067300" algn="l"/>
                <a:tab pos="5791200" algn="l"/>
                <a:tab pos="6515100" algn="l"/>
                <a:tab pos="7239000" algn="l"/>
              </a:tabLst>
            </a:pPr>
            <a:endParaRPr lang="en-US">
              <a:solidFill>
                <a:srgbClr val="000000"/>
              </a:solidFill>
            </a:endParaRPr>
          </a:p>
          <a:p>
            <a:pPr algn="ctr">
              <a:tabLst>
                <a:tab pos="887413" algn="l"/>
                <a:tab pos="1447800" algn="l"/>
                <a:tab pos="2171700" algn="l"/>
                <a:tab pos="2895600" algn="l"/>
                <a:tab pos="3619500" algn="l"/>
                <a:tab pos="4343400" algn="l"/>
                <a:tab pos="5067300" algn="l"/>
                <a:tab pos="5791200" algn="l"/>
                <a:tab pos="6515100" algn="l"/>
                <a:tab pos="7239000" algn="l"/>
              </a:tabLst>
            </a:pPr>
            <a:r>
              <a:rPr lang="en-US" sz="2000" b="1">
                <a:solidFill>
                  <a:srgbClr val="000000"/>
                </a:solidFill>
              </a:rPr>
              <a:t>Simplesmente refletema luz de estrelas na vizinhança, pois não são quentes o suficiente para isso (não ionizam o gás). Apresentam espectro semelhante ao das estrelas cuja luz é refletida. Normalmente são azuladas, pelo fato da dispersão da luz ocorrer com maior facilidade nesta cor.</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cvalg.pt/astronomia/nebulosas/nebulosas_reflexao/ngc_1999.jpg"/>
          <p:cNvPicPr>
            <a:picLocks noChangeAspect="1" noChangeArrowheads="1"/>
          </p:cNvPicPr>
          <p:nvPr/>
        </p:nvPicPr>
        <p:blipFill>
          <a:blip r:embed="rId3" cstate="print"/>
          <a:srcRect/>
          <a:stretch>
            <a:fillRect/>
          </a:stretch>
        </p:blipFill>
        <p:spPr bwMode="auto">
          <a:xfrm>
            <a:off x="431800" y="-828675"/>
            <a:ext cx="9217025" cy="9377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l="450" t="2905" r="679" b="6406"/>
          <a:stretch>
            <a:fillRect/>
          </a:stretch>
        </p:blipFill>
        <p:spPr bwMode="auto">
          <a:xfrm>
            <a:off x="-6350" y="1096963"/>
            <a:ext cx="9972675" cy="3702050"/>
          </a:xfrm>
          <a:prstGeom prst="rect">
            <a:avLst/>
          </a:prstGeom>
          <a:noFill/>
          <a:ln w="9525">
            <a:noFill/>
            <a:round/>
            <a:headEnd/>
            <a:tailEnd/>
          </a:ln>
        </p:spPr>
      </p:pic>
      <p:sp>
        <p:nvSpPr>
          <p:cNvPr id="3075" name="AutoShape 2"/>
          <p:cNvSpPr>
            <a:spLocks noChangeArrowheads="1"/>
          </p:cNvSpPr>
          <p:nvPr/>
        </p:nvSpPr>
        <p:spPr bwMode="auto">
          <a:xfrm flipV="1">
            <a:off x="1371600" y="-51682650"/>
            <a:ext cx="8594725" cy="72644000"/>
          </a:xfrm>
          <a:custGeom>
            <a:avLst/>
            <a:gdLst>
              <a:gd name="T0" fmla="*/ 8594725 w 8594725"/>
              <a:gd name="T1" fmla="*/ 36322000 h 72644000"/>
              <a:gd name="T2" fmla="*/ 4297363 w 8594725"/>
              <a:gd name="T3" fmla="*/ 72644000 h 72644000"/>
              <a:gd name="T4" fmla="*/ 0 w 8594725"/>
              <a:gd name="T5" fmla="*/ 36322000 h 72644000"/>
              <a:gd name="T6" fmla="*/ 4297363 w 8594725"/>
              <a:gd name="T7" fmla="*/ 0 h 72644000"/>
              <a:gd name="T8" fmla="*/ 0 60000 65536"/>
              <a:gd name="T9" fmla="*/ 5898240 60000 65536"/>
              <a:gd name="T10" fmla="*/ 11796480 60000 65536"/>
              <a:gd name="T11" fmla="*/ 17694720 60000 65536"/>
              <a:gd name="T12" fmla="*/ 0 w 8594725"/>
              <a:gd name="T13" fmla="*/ 0 h 72644000"/>
              <a:gd name="T14" fmla="*/ 8594725 w 8594725"/>
              <a:gd name="T15" fmla="*/ 72644000 h 72644000"/>
            </a:gdLst>
            <a:ahLst/>
            <a:cxnLst>
              <a:cxn ang="T8">
                <a:pos x="T0" y="T1"/>
              </a:cxn>
              <a:cxn ang="T9">
                <a:pos x="T2" y="T3"/>
              </a:cxn>
              <a:cxn ang="T10">
                <a:pos x="T4" y="T5"/>
              </a:cxn>
              <a:cxn ang="T11">
                <a:pos x="T6" y="T7"/>
              </a:cxn>
            </a:cxnLst>
            <a:rect l="T12" t="T13" r="T14" b="T15"/>
            <a:pathLst>
              <a:path w="8594725" h="72644000">
                <a:moveTo>
                  <a:pt x="0" y="0"/>
                </a:moveTo>
                <a:lnTo>
                  <a:pt x="23876" y="0"/>
                </a:lnTo>
                <a:lnTo>
                  <a:pt x="23876" y="26684"/>
                </a:lnTo>
                <a:lnTo>
                  <a:pt x="0" y="26684"/>
                </a:lnTo>
                <a:close/>
              </a:path>
            </a:pathLst>
          </a:custGeom>
          <a:noFill/>
          <a:ln w="9360">
            <a:noFill/>
            <a:miter lim="800000"/>
            <a:headEnd/>
            <a:tailEnd/>
          </a:ln>
        </p:spPr>
        <p:txBody>
          <a:bodyPr>
            <a:spAutoFit/>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7200" b="1">
                <a:solidFill>
                  <a:srgbClr val="FDE9D9"/>
                </a:solidFill>
                <a:latin typeface="Century Gothic" pitchFamily="32" charset="0"/>
                <a:ea typeface="Calibri" pitchFamily="49" charset="0"/>
                <a:cs typeface="Calibri" pitchFamily="49" charset="0"/>
              </a:rPr>
              <a:t>Sessão Astronomia</a:t>
            </a:r>
          </a:p>
        </p:txBody>
      </p:sp>
      <p:sp>
        <p:nvSpPr>
          <p:cNvPr id="3076" name="Text Box 3"/>
          <p:cNvSpPr txBox="1">
            <a:spLocks noChangeArrowheads="1"/>
          </p:cNvSpPr>
          <p:nvPr/>
        </p:nvSpPr>
        <p:spPr bwMode="auto">
          <a:xfrm>
            <a:off x="457200" y="3830638"/>
            <a:ext cx="9326563" cy="1198562"/>
          </a:xfrm>
          <a:prstGeom prst="rect">
            <a:avLst/>
          </a:prstGeom>
          <a:noFill/>
          <a:ln w="9525">
            <a:noFill/>
            <a:round/>
            <a:headEnd/>
            <a:tailEnd/>
          </a:ln>
        </p:spPr>
        <p:txBody>
          <a:bodyPr lIns="90000" tIns="54072" rIns="90000" bIns="45000"/>
          <a:lstStyle/>
          <a:p>
            <a:pPr algn="ctr">
              <a:lnSpc>
                <a:spcPct val="99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pt-BR" sz="7200" b="1">
                <a:solidFill>
                  <a:srgbClr val="FDE9D9"/>
                </a:solidFill>
                <a:latin typeface="Century Gothic" pitchFamily="32" charset="0"/>
                <a:ea typeface="Calibri" pitchFamily="49" charset="0"/>
                <a:cs typeface="Calibri" pitchFamily="49" charset="0"/>
              </a:rPr>
              <a:t>Sessão Astronomia</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astromia.com/fotouniverso/fotos/trifida.jpg"/>
          <p:cNvPicPr>
            <a:picLocks noChangeAspect="1" noChangeArrowheads="1"/>
          </p:cNvPicPr>
          <p:nvPr/>
        </p:nvPicPr>
        <p:blipFill>
          <a:blip r:embed="rId3" cstate="print"/>
          <a:srcRect/>
          <a:stretch>
            <a:fillRect/>
          </a:stretch>
        </p:blipFill>
        <p:spPr bwMode="auto">
          <a:xfrm>
            <a:off x="0" y="-80963"/>
            <a:ext cx="10080625" cy="80422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0" y="-1588"/>
            <a:ext cx="10240963" cy="7561263"/>
          </a:xfrm>
          <a:prstGeom prst="rect">
            <a:avLst/>
          </a:prstGeom>
          <a:noFill/>
          <a:ln w="9525">
            <a:noFill/>
            <a:round/>
            <a:headEnd/>
            <a:tailEnd/>
          </a:ln>
        </p:spPr>
      </p:pic>
      <p:sp>
        <p:nvSpPr>
          <p:cNvPr id="22531" name="Text Box 2"/>
          <p:cNvSpPr txBox="1">
            <a:spLocks noChangeArrowheads="1"/>
          </p:cNvSpPr>
          <p:nvPr/>
        </p:nvSpPr>
        <p:spPr bwMode="auto">
          <a:xfrm>
            <a:off x="457200" y="295275"/>
            <a:ext cx="4206875" cy="2406650"/>
          </a:xfrm>
          <a:prstGeom prst="rect">
            <a:avLst/>
          </a:prstGeom>
          <a:noFill/>
          <a:ln w="9525">
            <a:noFill/>
            <a:round/>
            <a:headEnd/>
            <a:tailEnd/>
          </a:ln>
        </p:spPr>
        <p:txBody>
          <a:bodyPr lIns="90000" tIns="62640" rIns="90000" bIns="45000"/>
          <a:lstStyle/>
          <a:p>
            <a:pPr>
              <a:tabLst>
                <a:tab pos="887413" algn="l"/>
                <a:tab pos="1447800" algn="l"/>
                <a:tab pos="2171700" algn="l"/>
                <a:tab pos="2895600" algn="l"/>
                <a:tab pos="3619500" algn="l"/>
              </a:tabLst>
            </a:pPr>
            <a:r>
              <a:rPr lang="en-US" sz="2000" b="1">
                <a:solidFill>
                  <a:srgbClr val="FFFFFF"/>
                </a:solidFill>
              </a:rPr>
              <a:t>Nebulosas escuras:</a:t>
            </a:r>
          </a:p>
          <a:p>
            <a:pPr>
              <a:tabLst>
                <a:tab pos="887413" algn="l"/>
                <a:tab pos="1447800" algn="l"/>
                <a:tab pos="2171700" algn="l"/>
                <a:tab pos="2895600" algn="l"/>
                <a:tab pos="3619500" algn="l"/>
              </a:tabLst>
            </a:pPr>
            <a:endParaRPr lang="en-US" sz="2000" b="1">
              <a:solidFill>
                <a:srgbClr val="FFFFFF"/>
              </a:solidFill>
            </a:endParaRPr>
          </a:p>
          <a:p>
            <a:pPr algn="ctr">
              <a:tabLst>
                <a:tab pos="887413" algn="l"/>
                <a:tab pos="1447800" algn="l"/>
                <a:tab pos="2171700" algn="l"/>
                <a:tab pos="2895600" algn="l"/>
                <a:tab pos="3619500" algn="l"/>
              </a:tabLst>
            </a:pPr>
            <a:r>
              <a:rPr lang="en-US" sz="2000" b="1">
                <a:solidFill>
                  <a:srgbClr val="FFFFFF"/>
                </a:solidFill>
              </a:rPr>
              <a:t>Onde a região de formação de estrelas é tão densa que a luz não a atravessa. Podem ser vistas ao obscurecerem regiões de nebulosas brilhantes ou de estrelas.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1133475"/>
            <a:ext cx="10079038" cy="538480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82550" y="92075"/>
            <a:ext cx="9998075" cy="7481888"/>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0"/>
            <a:ext cx="10150475" cy="7559675"/>
          </a:xfrm>
          <a:prstGeom prst="rect">
            <a:avLst/>
          </a:prstGeom>
          <a:noFill/>
          <a:ln w="9525">
            <a:noFill/>
            <a:round/>
            <a:headEnd/>
            <a:tailEnd/>
          </a:ln>
        </p:spPr>
      </p:pic>
      <p:sp>
        <p:nvSpPr>
          <p:cNvPr id="25603" name="Text Box 2"/>
          <p:cNvSpPr txBox="1">
            <a:spLocks noChangeArrowheads="1"/>
          </p:cNvSpPr>
          <p:nvPr/>
        </p:nvSpPr>
        <p:spPr bwMode="auto">
          <a:xfrm>
            <a:off x="1279525" y="2286000"/>
            <a:ext cx="7040563" cy="3273425"/>
          </a:xfrm>
          <a:prstGeom prst="rect">
            <a:avLst/>
          </a:prstGeom>
          <a:noFill/>
          <a:ln w="9525">
            <a:noFill/>
            <a:round/>
            <a:headEnd/>
            <a:tailEnd/>
          </a:ln>
        </p:spPr>
        <p:txBody>
          <a:bodyPr lIns="90000" tIns="62640" rIns="90000" bIns="45000"/>
          <a:lstStyle/>
          <a:p>
            <a:pPr algn="ctr">
              <a:tabLst>
                <a:tab pos="887413" algn="l"/>
                <a:tab pos="1447800" algn="l"/>
                <a:tab pos="2171700" algn="l"/>
                <a:tab pos="2895600" algn="l"/>
                <a:tab pos="3619500" algn="l"/>
                <a:tab pos="4343400" algn="l"/>
                <a:tab pos="5067300" algn="l"/>
                <a:tab pos="5791200" algn="l"/>
                <a:tab pos="6515100" algn="l"/>
              </a:tabLst>
            </a:pPr>
            <a:r>
              <a:rPr lang="en-US" sz="2000" b="1">
                <a:solidFill>
                  <a:srgbClr val="000000"/>
                </a:solidFill>
              </a:rPr>
              <a:t>Nebulosa Planetária: </a:t>
            </a:r>
            <a:br>
              <a:rPr lang="en-US" sz="2000" b="1">
                <a:solidFill>
                  <a:srgbClr val="000000"/>
                </a:solidFill>
              </a:rPr>
            </a:br>
            <a:r>
              <a:rPr lang="en-US" sz="2000" b="1">
                <a:solidFill>
                  <a:srgbClr val="000000"/>
                </a:solidFill>
              </a:rPr>
              <a:t/>
            </a:r>
            <a:br>
              <a:rPr lang="en-US" sz="2000" b="1">
                <a:solidFill>
                  <a:srgbClr val="000000"/>
                </a:solidFill>
              </a:rPr>
            </a:br>
            <a:r>
              <a:rPr lang="en-US" sz="2000" b="1">
                <a:solidFill>
                  <a:srgbClr val="000000"/>
                </a:solidFill>
              </a:rPr>
              <a:t>Originadas na morte de estrelas com massa aproximada à do Sol. Formadas pela ejeção das camadas externas destas estrelas ao se transformarem em anãs brancas. São assim chamdas por historicamente se assemelharem à planetas em antigas observações. Apresentam um curto período de duração, com alguns milhares de anos. Importantes no estudo da evolução química das galáxias, pois “despejam” elementos mais pesados no meio interestelar.</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srcRect/>
          <a:stretch>
            <a:fillRect/>
          </a:stretch>
        </p:blipFill>
        <p:spPr bwMode="auto">
          <a:xfrm>
            <a:off x="914400" y="-274638"/>
            <a:ext cx="8137525" cy="7834313"/>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a:stretch>
            <a:fillRect/>
          </a:stretch>
        </p:blipFill>
        <p:spPr bwMode="auto">
          <a:xfrm>
            <a:off x="0" y="639763"/>
            <a:ext cx="10080625" cy="640080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cstate="print"/>
          <a:srcRect/>
          <a:stretch>
            <a:fillRect/>
          </a:stretch>
        </p:blipFill>
        <p:spPr bwMode="auto">
          <a:xfrm>
            <a:off x="-92075" y="92075"/>
            <a:ext cx="10607675" cy="7407275"/>
          </a:xfrm>
          <a:prstGeom prst="rect">
            <a:avLst/>
          </a:prstGeom>
          <a:noFill/>
          <a:ln w="9525">
            <a:noFill/>
            <a:round/>
            <a:headEnd/>
            <a:tailEnd/>
          </a:ln>
        </p:spPr>
      </p:pic>
      <p:sp>
        <p:nvSpPr>
          <p:cNvPr id="28675" name="Text Box 2"/>
          <p:cNvSpPr txBox="1">
            <a:spLocks noChangeArrowheads="1"/>
          </p:cNvSpPr>
          <p:nvPr/>
        </p:nvSpPr>
        <p:spPr bwMode="auto">
          <a:xfrm>
            <a:off x="2765425" y="5394325"/>
            <a:ext cx="7315200" cy="1538288"/>
          </a:xfrm>
          <a:prstGeom prst="rect">
            <a:avLst/>
          </a:prstGeom>
          <a:noFill/>
          <a:ln w="9525">
            <a:noFill/>
            <a:round/>
            <a:headEnd/>
            <a:tailEnd/>
          </a:ln>
        </p:spPr>
        <p:txBody>
          <a:bodyPr lIns="90000" tIns="62640" rIns="90000" bIns="45000"/>
          <a:lstStyle/>
          <a:p>
            <a:pPr>
              <a:tabLst>
                <a:tab pos="887413" algn="l"/>
                <a:tab pos="1447800" algn="l"/>
                <a:tab pos="2171700" algn="l"/>
                <a:tab pos="2895600" algn="l"/>
                <a:tab pos="3619500" algn="l"/>
                <a:tab pos="4343400" algn="l"/>
                <a:tab pos="5067300" algn="l"/>
                <a:tab pos="5791200" algn="l"/>
                <a:tab pos="6515100" algn="l"/>
                <a:tab pos="7239000" algn="l"/>
              </a:tabLst>
            </a:pPr>
            <a:r>
              <a:rPr lang="en-US" sz="2000" b="1">
                <a:solidFill>
                  <a:srgbClr val="FFFFFF"/>
                </a:solidFill>
              </a:rPr>
              <a:t>Remanescente de supernova: </a:t>
            </a:r>
          </a:p>
          <a:p>
            <a:pPr>
              <a:tabLst>
                <a:tab pos="887413" algn="l"/>
                <a:tab pos="1447800" algn="l"/>
                <a:tab pos="2171700" algn="l"/>
                <a:tab pos="2895600" algn="l"/>
                <a:tab pos="3619500" algn="l"/>
                <a:tab pos="4343400" algn="l"/>
                <a:tab pos="5067300" algn="l"/>
                <a:tab pos="5791200" algn="l"/>
                <a:tab pos="6515100" algn="l"/>
                <a:tab pos="7239000" algn="l"/>
              </a:tabLst>
            </a:pPr>
            <a:endParaRPr lang="en-US" sz="2000" b="1">
              <a:solidFill>
                <a:srgbClr val="FFFFFF"/>
              </a:solidFill>
            </a:endParaRPr>
          </a:p>
          <a:p>
            <a:pPr algn="ctr">
              <a:tabLst>
                <a:tab pos="887413" algn="l"/>
                <a:tab pos="1447800" algn="l"/>
                <a:tab pos="2171700" algn="l"/>
                <a:tab pos="2895600" algn="l"/>
                <a:tab pos="3619500" algn="l"/>
                <a:tab pos="4343400" algn="l"/>
                <a:tab pos="5067300" algn="l"/>
                <a:tab pos="5791200" algn="l"/>
                <a:tab pos="6515100" algn="l"/>
                <a:tab pos="7239000" algn="l"/>
              </a:tabLst>
            </a:pPr>
            <a:r>
              <a:rPr lang="en-US" sz="2000" b="1">
                <a:solidFill>
                  <a:srgbClr val="FFFFFF"/>
                </a:solidFill>
              </a:rPr>
              <a:t>Ocorre na morte de uma estrela massiva, quando a estrela “explode”. Essa expansão de gás  forma esse tipo de nebulosa</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31750" y="0"/>
            <a:ext cx="10048875" cy="75596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0" y="0"/>
            <a:ext cx="10080625" cy="75596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srcRect/>
          <a:stretch>
            <a:fillRect/>
          </a:stretch>
        </p:blipFill>
        <p:spPr bwMode="auto">
          <a:xfrm>
            <a:off x="0" y="0"/>
            <a:ext cx="10048875" cy="7559675"/>
          </a:xfrm>
          <a:prstGeom prst="rect">
            <a:avLst/>
          </a:prstGeom>
          <a:noFill/>
          <a:ln w="9525">
            <a:noFill/>
            <a:round/>
            <a:headEnd/>
            <a:tailEnd/>
          </a:ln>
        </p:spPr>
      </p:pic>
      <p:sp>
        <p:nvSpPr>
          <p:cNvPr id="4099" name="WordArt 2"/>
          <p:cNvSpPr>
            <a:spLocks noChangeArrowheads="1" noChangeShapeType="1" noTextEdit="1"/>
          </p:cNvSpPr>
          <p:nvPr/>
        </p:nvSpPr>
        <p:spPr bwMode="auto">
          <a:xfrm>
            <a:off x="2378075" y="549275"/>
            <a:ext cx="5303838" cy="4184650"/>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Nebulosas</a:t>
            </a:r>
          </a:p>
          <a:p>
            <a:pPr algn="ctr"/>
            <a:r>
              <a:rPr lang="pt-BR" sz="3600" kern="10">
                <a:ln w="9360">
                  <a:solidFill>
                    <a:srgbClr val="000000"/>
                  </a:solidFill>
                  <a:miter lim="800000"/>
                  <a:headEnd/>
                  <a:tailEnd/>
                </a:ln>
                <a:solidFill>
                  <a:srgbClr val="FFFFFF"/>
                </a:solidFill>
                <a:latin typeface="Arial Black"/>
              </a:rPr>
              <a:t> </a:t>
            </a:r>
          </a:p>
        </p:txBody>
      </p:sp>
      <p:sp>
        <p:nvSpPr>
          <p:cNvPr id="4100" name="WordArt 3"/>
          <p:cNvSpPr>
            <a:spLocks noChangeArrowheads="1" noChangeShapeType="1" noTextEdit="1"/>
          </p:cNvSpPr>
          <p:nvPr/>
        </p:nvSpPr>
        <p:spPr bwMode="auto">
          <a:xfrm>
            <a:off x="1189038" y="2933700"/>
            <a:ext cx="7772400" cy="1800225"/>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Berços e Mortalhas Estelares</a:t>
            </a:r>
          </a:p>
        </p:txBody>
      </p:sp>
      <p:sp>
        <p:nvSpPr>
          <p:cNvPr id="4101" name="WordArt 4"/>
          <p:cNvSpPr>
            <a:spLocks noChangeArrowheads="1" noChangeShapeType="1" noTextEdit="1"/>
          </p:cNvSpPr>
          <p:nvPr/>
        </p:nvSpPr>
        <p:spPr bwMode="auto">
          <a:xfrm>
            <a:off x="5726113" y="6765925"/>
            <a:ext cx="3600450" cy="457200"/>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Joseana dos Santos Soares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10048875" cy="7559675"/>
          </a:xfrm>
          <a:prstGeom prst="rect">
            <a:avLst/>
          </a:prstGeom>
          <a:noFill/>
          <a:ln w="9525">
            <a:noFill/>
            <a:round/>
            <a:headEnd/>
            <a:tailEnd/>
          </a:ln>
        </p:spPr>
      </p:pic>
      <p:sp>
        <p:nvSpPr>
          <p:cNvPr id="31747" name="WordArt 2"/>
          <p:cNvSpPr>
            <a:spLocks noChangeArrowheads="1" noChangeShapeType="1" noTextEdit="1"/>
          </p:cNvSpPr>
          <p:nvPr/>
        </p:nvSpPr>
        <p:spPr bwMode="auto">
          <a:xfrm>
            <a:off x="4297363" y="303213"/>
            <a:ext cx="5486400" cy="1800225"/>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Nascimento de Estrelas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2286000" y="274638"/>
            <a:ext cx="5303838" cy="7132637"/>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1158875" y="61913"/>
            <a:ext cx="7802563" cy="7345362"/>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1727200" y="1331913"/>
            <a:ext cx="6656388" cy="49942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ar formation by collapse of molecular clouds.mp4">
            <a:hlinkClick r:id="" action="ppaction://media"/>
          </p:cNvPr>
          <p:cNvPicPr>
            <a:picLocks noRot="1" noChangeAspect="1"/>
          </p:cNvPicPr>
          <p:nvPr>
            <a:videoFile r:link="rId1"/>
          </p:nvPr>
        </p:nvPicPr>
        <p:blipFill>
          <a:blip r:embed="rId4" cstate="print"/>
          <a:srcRect/>
          <a:stretch>
            <a:fillRect/>
          </a:stretch>
        </p:blipFill>
        <p:spPr bwMode="auto">
          <a:xfrm>
            <a:off x="2447925" y="755650"/>
            <a:ext cx="5472113" cy="6234113"/>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video>
              <p:cMediaNode>
                <p:cTn id="8"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0" y="0"/>
            <a:ext cx="10048875" cy="7559675"/>
          </a:xfrm>
          <a:prstGeom prst="rect">
            <a:avLst/>
          </a:prstGeom>
          <a:noFill/>
          <a:ln w="9525">
            <a:noFill/>
            <a:round/>
            <a:headEnd/>
            <a:tailEnd/>
          </a:ln>
        </p:spPr>
      </p:pic>
      <p:sp>
        <p:nvSpPr>
          <p:cNvPr id="36867" name="WordArt 2"/>
          <p:cNvSpPr>
            <a:spLocks noChangeArrowheads="1" noChangeShapeType="1" noTextEdit="1"/>
          </p:cNvSpPr>
          <p:nvPr/>
        </p:nvSpPr>
        <p:spPr bwMode="auto">
          <a:xfrm>
            <a:off x="4754563" y="365125"/>
            <a:ext cx="5062537" cy="1800225"/>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Morte de Estrelas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2011363" y="182563"/>
            <a:ext cx="5486400" cy="3475037"/>
          </a:xfrm>
          <a:prstGeom prst="rect">
            <a:avLst/>
          </a:prstGeom>
          <a:noFill/>
          <a:ln w="9525">
            <a:noFill/>
            <a:round/>
            <a:headEnd/>
            <a:tailEnd/>
          </a:ln>
        </p:spPr>
      </p:pic>
      <p:pic>
        <p:nvPicPr>
          <p:cNvPr id="37891" name="Picture 2"/>
          <p:cNvPicPr>
            <a:picLocks noChangeAspect="1" noChangeArrowheads="1"/>
          </p:cNvPicPr>
          <p:nvPr/>
        </p:nvPicPr>
        <p:blipFill>
          <a:blip r:embed="rId4" cstate="print"/>
          <a:srcRect/>
          <a:stretch>
            <a:fillRect/>
          </a:stretch>
        </p:blipFill>
        <p:spPr bwMode="auto">
          <a:xfrm>
            <a:off x="2011363" y="3932238"/>
            <a:ext cx="5516562" cy="346710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1554163" y="1371600"/>
            <a:ext cx="6675437" cy="5029200"/>
          </a:xfrm>
          <a:prstGeom prst="rect">
            <a:avLst/>
          </a:prstGeom>
          <a:noFill/>
          <a:ln w="9525">
            <a:noFill/>
            <a:round/>
            <a:headEnd/>
            <a:tailEnd/>
          </a:ln>
        </p:spPr>
      </p:pic>
      <p:sp>
        <p:nvSpPr>
          <p:cNvPr id="38915" name="AutoShape 2"/>
          <p:cNvSpPr>
            <a:spLocks noChangeArrowheads="1"/>
          </p:cNvSpPr>
          <p:nvPr/>
        </p:nvSpPr>
        <p:spPr bwMode="auto">
          <a:xfrm>
            <a:off x="1370013" y="5594350"/>
            <a:ext cx="7680325" cy="1189038"/>
          </a:xfrm>
          <a:prstGeom prst="roundRect">
            <a:avLst>
              <a:gd name="adj" fmla="val 130"/>
            </a:avLst>
          </a:prstGeom>
          <a:solidFill>
            <a:srgbClr val="000000"/>
          </a:solidFill>
          <a:ln w="9525">
            <a:solidFill>
              <a:srgbClr val="000000"/>
            </a:solidFill>
            <a:round/>
            <a:headEnd/>
            <a:tailEnd/>
          </a:ln>
        </p:spPr>
        <p:txBody>
          <a:bodyPr wrap="none" anchor="ctr"/>
          <a:lstStyle/>
          <a:p>
            <a:endParaRPr lang="pt-B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2103438" y="854075"/>
            <a:ext cx="6126162" cy="554672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print"/>
          <a:srcRect/>
          <a:stretch>
            <a:fillRect/>
          </a:stretch>
        </p:blipFill>
        <p:spPr bwMode="auto">
          <a:xfrm>
            <a:off x="44450" y="457200"/>
            <a:ext cx="10034588" cy="65690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cstate="print"/>
          <a:srcRect/>
          <a:stretch>
            <a:fillRect/>
          </a:stretch>
        </p:blipFill>
        <p:spPr bwMode="auto">
          <a:xfrm>
            <a:off x="-182563" y="0"/>
            <a:ext cx="10263188" cy="7497763"/>
          </a:xfrm>
          <a:prstGeom prst="rect">
            <a:avLst/>
          </a:prstGeom>
          <a:noFill/>
          <a:ln w="9525">
            <a:noFill/>
            <a:round/>
            <a:headEnd/>
            <a:tailEnd/>
          </a:ln>
        </p:spPr>
      </p:pic>
      <p:sp>
        <p:nvSpPr>
          <p:cNvPr id="6146" name="Text Box 2"/>
          <p:cNvSpPr txBox="1">
            <a:spLocks noChangeArrowheads="1"/>
          </p:cNvSpPr>
          <p:nvPr/>
        </p:nvSpPr>
        <p:spPr bwMode="auto">
          <a:xfrm>
            <a:off x="365125" y="549275"/>
            <a:ext cx="9051925" cy="669925"/>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000" b="1">
                <a:solidFill>
                  <a:srgbClr val="FFFFFF"/>
                </a:solidFill>
              </a:rPr>
              <a:t>Na há somente estrelas nas galáxias. Embora representem a maior parte da massa, ainda há gás e poeira no meio interestelar.</a:t>
            </a:r>
          </a:p>
        </p:txBody>
      </p:sp>
      <p:sp>
        <p:nvSpPr>
          <p:cNvPr id="6147" name="Text Box 3"/>
          <p:cNvSpPr txBox="1">
            <a:spLocks noChangeArrowheads="1"/>
          </p:cNvSpPr>
          <p:nvPr/>
        </p:nvSpPr>
        <p:spPr bwMode="auto">
          <a:xfrm>
            <a:off x="731838" y="3559175"/>
            <a:ext cx="8137525" cy="1214438"/>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b="1">
                <a:solidFill>
                  <a:srgbClr val="FFFFFF"/>
                </a:solidFill>
              </a:rPr>
              <a:t>Curiosidade: o meio interestelar contém tipicamente um átomo de hidrogênio  por centímetro cúbico e 100 grãos de poeira por quilômetro cúbico.</a:t>
            </a:r>
          </a:p>
          <a:p>
            <a:pP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solidFill>
                <a:srgbClr val="FFFFFF"/>
              </a:solidFill>
            </a:endParaRPr>
          </a:p>
        </p:txBody>
      </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animEffect transition="in" filter="box(in)">
                                      <p:cBhvr additive="repl">
                                        <p:cTn id="7" dur="500"/>
                                        <p:tgtEl>
                                          <p:spTgt spid="6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additive="repl">
                                        <p:cTn id="11" dur="1" fill="hold">
                                          <p:stCondLst>
                                            <p:cond delay="0"/>
                                          </p:stCondLst>
                                        </p:cTn>
                                        <p:tgtEl>
                                          <p:spTgt spid="6147">
                                            <p:txEl>
                                              <p:pRg st="0" end="0"/>
                                            </p:txEl>
                                          </p:spTgt>
                                        </p:tgtEl>
                                        <p:attrNameLst>
                                          <p:attrName>style.visibility</p:attrName>
                                        </p:attrNameLst>
                                      </p:cBhvr>
                                      <p:to>
                                        <p:strVal val="visible"/>
                                      </p:to>
                                    </p:set>
                                    <p:animEffect transition="in" filter="box(in)">
                                      <p:cBhvr additive="repl">
                                        <p:cTn id="12"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theresilientearth.com/files/images/Solar_Evolution-dlh.png"/>
          <p:cNvPicPr>
            <a:picLocks noChangeAspect="1" noChangeArrowheads="1"/>
          </p:cNvPicPr>
          <p:nvPr/>
        </p:nvPicPr>
        <p:blipFill>
          <a:blip r:embed="rId3" cstate="print"/>
          <a:srcRect/>
          <a:stretch>
            <a:fillRect/>
          </a:stretch>
        </p:blipFill>
        <p:spPr bwMode="auto">
          <a:xfrm>
            <a:off x="0" y="2266950"/>
            <a:ext cx="9944100" cy="2652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1577975" y="663575"/>
            <a:ext cx="6469063" cy="619442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1463675" y="182563"/>
            <a:ext cx="7315200" cy="69500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srcRect/>
          <a:stretch>
            <a:fillRect/>
          </a:stretch>
        </p:blipFill>
        <p:spPr bwMode="auto">
          <a:xfrm>
            <a:off x="1341438" y="46038"/>
            <a:ext cx="7559675" cy="75596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srcRect/>
          <a:stretch>
            <a:fillRect/>
          </a:stretch>
        </p:blipFill>
        <p:spPr bwMode="auto">
          <a:xfrm>
            <a:off x="2103438" y="457200"/>
            <a:ext cx="5668962" cy="2967038"/>
          </a:xfrm>
          <a:prstGeom prst="rect">
            <a:avLst/>
          </a:prstGeom>
          <a:noFill/>
          <a:ln w="9525">
            <a:noFill/>
            <a:round/>
            <a:headEnd/>
            <a:tailEnd/>
          </a:ln>
        </p:spPr>
      </p:pic>
      <p:pic>
        <p:nvPicPr>
          <p:cNvPr id="46083" name="Picture 2"/>
          <p:cNvPicPr>
            <a:picLocks noChangeAspect="1" noChangeArrowheads="1"/>
          </p:cNvPicPr>
          <p:nvPr/>
        </p:nvPicPr>
        <p:blipFill>
          <a:blip r:embed="rId4" cstate="print"/>
          <a:srcRect/>
          <a:stretch>
            <a:fillRect/>
          </a:stretch>
        </p:blipFill>
        <p:spPr bwMode="auto">
          <a:xfrm>
            <a:off x="2111375" y="3997325"/>
            <a:ext cx="5661025" cy="295275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l="375" t="130" r="6140" b="397"/>
          <a:stretch>
            <a:fillRect/>
          </a:stretch>
        </p:blipFill>
        <p:spPr bwMode="auto">
          <a:xfrm>
            <a:off x="0" y="0"/>
            <a:ext cx="10080625" cy="75596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46038"/>
            <a:ext cx="10150475" cy="7634287"/>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10048875" cy="7559675"/>
          </a:xfrm>
          <a:prstGeom prst="rect">
            <a:avLst/>
          </a:prstGeom>
          <a:noFill/>
          <a:ln w="9525">
            <a:noFill/>
            <a:round/>
            <a:headEnd/>
            <a:tailEnd/>
          </a:ln>
        </p:spPr>
      </p:pic>
      <p:sp>
        <p:nvSpPr>
          <p:cNvPr id="49155" name="WordArt 2"/>
          <p:cNvSpPr>
            <a:spLocks noChangeArrowheads="1" noChangeShapeType="1" noTextEdit="1"/>
          </p:cNvSpPr>
          <p:nvPr/>
        </p:nvSpPr>
        <p:spPr bwMode="auto">
          <a:xfrm>
            <a:off x="3200400" y="4967288"/>
            <a:ext cx="3600450" cy="1800225"/>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Fim</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182563" y="0"/>
            <a:ext cx="10263188" cy="7559675"/>
          </a:xfrm>
          <a:prstGeom prst="rect">
            <a:avLst/>
          </a:prstGeom>
          <a:noFill/>
          <a:ln w="9525">
            <a:noFill/>
            <a:round/>
            <a:headEnd/>
            <a:tailEnd/>
          </a:ln>
        </p:spPr>
      </p:pic>
      <p:sp>
        <p:nvSpPr>
          <p:cNvPr id="7170" name="Text Box 2"/>
          <p:cNvSpPr txBox="1">
            <a:spLocks noChangeArrowheads="1"/>
          </p:cNvSpPr>
          <p:nvPr/>
        </p:nvSpPr>
        <p:spPr bwMode="auto">
          <a:xfrm>
            <a:off x="6400800" y="3749675"/>
            <a:ext cx="3200400" cy="958850"/>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Lst>
            </a:pPr>
            <a:r>
              <a:rPr lang="en-US" sz="2000" b="1">
                <a:solidFill>
                  <a:srgbClr val="FFFFFF"/>
                </a:solidFill>
              </a:rPr>
              <a:t>Nebulosa, do latim Nebula, que significa nuvem.</a:t>
            </a:r>
          </a:p>
        </p:txBody>
      </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7170">
                                            <p:txEl>
                                              <p:pRg st="0" end="0"/>
                                            </p:txEl>
                                          </p:spTgt>
                                        </p:tgtEl>
                                        <p:attrNameLst>
                                          <p:attrName>style.visibility</p:attrName>
                                        </p:attrNameLst>
                                      </p:cBhvr>
                                      <p:to>
                                        <p:strVal val="visible"/>
                                      </p:to>
                                    </p:set>
                                    <p:animEffect transition="in" filter="box(in)">
                                      <p:cBhvr additive="repl">
                                        <p:cTn id="7" dur="500"/>
                                        <p:tgtEl>
                                          <p:spTgt spid="71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365125" y="-274638"/>
            <a:ext cx="10972800" cy="8137526"/>
          </a:xfrm>
          <a:prstGeom prst="rect">
            <a:avLst/>
          </a:prstGeom>
          <a:noFill/>
          <a:ln w="9525">
            <a:noFill/>
            <a:round/>
            <a:headEnd/>
            <a:tailEnd/>
          </a:ln>
        </p:spPr>
      </p:pic>
      <p:sp>
        <p:nvSpPr>
          <p:cNvPr id="7171" name="Text Box 2"/>
          <p:cNvSpPr txBox="1">
            <a:spLocks noChangeArrowheads="1"/>
          </p:cNvSpPr>
          <p:nvPr/>
        </p:nvSpPr>
        <p:spPr bwMode="auto">
          <a:xfrm>
            <a:off x="182563" y="639763"/>
            <a:ext cx="9783762" cy="1247775"/>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2000" b="1">
                <a:solidFill>
                  <a:srgbClr val="FFFFFF"/>
                </a:solidFill>
              </a:rPr>
              <a:t>Anteriormente à descoberta das galáxias, o termo era utilizado para a maioria dos objeto “nebulosos” encontrados no céu. Somente com a descoberta de que tais objetos estavam fora de nossa galáxia, é que o termo ganhou o significado que tomamos atualmente.</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print"/>
          <a:srcRect/>
          <a:stretch>
            <a:fillRect/>
          </a:stretch>
        </p:blipFill>
        <p:spPr bwMode="auto">
          <a:xfrm>
            <a:off x="-103188" y="-38100"/>
            <a:ext cx="10434638" cy="7597775"/>
          </a:xfrm>
          <a:prstGeom prst="rect">
            <a:avLst/>
          </a:prstGeom>
          <a:noFill/>
          <a:ln w="9525">
            <a:noFill/>
            <a:round/>
            <a:headEnd/>
            <a:tailEnd/>
          </a:ln>
        </p:spPr>
      </p:pic>
      <p:sp>
        <p:nvSpPr>
          <p:cNvPr id="8195" name="Text Box 2"/>
          <p:cNvSpPr txBox="1">
            <a:spLocks noChangeArrowheads="1"/>
          </p:cNvSpPr>
          <p:nvPr/>
        </p:nvSpPr>
        <p:spPr bwMode="auto">
          <a:xfrm>
            <a:off x="914400" y="6400800"/>
            <a:ext cx="8412163" cy="669925"/>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2000" b="1">
                <a:solidFill>
                  <a:srgbClr val="FFFFFF"/>
                </a:solidFill>
              </a:rPr>
              <a:t>Nebulosas são imensas nuvens de gás hidrogênio e poeira encontradas no meio interestelar</a:t>
            </a:r>
            <a:r>
              <a:rPr lang="en-US">
                <a:solidFill>
                  <a:srgbClr val="FFFFFF"/>
                </a:solidFill>
              </a:rPr>
              <a:t>.</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srcRect/>
          <a:stretch>
            <a:fillRect/>
          </a:stretch>
        </p:blipFill>
        <p:spPr bwMode="auto">
          <a:xfrm>
            <a:off x="-92075" y="-92075"/>
            <a:ext cx="10333038" cy="7651750"/>
          </a:xfrm>
          <a:prstGeom prst="rect">
            <a:avLst/>
          </a:prstGeom>
          <a:noFill/>
          <a:ln w="9525">
            <a:noFill/>
            <a:round/>
            <a:headEnd/>
            <a:tailEnd/>
          </a:ln>
        </p:spPr>
      </p:pic>
      <p:sp>
        <p:nvSpPr>
          <p:cNvPr id="9219" name="WordArt 2"/>
          <p:cNvSpPr>
            <a:spLocks noChangeArrowheads="1" noChangeShapeType="1" noTextEdit="1"/>
          </p:cNvSpPr>
          <p:nvPr/>
        </p:nvSpPr>
        <p:spPr bwMode="auto">
          <a:xfrm>
            <a:off x="3840163" y="274638"/>
            <a:ext cx="5943600" cy="1160462"/>
          </a:xfrm>
          <a:prstGeom prst="rect">
            <a:avLst/>
          </a:prstGeom>
        </p:spPr>
        <p:txBody>
          <a:bodyPr wrap="none" fromWordArt="1">
            <a:prstTxWarp prst="textPlain">
              <a:avLst>
                <a:gd name="adj" fmla="val 50000"/>
              </a:avLst>
            </a:prstTxWarp>
          </a:bodyPr>
          <a:lstStyle/>
          <a:p>
            <a:pPr algn="ctr"/>
            <a:r>
              <a:rPr lang="pt-BR" sz="3600" kern="10">
                <a:ln w="9360">
                  <a:solidFill>
                    <a:srgbClr val="000000"/>
                  </a:solidFill>
                  <a:miter lim="800000"/>
                  <a:headEnd/>
                  <a:tailEnd/>
                </a:ln>
                <a:solidFill>
                  <a:srgbClr val="FFFFFF"/>
                </a:solidFill>
                <a:latin typeface="Arial Black"/>
              </a:rPr>
              <a:t>Alguns registros históricos</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srcRect/>
          <a:stretch>
            <a:fillRect/>
          </a:stretch>
        </p:blipFill>
        <p:spPr bwMode="auto">
          <a:xfrm>
            <a:off x="6218238" y="1736725"/>
            <a:ext cx="3114675" cy="3552825"/>
          </a:xfrm>
          <a:prstGeom prst="rect">
            <a:avLst/>
          </a:prstGeom>
          <a:noFill/>
          <a:ln w="9525">
            <a:noFill/>
            <a:round/>
            <a:headEnd/>
            <a:tailEnd/>
          </a:ln>
        </p:spPr>
      </p:pic>
      <p:sp>
        <p:nvSpPr>
          <p:cNvPr id="10243" name="Text Box 2"/>
          <p:cNvSpPr txBox="1">
            <a:spLocks noChangeArrowheads="1"/>
          </p:cNvSpPr>
          <p:nvPr/>
        </p:nvSpPr>
        <p:spPr bwMode="auto">
          <a:xfrm>
            <a:off x="549275" y="2498725"/>
            <a:ext cx="5121275" cy="2116138"/>
          </a:xfrm>
          <a:prstGeom prst="rect">
            <a:avLst/>
          </a:prstGeom>
          <a:noFill/>
          <a:ln w="9525">
            <a:noFill/>
            <a:round/>
            <a:headEnd/>
            <a:tailEnd/>
          </a:ln>
        </p:spPr>
        <p:txBody>
          <a:bodyPr lIns="90000" tIns="62640" rIns="90000" bIns="45000"/>
          <a:lstStyle/>
          <a:p>
            <a:pPr algn="ctr">
              <a:tabLst>
                <a:tab pos="723900" algn="l"/>
                <a:tab pos="1447800" algn="l"/>
                <a:tab pos="2171700" algn="l"/>
                <a:tab pos="2895600" algn="l"/>
                <a:tab pos="3619500" algn="l"/>
                <a:tab pos="4343400" algn="l"/>
                <a:tab pos="5067300" algn="l"/>
              </a:tabLst>
            </a:pPr>
            <a:r>
              <a:rPr lang="en-US" sz="2000" b="1">
                <a:solidFill>
                  <a:srgbClr val="FFFFFF"/>
                </a:solidFill>
              </a:rPr>
              <a:t>Por volta de 150 d.C., Ptolomeu já registrou em seu livro “Almagesto”, cinco estrelas que apareciam nebulosas e algumas outras regiões de nebulosidade no céu que não estavam associadas à nenhuma estrela.</a:t>
            </a:r>
          </a:p>
          <a:p>
            <a:pPr algn="ctr">
              <a:tabLst>
                <a:tab pos="723900" algn="l"/>
                <a:tab pos="1447800" algn="l"/>
                <a:tab pos="2171700" algn="l"/>
                <a:tab pos="2895600" algn="l"/>
                <a:tab pos="3619500" algn="l"/>
                <a:tab pos="4343400" algn="l"/>
                <a:tab pos="5067300" algn="l"/>
              </a:tabLst>
            </a:pPr>
            <a:endParaRPr lang="en-US" sz="2000" b="1">
              <a:solidFill>
                <a:srgbClr val="FFFFFF"/>
              </a:solidFill>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Arial"/>
        <a:ea typeface="WenQuanYi Zen Hei Sharp"/>
        <a:cs typeface="WenQuanYi Zen Hei Sharp"/>
      </a:majorFont>
      <a:minorFont>
        <a:latin typeface="Arial"/>
        <a:ea typeface="WenQuanYi Zen Hei Sharp"/>
        <a:cs typeface="WenQuanYi Zen Hei Sharp"/>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607</Words>
  <Application>Microsoft Office PowerPoint</Application>
  <PresentationFormat>Personalizar</PresentationFormat>
  <Paragraphs>121</Paragraphs>
  <Slides>47</Slides>
  <Notes>47</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47</vt:i4>
      </vt:variant>
    </vt:vector>
  </HeadingPairs>
  <TitlesOfParts>
    <vt:vector size="54" baseType="lpstr">
      <vt:lpstr>Arial</vt:lpstr>
      <vt:lpstr>WenQuanYi Zen Hei Sharp</vt:lpstr>
      <vt:lpstr>Times New Roman</vt:lpstr>
      <vt:lpstr>DejaVu Sans</vt:lpstr>
      <vt:lpstr>Century Gothic</vt:lpstr>
      <vt:lpstr>Calibri</vt: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Jorge</dc:creator>
  <cp:lastModifiedBy>Jorge</cp:lastModifiedBy>
  <cp:revision>14</cp:revision>
  <cp:lastPrinted>1601-01-01T00:00:00Z</cp:lastPrinted>
  <dcterms:created xsi:type="dcterms:W3CDTF">2012-06-25T21:45:43Z</dcterms:created>
  <dcterms:modified xsi:type="dcterms:W3CDTF">2016-09-05T11:44:36Z</dcterms:modified>
</cp:coreProperties>
</file>