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65" r:id="rId4"/>
    <p:sldId id="272" r:id="rId5"/>
    <p:sldId id="279" r:id="rId6"/>
    <p:sldId id="273" r:id="rId7"/>
    <p:sldId id="268" r:id="rId8"/>
    <p:sldId id="274" r:id="rId9"/>
    <p:sldId id="269" r:id="rId10"/>
    <p:sldId id="275" r:id="rId11"/>
    <p:sldId id="266" r:id="rId12"/>
    <p:sldId id="276" r:id="rId13"/>
    <p:sldId id="271" r:id="rId14"/>
    <p:sldId id="283" r:id="rId15"/>
    <p:sldId id="277" r:id="rId16"/>
    <p:sldId id="282" r:id="rId17"/>
    <p:sldId id="285" r:id="rId18"/>
    <p:sldId id="281" r:id="rId19"/>
    <p:sldId id="267" r:id="rId20"/>
    <p:sldId id="292" r:id="rId21"/>
    <p:sldId id="291" r:id="rId22"/>
    <p:sldId id="293" r:id="rId23"/>
    <p:sldId id="290" r:id="rId24"/>
    <p:sldId id="286" r:id="rId25"/>
    <p:sldId id="289" r:id="rId26"/>
    <p:sldId id="28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F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734" autoAdjust="0"/>
  </p:normalViewPr>
  <p:slideViewPr>
    <p:cSldViewPr>
      <p:cViewPr>
        <p:scale>
          <a:sx n="120" d="100"/>
          <a:sy n="120" d="100"/>
        </p:scale>
        <p:origin x="-129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688AA-43B9-4327-94E9-B0C349615F9C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ADA3-68AA-43D8-89B1-6E062523E3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78974"/>
            <a:ext cx="4476750" cy="31649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5512" cy="350921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07E9E-DA1B-4FF0-B671-A9B64DDE77A7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90625" y="878974"/>
            <a:ext cx="4476750" cy="31649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5512" cy="350921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-31750" ty="-381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BC067-C948-485F-8C46-2A51FCBB26BF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00E8-EFA9-45F8-A99C-A74A4458ED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elong-good2.sw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lum bright="-7000" contrast="10000"/>
          </a:blip>
          <a:srcRect/>
          <a:stretch>
            <a:fillRect/>
          </a:stretch>
        </p:blipFill>
        <p:spPr bwMode="auto">
          <a:xfrm>
            <a:off x="467544" y="211786"/>
            <a:ext cx="5083909" cy="52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-864096" y="2636912"/>
            <a:ext cx="7308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8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  </a:t>
            </a:r>
            <a:r>
              <a:rPr lang="pt-BR" sz="40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       p    </a:t>
            </a:r>
            <a:r>
              <a:rPr lang="pt-BR" sz="4000" b="1" kern="0" cap="all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sição</a:t>
            </a:r>
            <a:r>
              <a:rPr lang="pt-BR" sz="40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de Marte</a:t>
            </a:r>
            <a:endParaRPr lang="pt-BR" sz="4000" b="1" kern="0" cap="all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31840" y="54452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André Luiz da Silva</a:t>
            </a:r>
          </a:p>
          <a:p>
            <a:pPr algn="ctr">
              <a:lnSpc>
                <a:spcPct val="150000"/>
              </a:lnSpc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Observatório Dietrich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Schiel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Subtítulo 3"/>
          <p:cNvSpPr txBox="1">
            <a:spLocks/>
          </p:cNvSpPr>
          <p:nvPr/>
        </p:nvSpPr>
        <p:spPr bwMode="auto">
          <a:xfrm>
            <a:off x="971600" y="2708920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0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O</a:t>
            </a:r>
            <a:endParaRPr lang="pt-BR" sz="4000" b="1" kern="0" cap="all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4" name="Subtítulo 3"/>
          <p:cNvSpPr txBox="1">
            <a:spLocks/>
          </p:cNvSpPr>
          <p:nvPr/>
        </p:nvSpPr>
        <p:spPr bwMode="auto">
          <a:xfrm>
            <a:off x="179512" y="2708920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0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O</a:t>
            </a:r>
            <a:endParaRPr lang="pt-BR" sz="4000" b="1" kern="0" cap="all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-0.00312 -0.12454 0.07205 -0.23079 0.16771 -0.23333 C 0.26354 -0.24004 0.34271 -0.14236 0.34601 -0.01759 C 0.34983 0.10695 0.27622 0.21088 0.18056 0.21574 C 0.08507 0.2206 0.00469 0.12408 -1.94444E-6 -1.85185E-6 Z " pathEditMode="relative" rAng="16071383" ptsTypes="fffff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2498 C -0.01702 -0.22114 0.09757 -0.39 0.24444 -0.39347 C 0.38975 -0.39949 0.51076 -0.24867 0.51545 -0.05181 C 0.52205 0.14412 0.41024 0.30697 0.26475 0.31437 C 0.11753 0.322 -0.00538 0.17072 -0.01042 -0.02498 Z " pathEditMode="relative" rAng="16071383" ptsTypes="fffff">
                                      <p:cBhvr>
                                        <p:cTn id="8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0202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Por que não vemos Marte </a:t>
            </a:r>
            <a:b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</a:b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brilhante todos os anos: </a:t>
            </a:r>
            <a:b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</a:b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As configurações planetárias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Configurações planetárias: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51845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Bookman Old Style" pitchFamily="18" charset="0"/>
              </a:rPr>
              <a:t>Sol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, </a:t>
            </a:r>
            <a:r>
              <a:rPr lang="pt-BR" dirty="0" smtClean="0">
                <a:solidFill>
                  <a:srgbClr val="00B0F0"/>
                </a:solidFill>
                <a:latin typeface="Bookman Old Style" pitchFamily="18" charset="0"/>
              </a:rPr>
              <a:t>Terra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e </a:t>
            </a:r>
            <a:r>
              <a:rPr lang="pt-BR" dirty="0" smtClean="0">
                <a:solidFill>
                  <a:srgbClr val="00FF00"/>
                </a:solidFill>
                <a:latin typeface="Bookman Old Style" pitchFamily="18" charset="0"/>
              </a:rPr>
              <a:t>planeta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sendo que os planetas podem ser:</a:t>
            </a: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 Inferiores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Superiores (órbitas externas à da Terra)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314096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342900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370335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371703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5013336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5301369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55894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5575719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558940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364502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5517232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9419E-6 C 0.00364 0.03402 -0.01511 0.06595 -0.0408 0.07105 C -0.0665 0.07591 -0.08993 0.0523 -0.09358 0.01805 C -0.09723 -0.01528 -0.07987 -0.04606 -0.054 -0.05184 C -0.02848 -0.05647 -0.00365 -0.03402 4.16667E-6 3.09419E-6 Z " pathEditMode="relative" rAng="4912194" ptsTypes="fffff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949 C 0.00695 0.05068 -0.02552 0.11132 -0.06944 0.11548 C -0.11267 0.12497 -0.15225 0.08285 -0.15868 0.02314 C -0.16458 -0.03564 -0.13646 -0.08933 -0.09253 -0.0979 C -0.05017 -0.106 -0.00746 -0.06758 -0.00035 -0.0094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9419E-6 C 0.00364 0.03402 -0.01511 0.06595 -0.0408 0.07105 C -0.0665 0.07591 -0.08993 0.0523 -0.09358 0.01805 C -0.09723 -0.01528 -0.07987 -0.04606 -0.054 -0.05184 C -0.02848 -0.05647 -0.00365 -0.03402 4.16667E-6 3.09419E-6 Z " pathEditMode="relative" rAng="4912194" ptsTypes="fffff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949 C 0.00695 0.05068 -0.02552 0.11132 -0.06944 0.11548 C -0.11267 0.12497 -0.15225 0.08285 -0.15868 0.02314 C -0.16458 -0.03564 -0.13646 -0.08933 -0.09253 -0.0979 C -0.05017 -0.106 -0.00746 -0.06758 -0.00035 -0.00949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Há várias configurações planetárias: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80920" cy="2736304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C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onjunções (planetas inferiores e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Máximas elongações (planetas inferiores)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Quadraturas (planetas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536" y="4293096"/>
            <a:ext cx="597666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Configurações planetárias de planetas superiores: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27584" y="1748408"/>
            <a:ext cx="7488832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Elongação: ângulo entre o Sol e o planeta, com vértice na Terra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7607175" y="47251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9600" kern="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☺</a:t>
            </a: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Crédito da imagem: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2312"/>
            <a:ext cx="5080000" cy="317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>
            <a:spLocks noChangeAspect="1"/>
          </p:cNvSpPr>
          <p:nvPr/>
        </p:nvSpPr>
        <p:spPr>
          <a:xfrm>
            <a:off x="4139952" y="3365376"/>
            <a:ext cx="1143744" cy="1143744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4716016" y="3933056"/>
            <a:ext cx="576064" cy="23042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16016" y="2708920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Oposições</a:t>
            </a:r>
            <a:endParaRPr lang="pt-BR" dirty="0"/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628800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609909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4373900" y="3573016"/>
            <a:ext cx="702156" cy="7021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08104" y="2988433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49289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018 C 0.04705 0.07685 0.03177 0.20139 -0.03333 0.26435 C -0.09809 0.32662 -0.18802 0.30602 -0.23594 0.21783 C -0.28212 0.13287 -0.26823 0.01435 -0.20382 -0.05023 C -0.13924 -0.1125 -0.04757 -0.09768 1.66667E-6 -0.01018 Z " pathEditMode="relative" rAng="3245165" ptsTypes="fffff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8" dur="17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Oposições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80920" cy="4392488"/>
          </a:xfrm>
        </p:spPr>
        <p:txBody>
          <a:bodyPr>
            <a:normAutofit lnSpcReduction="10000"/>
          </a:bodyPr>
          <a:lstStyle/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Ocorrem apenas para planetas superiores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O planeta é visto na direção oposta à do Sol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Melhor época para observar o planeta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Planeta fica mais próximo da Terra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Periodicidade depende dos períodos orbitais dos dois planetas (período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sinódico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Bookman Old Style" pitchFamily="18" charset="0"/>
              </a:rPr>
              <a:t>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Correspondem ao “alinhamento”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80000"/>
                    </a:prstClr>
                  </a:outerShdw>
                </a:effectLst>
                <a:latin typeface="Bookman Old Style" pitchFamily="18" charset="0"/>
              </a:rPr>
              <a:t>Sol-Terra-Planeta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>
            <a:spLocks noChangeAspect="1"/>
          </p:cNvSpPr>
          <p:nvPr/>
        </p:nvSpPr>
        <p:spPr>
          <a:xfrm>
            <a:off x="4004320" y="3673908"/>
            <a:ext cx="1143744" cy="1143744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/>
          <p:cNvCxnSpPr>
            <a:stCxn id="5" idx="4"/>
          </p:cNvCxnSpPr>
          <p:nvPr/>
        </p:nvCxnSpPr>
        <p:spPr>
          <a:xfrm flipV="1">
            <a:off x="4548682" y="4221088"/>
            <a:ext cx="23318" cy="208471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5" idx="1"/>
          </p:cNvCxnSpPr>
          <p:nvPr/>
        </p:nvCxnSpPr>
        <p:spPr>
          <a:xfrm>
            <a:off x="3108995" y="2830091"/>
            <a:ext cx="1463005" cy="146300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600883" y="3529892"/>
            <a:ext cx="1872208" cy="7200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Oposições</a:t>
            </a:r>
            <a:endParaRPr lang="pt-BR" dirty="0"/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512656" y="2233753"/>
            <a:ext cx="4072052" cy="4072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203848" y="2924944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4211960" y="3907856"/>
            <a:ext cx="702156" cy="7021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651238" y="3644143"/>
            <a:ext cx="317797" cy="3177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16102" y="3383322"/>
            <a:ext cx="285095" cy="28509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11560" y="98072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Se as órbitas fossem perfeitamente circulares, concêntricas e </a:t>
            </a:r>
            <a:r>
              <a:rPr lang="pt-BR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coplanares</a:t>
            </a:r>
            <a:r>
              <a:rPr lang="pt-B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, a distância </a:t>
            </a:r>
            <a:r>
              <a:rPr lang="pt-BR" sz="2400" dirty="0" smtClean="0">
                <a:solidFill>
                  <a:srgbClr val="4FD1FF"/>
                </a:solidFill>
                <a:latin typeface="Bookman Old Style" pitchFamily="18" charset="0"/>
              </a:rPr>
              <a:t>Terra</a:t>
            </a:r>
            <a:r>
              <a:rPr lang="pt-B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-</a:t>
            </a:r>
            <a:r>
              <a:rPr lang="pt-BR" sz="2400" dirty="0" smtClean="0">
                <a:solidFill>
                  <a:srgbClr val="00FF00"/>
                </a:solidFill>
                <a:latin typeface="Bookman Old Style" pitchFamily="18" charset="0"/>
              </a:rPr>
              <a:t>planeta</a:t>
            </a:r>
            <a:r>
              <a:rPr lang="pt-B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em qualquer oposição seria a mesma.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4384859" y="5474108"/>
            <a:ext cx="317797" cy="3177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 rot="8065015">
            <a:off x="4415011" y="6181214"/>
            <a:ext cx="285095" cy="28509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 noChangeAspect="1"/>
          </p:cNvSpPr>
          <p:nvPr/>
        </p:nvSpPr>
        <p:spPr>
          <a:xfrm>
            <a:off x="3462115" y="3183211"/>
            <a:ext cx="317797" cy="3177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>
          <a:xfrm rot="8065015">
            <a:off x="2960609" y="2652823"/>
            <a:ext cx="285095" cy="28509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have esquerda 36"/>
          <p:cNvSpPr/>
          <p:nvPr/>
        </p:nvSpPr>
        <p:spPr>
          <a:xfrm rot="18945394">
            <a:off x="3068083" y="2812793"/>
            <a:ext cx="298837" cy="76436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4022148">
            <a:off x="5873282" y="3122864"/>
            <a:ext cx="361412" cy="694470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>
            <a:off x="4118970" y="5616962"/>
            <a:ext cx="381022" cy="692358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2627784" y="299695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Bookman Old Style" pitchFamily="18" charset="0"/>
              </a:rPr>
              <a:t>d</a:t>
            </a:r>
            <a:endParaRPr lang="pt-BR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652120" y="263691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Bookman Old Style" pitchFamily="18" charset="0"/>
              </a:rPr>
              <a:t>d</a:t>
            </a:r>
            <a:endParaRPr lang="pt-BR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635896" y="558924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Bookman Old Style" pitchFamily="18" charset="0"/>
              </a:rPr>
              <a:t>d</a:t>
            </a:r>
            <a:endParaRPr lang="pt-BR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248980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356992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>
            <a:stCxn id="13" idx="0"/>
          </p:cNvCxnSpPr>
          <p:nvPr/>
        </p:nvCxnSpPr>
        <p:spPr>
          <a:xfrm flipV="1">
            <a:off x="4696587" y="2292021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433741" y="2348880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248118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>
            <a:spLocks noChangeAspect="1"/>
          </p:cNvSpPr>
          <p:nvPr/>
        </p:nvSpPr>
        <p:spPr>
          <a:xfrm>
            <a:off x="4129485" y="2708920"/>
            <a:ext cx="1143744" cy="1143744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81260" y="3120935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5"/>
          <p:cNvGrpSpPr/>
          <p:nvPr/>
        </p:nvGrpSpPr>
        <p:grpSpPr>
          <a:xfrm>
            <a:off x="2473301" y="1268760"/>
            <a:ext cx="3960440" cy="3960440"/>
            <a:chOff x="5364088" y="1196752"/>
            <a:chExt cx="3960440" cy="3960440"/>
          </a:xfrm>
        </p:grpSpPr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5364088" y="1196752"/>
              <a:ext cx="3960440" cy="3960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>
            <a:xfrm>
              <a:off x="7236296" y="2852936"/>
              <a:ext cx="702156" cy="7021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41700" y="3121808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esquerda 14"/>
          <p:cNvSpPr/>
          <p:nvPr/>
        </p:nvSpPr>
        <p:spPr>
          <a:xfrm rot="5400000">
            <a:off x="5418054" y="1276335"/>
            <a:ext cx="303181" cy="1728193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1157843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3112539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326195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Periélio e afélio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56176" y="2996952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91893" y="2636913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309971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5736" y="2963853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5150" y="3292085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284984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849565" y="5517232"/>
            <a:ext cx="2098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Bookman Old Style" pitchFamily="18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79712" y="5517232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Bookman Old Style" pitchFamily="18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Bookman Old Style" pitchFamily="18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67944" y="5325015"/>
            <a:ext cx="6480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latin typeface="Bookman Old Style" pitchFamily="18" charset="0"/>
              </a:rPr>
              <a:t>&gt;</a:t>
            </a:r>
            <a:endParaRPr lang="pt-BR" sz="7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07704" y="5301208"/>
            <a:ext cx="5112568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2" animBg="1"/>
      <p:bldP spid="15" grpId="0" animBg="1"/>
      <p:bldP spid="15" grpId="2" animBg="1"/>
      <p:bldP spid="16" grpId="0"/>
      <p:bldP spid="16" grpId="2"/>
      <p:bldP spid="17" grpId="0" animBg="1"/>
      <p:bldP spid="18" grpId="0"/>
      <p:bldP spid="20" grpId="0" animBg="1"/>
      <p:bldP spid="20" grpId="1" animBg="1"/>
      <p:bldP spid="23" grpId="2"/>
      <p:bldP spid="23" grpId="3"/>
      <p:bldP spid="24" grpId="0" animBg="1"/>
      <p:bldP spid="26" grpId="0"/>
      <p:bldP spid="27" grpId="2"/>
      <p:bldP spid="28" grpId="1"/>
      <p:bldP spid="29" grpId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Oposições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periélicas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e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afélicas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1753221" y="1527175"/>
            <a:ext cx="6645670" cy="4278089"/>
            <a:chOff x="1753221" y="1023119"/>
            <a:chExt cx="6645670" cy="4278089"/>
          </a:xfrm>
        </p:grpSpPr>
        <p:grpSp>
          <p:nvGrpSpPr>
            <p:cNvPr id="22" name="Grupo 21"/>
            <p:cNvGrpSpPr/>
            <p:nvPr/>
          </p:nvGrpSpPr>
          <p:grpSpPr>
            <a:xfrm>
              <a:off x="1753221" y="1340768"/>
              <a:ext cx="4782155" cy="3960440"/>
              <a:chOff x="1753221" y="1340768"/>
              <a:chExt cx="4782155" cy="3960440"/>
            </a:xfrm>
          </p:grpSpPr>
          <p:sp>
            <p:nvSpPr>
              <p:cNvPr id="17" name="Elipse 16"/>
              <p:cNvSpPr>
                <a:spLocks noChangeAspect="1"/>
              </p:cNvSpPr>
              <p:nvPr/>
            </p:nvSpPr>
            <p:spPr>
              <a:xfrm>
                <a:off x="4139952" y="2789312"/>
                <a:ext cx="1071736" cy="1071736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FF00"/>
                  </a:gs>
                  <a:gs pos="100000">
                    <a:schemeClr val="tx1">
                      <a:alpha val="16000"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0" name="Conector reto 49"/>
              <p:cNvCxnSpPr/>
              <p:nvPr/>
            </p:nvCxnSpPr>
            <p:spPr>
              <a:xfrm flipV="1">
                <a:off x="6444208" y="1916832"/>
                <a:ext cx="0" cy="1224136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>
              <a:xfrm flipV="1">
                <a:off x="6012160" y="1916832"/>
                <a:ext cx="0" cy="1224136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V="1">
                <a:off x="3337397" y="3141841"/>
                <a:ext cx="0" cy="108012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V="1">
                <a:off x="2473301" y="3141841"/>
                <a:ext cx="0" cy="108012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>
              <a:xfrm flipV="1">
                <a:off x="2392607" y="3284122"/>
                <a:ext cx="4123609" cy="86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Elipse 8"/>
              <p:cNvSpPr>
                <a:spLocks noChangeAspect="1"/>
              </p:cNvSpPr>
              <p:nvPr/>
            </p:nvSpPr>
            <p:spPr>
              <a:xfrm rot="8065015">
                <a:off x="2381260" y="3120935"/>
                <a:ext cx="255217" cy="2552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Grupo 15"/>
              <p:cNvGrpSpPr/>
              <p:nvPr/>
            </p:nvGrpSpPr>
            <p:grpSpPr>
              <a:xfrm>
                <a:off x="2473200" y="1340768"/>
                <a:ext cx="3960440" cy="3960440"/>
                <a:chOff x="5364088" y="1196752"/>
                <a:chExt cx="3960440" cy="3960440"/>
              </a:xfrm>
            </p:grpSpPr>
            <p:grpSp>
              <p:nvGrpSpPr>
                <p:cNvPr id="4" name="Grupo 12"/>
                <p:cNvGrpSpPr/>
                <p:nvPr/>
              </p:nvGrpSpPr>
              <p:grpSpPr>
                <a:xfrm>
                  <a:off x="5364088" y="1196752"/>
                  <a:ext cx="3960440" cy="3960440"/>
                  <a:chOff x="5364088" y="1196752"/>
                  <a:chExt cx="3960440" cy="3960440"/>
                </a:xfrm>
              </p:grpSpPr>
              <p:sp>
                <p:nvSpPr>
                  <p:cNvPr id="5" name="Elipse 4"/>
                  <p:cNvSpPr>
                    <a:spLocks noChangeAspect="1"/>
                  </p:cNvSpPr>
                  <p:nvPr/>
                </p:nvSpPr>
                <p:spPr>
                  <a:xfrm>
                    <a:off x="5364088" y="1196752"/>
                    <a:ext cx="3960440" cy="396044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6" name="Elipse 5"/>
                  <p:cNvSpPr>
                    <a:spLocks noChangeAspect="1"/>
                  </p:cNvSpPr>
                  <p:nvPr/>
                </p:nvSpPr>
                <p:spPr>
                  <a:xfrm>
                    <a:off x="6228184" y="1844824"/>
                    <a:ext cx="2664296" cy="2664296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15" name="Elipse 14"/>
                <p:cNvSpPr>
                  <a:spLocks noChangeAspect="1"/>
                </p:cNvSpPr>
                <p:nvPr/>
              </p:nvSpPr>
              <p:spPr>
                <a:xfrm>
                  <a:off x="7236296" y="2798852"/>
                  <a:ext cx="702156" cy="70215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8" name="Elipse 7"/>
              <p:cNvSpPr>
                <a:spLocks noChangeAspect="1"/>
              </p:cNvSpPr>
              <p:nvPr/>
            </p:nvSpPr>
            <p:spPr>
              <a:xfrm>
                <a:off x="5796136" y="3068960"/>
                <a:ext cx="360040" cy="3600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>
                <a:spLocks noChangeAspect="1"/>
              </p:cNvSpPr>
              <p:nvPr/>
            </p:nvSpPr>
            <p:spPr>
              <a:xfrm>
                <a:off x="3193381" y="3068960"/>
                <a:ext cx="360040" cy="3600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>
                <a:spLocks noChangeAspect="1"/>
              </p:cNvSpPr>
              <p:nvPr/>
            </p:nvSpPr>
            <p:spPr>
              <a:xfrm rot="8065015">
                <a:off x="6280159" y="3120935"/>
                <a:ext cx="255217" cy="2552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have esquerda 19"/>
              <p:cNvSpPr/>
              <p:nvPr/>
            </p:nvSpPr>
            <p:spPr>
              <a:xfrm rot="16200000">
                <a:off x="2753759" y="4013512"/>
                <a:ext cx="303179" cy="864096"/>
              </a:xfrm>
              <a:prstGeom prst="leftBrace">
                <a:avLst>
                  <a:gd name="adj1" fmla="val 37261"/>
                  <a:gd name="adj2" fmla="val 50171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753221" y="4543092"/>
                <a:ext cx="2818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446088" algn="l"/>
                    <a:tab pos="538163" algn="l"/>
                  </a:tabLst>
                </a:pPr>
                <a:r>
                  <a:rPr lang="pt-BR" sz="2400" dirty="0" smtClean="0">
                    <a:solidFill>
                      <a:schemeClr val="bg1"/>
                    </a:solidFill>
                    <a:latin typeface="Bookman Old Style" pitchFamily="18" charset="0"/>
                  </a:rPr>
                  <a:t>Oposição </a:t>
                </a:r>
                <a:r>
                  <a:rPr lang="pt-BR" sz="2400" dirty="0" err="1" smtClean="0">
                    <a:solidFill>
                      <a:schemeClr val="bg1"/>
                    </a:solidFill>
                    <a:latin typeface="Bookman Old Style" pitchFamily="18" charset="0"/>
                  </a:rPr>
                  <a:t>afélica</a:t>
                </a:r>
                <a:endParaRPr lang="pt-BR" sz="2400" dirty="0">
                  <a:solidFill>
                    <a:schemeClr val="bg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51" name="Chave esquerda 50"/>
              <p:cNvSpPr/>
              <p:nvPr/>
            </p:nvSpPr>
            <p:spPr>
              <a:xfrm rot="5400000">
                <a:off x="6076595" y="1477209"/>
                <a:ext cx="303180" cy="432050"/>
              </a:xfrm>
              <a:prstGeom prst="leftBrace">
                <a:avLst>
                  <a:gd name="adj1" fmla="val 37261"/>
                  <a:gd name="adj2" fmla="val 50171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2" name="CaixaDeTexto 51"/>
            <p:cNvSpPr txBox="1"/>
            <p:nvPr/>
          </p:nvSpPr>
          <p:spPr>
            <a:xfrm>
              <a:off x="4427984" y="1023119"/>
              <a:ext cx="3970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6088" algn="l"/>
                  <a:tab pos="538163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Bookman Old Style" pitchFamily="18" charset="0"/>
                </a:rPr>
                <a:t>Oposição </a:t>
              </a:r>
              <a:r>
                <a:rPr lang="pt-BR" sz="2400" dirty="0" err="1" smtClean="0">
                  <a:solidFill>
                    <a:schemeClr val="bg1"/>
                  </a:solidFill>
                  <a:latin typeface="Bookman Old Style" pitchFamily="18" charset="0"/>
                </a:rPr>
                <a:t>periélica</a:t>
              </a:r>
              <a:endParaRPr lang="pt-BR" sz="2400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A oposição de Marte em 2012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8990"/>
            <a:ext cx="8928992" cy="1147762"/>
          </a:xfrm>
        </p:spPr>
        <p:txBody>
          <a:bodyPr lIns="0" tIns="0" rIns="0" bIns="0">
            <a:normAutofit/>
          </a:bodyPr>
          <a:lstStyle/>
          <a:p>
            <a:pPr defTabSz="44926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que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veremos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nesta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apresentação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?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104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30000"/>
              <a:buFont typeface="Consolas" pitchFamily="49" charset="0"/>
              <a:buChar char="♂"/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que são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planetas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e como são vistos no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céu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30000"/>
              <a:buFont typeface="Consolas" pitchFamily="49" charset="0"/>
              <a:buChar char="♂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>
              <a:buClr>
                <a:srgbClr val="FF0000"/>
              </a:buClr>
              <a:buSzPct val="130000"/>
              <a:buFont typeface="Consolas" pitchFamily="49" charset="0"/>
              <a:buChar char="♂"/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Por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que não vemos Marte brilhante todos os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anos: as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configurações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planetárias</a:t>
            </a:r>
          </a:p>
          <a:p>
            <a:pPr>
              <a:buClr>
                <a:srgbClr val="FF0000"/>
              </a:buClr>
              <a:buSzPct val="130000"/>
              <a:buFont typeface="Consolas" pitchFamily="49" charset="0"/>
              <a:buChar char="♂"/>
              <a:defRPr/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>
              <a:buClr>
                <a:srgbClr val="FF0000"/>
              </a:buClr>
              <a:buSzPct val="130000"/>
              <a:buFont typeface="Consolas" pitchFamily="49" charset="0"/>
              <a:buChar char="♂"/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A oposição de Marte em 2012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SzPct val="130000"/>
              <a:buNone/>
              <a:defRPr/>
            </a:pPr>
            <a:endParaRPr lang="pt-BR" sz="28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b="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b="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Primeira observação  de Marte em 2012 feita no CDA:</a:t>
            </a:r>
            <a:endParaRPr lang="pt-BR" dirty="0"/>
          </a:p>
        </p:txBody>
      </p:sp>
      <p:sp>
        <p:nvSpPr>
          <p:cNvPr id="3074" name="AutoShape 2" descr="mailbox://C:/Users/ANDRE/AppData/Roaming/Thunderbird/Profiles/81fy1uv9.default/Mail/cdcc.usp.br/Inbox?number=118303796&amp;part=1.2.2&amp;filename=dcfhjij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mailbox://C:/Users/ANDRE/AppData/Roaming/Thunderbird/Profiles/81fy1uv9.default/Mail/cdcc.usp.br/Inbox?number=118303796&amp;part=1.2.2&amp;filename=dcfhjij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mailbox://C:/Users/ANDRE/AppData/Roaming/Thunderbird/Profiles/81fy1uv9.default/Mail/cdcc.usp.br/Inbox?number=118303796&amp;part=1.2.2&amp;filename=dcfhjij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 descr="C:\Users\ANDRE\Documents\OBSERVATÓRIO\Eventos_do_Observatório\Semana Marciana\SA_oposição_Marte\imagens_SA_Marte\marte-28fev12-cda.jp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/>
          <a:stretch>
            <a:fillRect/>
          </a:stretch>
        </p:blipFill>
        <p:spPr bwMode="auto">
          <a:xfrm>
            <a:off x="2771800" y="2125932"/>
            <a:ext cx="3600400" cy="3967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Como localizar Marte no céu</a:t>
            </a:r>
            <a:endParaRPr lang="pt-B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628800"/>
            <a:ext cx="8316416" cy="467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 rot="20379795">
            <a:off x="2337071" y="3086787"/>
            <a:ext cx="1365011" cy="1935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 rot="20379795">
            <a:off x="3370690" y="4027890"/>
            <a:ext cx="160065" cy="160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 rot="19559734">
            <a:off x="6650260" y="3428393"/>
            <a:ext cx="572738" cy="480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Crédito da imagem: software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stellarium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, disponível em 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www.stellarium.org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Como localizar Marte no céu</a:t>
            </a:r>
            <a:endParaRPr lang="pt-BR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84" y="1649308"/>
            <a:ext cx="8412480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Crédito da imagem: software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stellarium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, disponível em 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www.stellarium.org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Variação do tamanho aparente de Marte no período </a:t>
            </a:r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" y="1700808"/>
            <a:ext cx="9074849" cy="22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2534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Crédito da Imagem: </a:t>
            </a:r>
            <a:r>
              <a:rPr lang="pt-BR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ALPO (com adaptações), </a:t>
            </a:r>
            <a:r>
              <a:rPr lang="pt-BR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disponível em: http://www.alpo-astronomy.org/jbeish/2012_MARS.htm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“Agenda” de Marte para esta temporada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27584" y="1741264"/>
          <a:ext cx="7344816" cy="4646710"/>
        </p:xfrm>
        <a:graphic>
          <a:graphicData uri="http://schemas.openxmlformats.org/drawingml/2006/table">
            <a:tbl>
              <a:tblPr/>
              <a:tblGrid>
                <a:gridCol w="1928014"/>
                <a:gridCol w="5416802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Data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(ano-mês-dia)</a:t>
                      </a:r>
                      <a:endParaRPr lang="pt-BR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Ocorrência</a:t>
                      </a:r>
                      <a:endParaRPr lang="en-US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1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2012 Jan 25</a:t>
                      </a:r>
                      <a:endParaRPr lang="pt-BR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Início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do </a:t>
                      </a:r>
                      <a:r>
                        <a:rPr lang="en-US" sz="2000" b="0" baseline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movimento</a:t>
                      </a:r>
                      <a:r>
                        <a:rPr lang="en-US" sz="2000" b="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retrógrado</a:t>
                      </a:r>
                      <a:endParaRPr lang="en-US" sz="20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2012 </a:t>
                      </a:r>
                      <a:r>
                        <a:rPr lang="pt-BR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Fev </a:t>
                      </a:r>
                      <a:r>
                        <a:rPr lang="pt-BR" sz="20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14 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Marte no</a:t>
                      </a:r>
                      <a:r>
                        <a:rPr lang="en-US" sz="2000" b="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Afélio</a:t>
                      </a:r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  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2012 Mar 03 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Oposição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de Marte</a:t>
                      </a:r>
                      <a:endParaRPr lang="en-US" sz="20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27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2012 Mar 05 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Máxima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aproximação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entre</a:t>
                      </a:r>
                      <a:r>
                        <a:rPr lang="en-US" sz="2000" b="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a Terra e Marte no </a:t>
                      </a:r>
                      <a:r>
                        <a:rPr lang="en-US" sz="2000" b="0" baseline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biênio</a:t>
                      </a:r>
                      <a:r>
                        <a:rPr lang="en-US" sz="2000" b="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2012/2013</a:t>
                      </a:r>
                      <a:endParaRPr lang="en-US" sz="20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2012 Mar 30 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Solstício de Verão para o hemisfério norte de Marte</a:t>
                      </a:r>
                      <a:endParaRPr lang="pt-BR" sz="20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2012 </a:t>
                      </a:r>
                      <a:r>
                        <a:rPr lang="pt-BR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Abr </a:t>
                      </a:r>
                      <a:r>
                        <a:rPr lang="pt-BR" sz="20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15 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Fim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do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movimento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retrógrado</a:t>
                      </a:r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/>
                      </a:r>
                      <a:b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</a:br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 </a:t>
                      </a: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2013</a:t>
                      </a:r>
                      <a:r>
                        <a:rPr lang="pt-BR" sz="20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ookman Old Style" pitchFamily="18" charset="0"/>
                        </a:rPr>
                        <a:t> Abr 17</a:t>
                      </a:r>
                      <a:endParaRPr lang="pt-BR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Marte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em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conjunção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 com o Sol (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não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visível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da</a:t>
                      </a:r>
                      <a:r>
                        <a:rPr lang="en-US" sz="2000" b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/>
                            </a:outerShdw>
                          </a:effectLst>
                          <a:latin typeface="Bookman Old Style" pitchFamily="18" charset="0"/>
                        </a:rPr>
                        <a:t> Terra)</a:t>
                      </a:r>
                      <a:endParaRPr lang="en-US" sz="20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14941" marR="14941" marT="7471" marB="747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15000" contrast="33000"/>
          </a:blip>
          <a:srcRect/>
          <a:stretch>
            <a:fillRect/>
          </a:stretch>
        </p:blipFill>
        <p:spPr bwMode="auto">
          <a:xfrm>
            <a:off x="0" y="764704"/>
            <a:ext cx="609329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Oposições Marcianas: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2003-2018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Dados essenciais desta oposição</a:t>
            </a:r>
            <a:endParaRPr lang="pt-BR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67544" y="1556792"/>
            <a:ext cx="8280920" cy="43924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1" indent="-2857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Ocorre no dia 03 de março de 2012,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17:35, 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no horário de Brasília.</a:t>
            </a:r>
          </a:p>
          <a:p>
            <a:pPr marL="0" marR="0" lvl="1" indent="-2857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1" indent="-2857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É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considerada uma oposição </a:t>
            </a:r>
            <a:r>
              <a:rPr lang="pt-BR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afélica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, Marte estará a 0,674 UA da Terra (cerca de 100 milhões e 800 mil quilômetros)</a:t>
            </a:r>
          </a:p>
          <a:p>
            <a:pPr marL="0" marR="0" lvl="1" indent="-2857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  <a:p>
            <a:pPr marL="0" marR="0" lvl="1" indent="-2857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  <a:p>
            <a:pPr marL="0" marR="0" lvl="1" indent="-2857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Tamanho aparente máximo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de 13,9’’ (equivalente a 1/137 do diâmetro aparente da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Lu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a)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0000"/>
                  </a:prst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O que são planetas e como são vistos no céu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64896" cy="6192688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Planeta: palavra de origem grega que significa “errante”</a:t>
            </a:r>
          </a:p>
          <a:p>
            <a:pPr algn="just"/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Na antiguidade, o Sol e a Lua também eram considerados planetas</a:t>
            </a:r>
          </a:p>
          <a:p>
            <a:pPr algn="just">
              <a:buFont typeface="Courier New" pitchFamily="49" charset="0"/>
              <a:buChar char="o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Basicamente, a diferença entre estrela, anã marrom, planeta, </a:t>
            </a:r>
            <a:r>
              <a:rPr lang="pt-BR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asteroide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pt-BR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etc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é entendida em termos de massa</a:t>
            </a:r>
          </a:p>
          <a:p>
            <a:pPr algn="just"/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latin typeface="Book Antiqua" pitchFamily="18" charset="0"/>
              </a:rPr>
              <a:t>Definição aceita atualmente leva em conta vários fatores (características orbitais, esfericidade  </a:t>
            </a:r>
            <a:r>
              <a:rPr lang="pt-BR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latin typeface="Book Antiqua" pitchFamily="18" charset="0"/>
              </a:rPr>
              <a:t>etc</a:t>
            </a: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latin typeface="Book Antiqua" pitchFamily="18" charset="0"/>
              </a:rPr>
              <a:t>)</a:t>
            </a:r>
            <a:endParaRPr lang="pt-BR" sz="2800" dirty="0"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8496944" cy="4464496"/>
          </a:xfrm>
          <a:solidFill>
            <a:schemeClr val="accent2">
              <a:lumMod val="60000"/>
              <a:lumOff val="40000"/>
              <a:alpha val="19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pt-B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Planeta                     símbolo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31640" y="2780928"/>
            <a:ext cx="3240360" cy="3528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3200" dirty="0"/>
          </a:p>
        </p:txBody>
      </p:sp>
      <p:sp>
        <p:nvSpPr>
          <p:cNvPr id="12" name="Retângulo 11"/>
          <p:cNvSpPr/>
          <p:nvPr/>
        </p:nvSpPr>
        <p:spPr>
          <a:xfrm>
            <a:off x="1331640" y="2780928"/>
            <a:ext cx="324036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Mercúrio 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Vênus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Marte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Júpiter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Saturno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5724128" y="2780928"/>
            <a:ext cx="1008112" cy="3528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5940152" y="2852936"/>
            <a:ext cx="59436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6084168" y="3645024"/>
            <a:ext cx="300667" cy="46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6067065" y="4420009"/>
            <a:ext cx="377143" cy="3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5940152" y="5029240"/>
            <a:ext cx="560000" cy="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5940152" y="5692177"/>
            <a:ext cx="617143" cy="6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323528" y="69269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Os planetas visíveis a olho nu são cinco:</a:t>
            </a:r>
            <a:endParaRPr kumimoji="0" lang="pt-B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63688" y="4293096"/>
            <a:ext cx="482453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5" grpId="0" build="allAtOnce" animBg="1"/>
      <p:bldP spid="10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Como identificar um planeta no céu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Bookman Old Style" pitchFamily="18" charset="0"/>
              </a:rPr>
              <a:t> (praticamente) não cintila ou cintila menos do que as estrelas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Bookman Old Style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Bookman Old Style" pitchFamily="18" charset="0"/>
              </a:rPr>
              <a:t>nas fases de melhor observação são vistos como mais brilhantes que a grande maioria das estrelas de primeira magnitude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pt-BR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Bookman Old Style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Bookman Old Style" pitchFamily="18" charset="0"/>
              </a:rPr>
              <a:t>se deslocam por entre as constelações 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Sentidos do movimento planetário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59832" y="1484784"/>
            <a:ext cx="5544616" cy="4016474"/>
          </a:xfrm>
          <a:solidFill>
            <a:schemeClr val="accent2">
              <a:lumMod val="60000"/>
              <a:lumOff val="40000"/>
              <a:alpha val="24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algn="l"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smtClean="0">
                <a:solidFill>
                  <a:srgbClr val="00B050"/>
                </a:solidFill>
                <a:latin typeface="Book Antiqua" pitchFamily="18" charset="0"/>
              </a:rPr>
              <a:t>Sentido direto: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de oeste para leste (sentido contrário ao do movimento diário aparente)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pPr algn="l"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Book Antiqua" pitchFamily="18" charset="0"/>
              </a:rPr>
              <a:t>Sentido retrógrado: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de leste para oeste ( o mesmo sentido do movimento diário aparente)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322004" cy="40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304256" cy="40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Crédito das imagens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: www.cepolina.com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Exemplo:</a:t>
            </a:r>
            <a:b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</a:b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Marte na oposição de 2009/2010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220267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588224" y="4734271"/>
            <a:ext cx="2088232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660232" y="4941168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(Sol poente)</a:t>
            </a:r>
            <a:endParaRPr lang="pt-BR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1656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(Sol nascente)</a:t>
            </a:r>
            <a:endParaRPr lang="pt-BR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Book Antiqua" pitchFamily="18" charset="0"/>
              </a:rPr>
              <a:t>Movimento retrógrado de um planeta e laçada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3714750" y="3286125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9600" kern="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☺</a:t>
            </a: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689</Words>
  <Application>Microsoft Office PowerPoint</Application>
  <PresentationFormat>Apresentação na tela (4:3)</PresentationFormat>
  <Paragraphs>137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O que veremos nesta apresentação?</vt:lpstr>
      <vt:lpstr>O que são planetas e como são vistos no céu</vt:lpstr>
      <vt:lpstr>Slide 4</vt:lpstr>
      <vt:lpstr>Slide 5</vt:lpstr>
      <vt:lpstr>Como identificar um planeta no céu</vt:lpstr>
      <vt:lpstr>Sentidos do movimento planetário</vt:lpstr>
      <vt:lpstr>Exemplo: Marte na oposição de 2009/2010</vt:lpstr>
      <vt:lpstr>Movimento retrógrado de um planeta e laçada</vt:lpstr>
      <vt:lpstr>Por que não vemos Marte  brilhante todos os anos:  As configurações planetárias</vt:lpstr>
      <vt:lpstr>Configurações planetárias:</vt:lpstr>
      <vt:lpstr>Há várias configurações planetárias:</vt:lpstr>
      <vt:lpstr>Configurações planetárias de planetas superiores:</vt:lpstr>
      <vt:lpstr>Oposições</vt:lpstr>
      <vt:lpstr>Oposições</vt:lpstr>
      <vt:lpstr>Oposições</vt:lpstr>
      <vt:lpstr>Slide 17</vt:lpstr>
      <vt:lpstr>Oposições periélicas e afélicas</vt:lpstr>
      <vt:lpstr>A oposição de Marte em 2012</vt:lpstr>
      <vt:lpstr>Primeira observação  de Marte em 2012 feita no CDA:</vt:lpstr>
      <vt:lpstr>Como localizar Marte no céu</vt:lpstr>
      <vt:lpstr>Como localizar Marte no céu</vt:lpstr>
      <vt:lpstr>Variação do tamanho aparente de Marte no período </vt:lpstr>
      <vt:lpstr>“Agenda” de Marte para esta temporada</vt:lpstr>
      <vt:lpstr>Oposições Marcianas: 2003-2018</vt:lpstr>
      <vt:lpstr>Dados essenciais desta oposição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201</cp:revision>
  <dcterms:created xsi:type="dcterms:W3CDTF">2012-01-13T12:53:36Z</dcterms:created>
  <dcterms:modified xsi:type="dcterms:W3CDTF">2012-04-09T20:33:34Z</dcterms:modified>
</cp:coreProperties>
</file>