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96" r:id="rId11"/>
    <p:sldId id="266" r:id="rId12"/>
    <p:sldId id="295" r:id="rId13"/>
    <p:sldId id="294" r:id="rId14"/>
    <p:sldId id="297" r:id="rId15"/>
    <p:sldId id="298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163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3A198-50D4-420D-99B6-6FE26B61239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73033-7F71-460A-8D8B-819A8351A66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630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pihari.com.br/kamindamundi/conheca_kamindamundi_latoureiffel.aspx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activities.macmillanmh.com/science/ca/grade1/nasa/29.html" TargetMode="External"/><Relationship Id="rId4" Type="http://schemas.openxmlformats.org/officeDocument/2006/relationships/hyperlink" Target="http://en.wikipedia.org/wiki/Low_Earth_orbit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nterplanetary_spaceflight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alicesastroinfo.com/2010/02/which-way-to-mars/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pages.com/home/kmath114/kmath114.ht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sm.vt.edu/~sdross/superhighway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asteroblog.blogspot.com.br/2007/09/discovery-of-jupiter-trojan-asteroid.html" TargetMode="External"/><Relationship Id="rId4" Type="http://schemas.openxmlformats.org/officeDocument/2006/relationships/hyperlink" Target="http://www.theregister.co.uk/2009/04/14/nasa_stereo_theia_lagrange_scan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ars.jpl.nasa.gov/gallery/artwork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ccar.colorado.edu/asen5050/projects/projects_2002/kanter/introduction.html" TargetMode="External"/><Relationship Id="rId4" Type="http://schemas.openxmlformats.org/officeDocument/2006/relationships/hyperlink" Target="http://en.wikipedia.org/wiki/Aerobraking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Ficheiro:Sonda_Ulysses_Trajetoria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spaceflightnow.com/news/n0906/29ulysses/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oleshift.ning.com/profiles/blogs/nibiru-on-his-way-update?id=3863141:BlogPost:223742&amp;page=4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paceobs.org/en/tag/c2010-x1-elenin/page/9/" TargetMode="External"/><Relationship Id="rId4" Type="http://schemas.openxmlformats.org/officeDocument/2006/relationships/hyperlink" Target="http://www.stfc.ac.uk/RALSpace/Areas%20of%20expertise/The%20Sun/Solar%20and%20Heliospheric%20Observatory%20(SOHO)/11074.aspx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auri-dreams.org/?p=74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pacetoday.org/SolSys/Sun/Genesis.html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olcosmos.ipac.caltech.edu/cosmic_kids/AskKids/mercury_travel.s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ssdc.gsfc.nasa.gov/nmc/spacecraftDisplay.do?id=1973-085A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atsfamous.com/6698-nasa-to-have-news-conference-on-extraterrestrial-life-discovery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ot1.xpg.com.br/sonda-espacial-o-que-e-como-funciona-estudos-e-funcoes-historia/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m/wiredscience/2011/03/messenger-orbit-preview/messenger-orbit-diagra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hys.org/news70269621.html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ci.esa.int/science-e/www/object/index.cfm?fobjectid=48744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ps.mpg.de/en/projekte/bepicolombo/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herdeirodeaecio.blogspot.com.br/2007/04/magalhes-e-queirs-dois-descobridores.html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ps2003.org/eng/m.php" TargetMode="External"/><Relationship Id="rId4" Type="http://schemas.openxmlformats.org/officeDocument/2006/relationships/hyperlink" Target="http://spacecraftkits.com/MFacts.html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pace.skyrocket.de/doc_sdat/venus-express.htm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needham.k12.ma.us/nhs/cur/Baker_00/03-04/Baker-LM-MB-3-04/the_launch_of_sputnik.htm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cienciasepac.blogspot.com.br/2012/03/sputnik-i.html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nationalgeographic.com/news/2012/01/120126-solar-storm-cold-plasma-earth-space-science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orbiterchspacenews.blogspot.com.br/2011_01_30_archive.html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nualreviews.org/doi/abs/10.1146/annurev-earth-042711-105540?journalCode=earth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dlr.de/rb/en/desktopdefault.aspx/tabid-2814/4262_read-6313/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r.utexas.edu/grace/ground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t.wikipedia.org/wiki/GRACE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observatory.nasa.gov/Features/OrbitsManeuver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asa.gov/vision/earth/everydaylife/jamestown-water-fs.html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vengrahn.pp.se/histind/E3/E123Miss.htm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mentallandscape.com/V_OKB1.htm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ydecazio.blogspot.com.br/2010/05/extraterrestres-sequestraram-voyager-2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2.bp.blogspot.com/-k5ss7esT9SY/TtHu9WAv6qI/AAAAAAAAAVc/g9T6PsoTZhY/s1600/Mars+Science+Laboratory+drawing.jpg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xa.jp/countdown/f13/overview_kaguya_e.html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aero-news.net/index.cfm?do=main.textpost&amp;id=0e6a2037-8b75-4ea2-bb73-ca399bedbbd6" TargetMode="Externa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uk_news/4792634.stm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asa.gov/mission_pages/mgs/index.html" TargetMode="Externa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Mars_Reconnaissance_Orbiter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iki.rssi.ru/hend/e_page3.htm" TargetMode="Externa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n.com/Mars_Express_Images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en.wikipedia.org/wiki/2001_Mars_Odyssey" TargetMode="Externa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kamathematician.com/2010/05/q-how-does-a-gravitational-sling-shot-actually-speed-things-up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pacetoday.org/SolSys/Mars/MarsExploration/MarsExpressBeagle.html" TargetMode="Externa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rm.uni-bremen.de/space-science/fundamental-physics/projects/pioneer.html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britannica.com/EBchecked/media/59922/The-Galileo-spacecraft-and-its-Inertial-Upper-Stage-booster-leaving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.man.ac.uk/history/tracking/part1.html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space.skyrocket.de/doc_sdat/pioneer-1011.htm" TargetMode="Externa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oolcosmos.ipac.caltech.edu/cosmic_kids/AskKids/uranus_travel.shtml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t.wikipedia.org/wiki/Programa_Voyager" TargetMode="Externa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Cassini-Huygens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t.wikipedia.org/wiki/Sonda_Cassini-Huygens" TargetMode="Externa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1766/1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easky.org/solar-system/uranus-miranda.html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uticapress.com/noticias/Roseta_large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newscientist.com/article/dn11240-comet-probe-prepares-for-mars-flyby.html" TargetMode="External"/><Relationship Id="rId4" Type="http://schemas.openxmlformats.org/officeDocument/2006/relationships/hyperlink" Target="http://teacherdeniseselmo.wordpress.com/2010/02/19/a-sonda-mars-express-e-os-misterios-de-fobos/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tters.net/celestia/gallery.html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it.wikipedia.org/wiki/File:Lightning_sprites.jpg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pity.com/140127/1995-in-Review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universetoday.com/81007/orbiter/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discovery.com/space/best-space-probe-photographers-decade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gaea-rubens.blogspot.com.br/2009/05/sonda-americana-pronta-para-se-chocar.html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rito-meteorite.blogspot.com.br/2012/04/life-on-mars-found-by-nasas-viking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osmosmagazine.com/features/online/2014/mars-exploration-a-timeline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ek.com/articles/geek-cetera/future-mars-rover-to-get-largest-heat-shield-ever-20090624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tomsastroblog.com/archives/2777" TargetMode="External"/><Relationship Id="rId4" Type="http://schemas.openxmlformats.org/officeDocument/2006/relationships/hyperlink" Target="http://www.popsci.com/technology/article/2010-04/congratulations-spirit-if-youre-out-there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cetelescope.org/about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aerospaceguide.net/telescope/herschel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</a:t>
            </a:r>
            <a:r>
              <a:rPr lang="en-US" dirty="0" smtClean="0"/>
              <a:t>: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354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http://www.hopihari.com.br/kamindamundi/conheca_kamindamundi_latoureiffel.aspx</a:t>
            </a:r>
            <a:endParaRPr lang="pt-BR" dirty="0" smtClean="0"/>
          </a:p>
          <a:p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http://en.wikipedia.org/wiki/Low_Earth_orbit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5"/>
              </a:rPr>
              <a:t>http://activities.macmillanmh.com/science/ca/grade1/nasa/29.html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</a:t>
            </a:r>
            <a:r>
              <a:rPr lang="en-US" dirty="0" smtClean="0"/>
              <a:t>: </a:t>
            </a:r>
            <a:r>
              <a:rPr lang="pt-BR" dirty="0" smtClean="0"/>
              <a:t>http://geocities.ws/redescefetpi/feitos/satelites/orbita.html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http://en.wikipedia.org/wiki/Interplanetary_spaceflight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http://www.alicesastroinfo.com/2010/02/which-way-to-mars/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</a:t>
            </a:r>
            <a:r>
              <a:rPr lang="en-US" dirty="0" smtClean="0"/>
              <a:t>: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http://www.mathpages.com/home/kmath114/kmath114.htm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http://www2.esm.vt.edu/~sdross/superhighway/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http://www.theregister.co.uk/2009/04/14/nasa_stereo_theia_lagrange_scan/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5"/>
              </a:rPr>
              <a:t>http://asteroblog.blogspot.com.br/2007/09/discovery-of-jupiter-trojan-asteroid.html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dirty="0" smtClean="0">
                <a:hlinkClick r:id="rId3"/>
              </a:rPr>
              <a:t>http://mars.jpl.nasa.gov/gallery/artwork/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http://en.wikipedia.org/wiki/Aerobraking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mtClean="0">
                <a:hlinkClick r:id="rId5"/>
              </a:rPr>
              <a:t>http://ccar.colorado.edu/asen5050/projects/projects_2002/kanter/introduction.html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http://pt.wikipedia.org/wiki/Ficheiro:Sonda_Ulysses_Trajetoria.jpg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http://spaceflightnow.com/news/n0906/29ulysses/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http://poleshift.ning.com/profiles/blogs/nibiru-on-his-way-update?id=3863141%3ABlogPost%3A223742&amp;page=4</a:t>
            </a:r>
            <a:endParaRPr lang="pt-BR" sz="120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http://www.stfc.ac.uk/RALSpace/Areas%20of%20expertise/The%20Sun/Solar%20and%20Heliospheric%20Observatory%20(SOHO)/11074.aspx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http://spaceobs.org/en/tag/c2010-x1-elenin/page/9/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http://www.centauri-dreams.org/?p=74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http://www.spacetoday.org/SolSys/Sun/Genesis.html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http://coolcosmos.ipac.caltech.edu/cosmic_kids/AskKids/mercury_travel.shtml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http://nssdc.gsfc.nasa.gov/nmc/spacecraftDisplay.do?id=1973-085A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dirty="0" smtClean="0">
                <a:hlinkClick r:id="rId3"/>
              </a:rPr>
              <a:t>http://www.thatsfamous.com/6698-nasa-to-have-news-conference-on-extraterrestrial-life-discovery/</a:t>
            </a:r>
            <a:endParaRPr lang="pt-BR" dirty="0" smtClean="0"/>
          </a:p>
          <a:p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http://www.not1.xpg.com.br/sonda-espacial-o-que-e-como-funciona-estudos-e-funcoes-historia/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http://www.wired.com/wiredscience/2011/03/messenger-orbit-preview/messenger-orbit-diagram/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http://phys.org/news70269621.html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http://sci.esa.int/science-e/www/object/index.cfm?fobjectid=48744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http://www.mps.mpg.de/en/projekte/bepicolombo/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dirty="0" smtClean="0">
                <a:hlinkClick r:id="rId3"/>
              </a:rPr>
              <a:t>http://herdeirodeaecio.blogspot.com.br/2007/04/magalhes-e-queirs-dois-descobridores.html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http://spacecraftkits.com/MFacts.html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http://www.ps2003.org/eng/m.php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http://space.skyrocket.de/doc_sdat/venus-express.htm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http://www2.needham.k12.ma.us/nhs/cur/Baker_00/03-04/Baker-LM-MB-3-04/the_launch_of_sputnik.htm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http://ccienciasepac.blogspot.com.br/2012/03/sputnik-i.html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http://news.nationalgeographic.com/news/2012/01/120126-solar-storm-cold-plasma-earth-space-science/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http://orbiterchspacenews.blogspot.com.br/2011_01_30_archive.html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http://www.annualreviews.org/doi/abs/10.1146/annurev-earth-042711-105540?journalCode=earth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>
              <a:hlinkClick r:id="rId4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http://www.dlr.de/rb/en/desktopdefault.aspx/tabid-2814/4262_read-6313/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http://www.csr.utexas.edu/grace/ground/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http://pt.wikipedia.org/wiki/GRACE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pt-BR" dirty="0" smtClean="0">
                <a:hlinkClick r:id="rId3"/>
              </a:rPr>
              <a:t>http://earthobservatory.nasa.gov/Features/OrbitsManeuver/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http://www.nasa.gov/vision/earth/everydaylife/jamestown-water-fs.html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http://www.svengrahn.pp.se/histind/E3/E123Miss.htm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http://www.mentallandscape.com/V_OKB1.htm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http://ydecazio.blogspot.com.br/2010/05/extraterrestres-sequestraram-voyager-2.html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http://2.bp.blogspot.com/-k5ss7esT9SY/TtHu9WAv6qI/AAAAAAAAAVc/g9T6PsoTZhY/s1600/Mars+Science+Laboratory+drawing.jpg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http://www.jaxa.jp/countdown/f13/overview_kaguya_e.html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http://www.aero-news.net/index.cfm?do=main.textpost&amp;id=0e6a2037-8b75-4ea2-bb73-ca399bedbbd6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http://news.bbc.co.uk/2/hi/uk_news/4792634.stm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>
                <a:hlinkClick r:id="rId4"/>
              </a:rPr>
              <a:t>http://www.nasa.gov/mission_pages/mgs/index.html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dirty="0" smtClean="0">
                <a:hlinkClick r:id="rId3"/>
              </a:rPr>
              <a:t>http://pt.wikipedia.org/wiki/Mars_Reconnaissance_Orbiter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http://www.iki.rssi.ru/hend/e_page3.htm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http://wn.com/Mars_Express_Images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http://en.wikipedia.org/wiki/2001_Mars_Odyssey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http://www.askamathematician.com/2010/05/q-how-does-a-gravitational-sling-shot-actually-speed-things-up/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http://www.spacetoday.org/SolSys/Mars/MarsExploration/MarsExpressBeagle.html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http://www.zarm.uni-bremen.de/space-science/fundamental-physics/projects/pioneer.html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http://www.britannica.com/EBchecked/media/59922/The-Galileo-spacecraft-and-its-Inertial-Upper-Stage-booster-leaving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http://www.jb.man.ac.uk/history/tracking/part1.html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http://space.skyrocket.de/doc_sdat/pioneer-1011.htm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http://coolcosmos.ipac.caltech.edu/cosmic_kids/AskKids/uranus_travel.shtml</a:t>
            </a:r>
            <a:endParaRPr lang="pt-B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 smtClean="0">
                <a:hlinkClick r:id="rId4"/>
              </a:rPr>
              <a:t>http://pt.wikipedia.org/wiki/Programa_Voyager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http://pt.wikipedia.org/wiki/Cassini-Huygens</a:t>
            </a:r>
            <a:endParaRPr lang="pt-BR" dirty="0" smtClean="0"/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http://pt.wikipedia.org/wiki/Sonda_Cassini-Huygens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http://www.thespacereview.com/article/1766/1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http://www.seasky.org/solar-system/uranus-miranda.html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dirty="0" smtClean="0">
                <a:hlinkClick r:id="rId3"/>
              </a:rPr>
              <a:t>http://www.nauticapress.com/noticias/Roseta_large.jpg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http://teacherdeniseselmo.wordpress.com/2010/02/19/a-sonda-mars-express-e-os-misterios-de-fobos/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http://www.newscientist.com/article/dn11240-comet-probe-prepares-for-mars-flyby.html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pt-BR" dirty="0" smtClean="0">
                <a:hlinkClick r:id="rId3"/>
              </a:rPr>
              <a:t>http://www.shatters.net/celestia/gallery.html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http://it.wikipedia.org/wiki/File:Lightning_sprites.jpg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http://www.dipity.com/140127/1995-in-Review/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http://www.universetoday.com/81007/orbiter/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http://news.discovery.com/space/best-space-probe-photographers-decade.html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http://gaea-rubens.blogspot.com.br/2009/05/sonda-americana-pronta-para-se-chocar.html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dirty="0" smtClean="0">
                <a:hlinkClick r:id="rId3"/>
              </a:rPr>
              <a:t>http://meteorito-meteorite.blogspot.com.br/2012/04/life-on-mars-found-by-nasas-viking.html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http://www.cosmosmagazine.com/features/online/2014/mars-exploration-a-timeline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</a:t>
            </a:r>
            <a:r>
              <a:rPr lang="pt-BR" dirty="0" smtClean="0">
                <a:hlinkClick r:id="rId3"/>
              </a:rPr>
              <a:t>http://www.geek.com/articles/geek-cetera/future-mars-rover-to-get-largest-heat-shield-ever-20090624/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http://www.popsci.com/technology/article/2010-04/congratulations-spirit-if-youre-out-there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http://tomsastroblog.com/archives/2777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Fontes</a:t>
            </a:r>
            <a:r>
              <a:rPr lang="en-US" dirty="0" smtClean="0"/>
              <a:t>: </a:t>
            </a:r>
            <a:r>
              <a:rPr lang="pt-BR" dirty="0" smtClean="0">
                <a:hlinkClick r:id="rId3"/>
              </a:rPr>
              <a:t>http://www.spacetelescope.org/about/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http://www.aerospaceguide.net/telescope/herschel.html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73033-7F71-460A-8D8B-819A8351A66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01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A5707432-2670-4BF0-BFF2-9F572D324D4C}" type="datetimeFigureOut">
              <a:rPr lang="pt-BR" smtClean="0"/>
              <a:t>29/05/2012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22AD3FA-83B5-4FD4-BBB3-DEBB2E56993A}" type="slidenum">
              <a:rPr lang="pt-BR" smtClean="0"/>
              <a:t>‹#›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allsdl.com/wp-content/uploads/2012/03/fantasy-outer-space-art-space-prob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1"/>
            <a:ext cx="11267590" cy="70379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63" y="764704"/>
            <a:ext cx="7772400" cy="1470025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Órbitas e trajetórias</a:t>
            </a:r>
            <a:endParaRPr lang="pt-BR" sz="36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2552700"/>
            <a:ext cx="6400800" cy="17526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De sondas espaciais</a:t>
            </a:r>
            <a:endParaRPr lang="pt-BR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491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7248128" cy="792088"/>
          </a:xfrm>
        </p:spPr>
        <p:txBody>
          <a:bodyPr/>
          <a:lstStyle/>
          <a:p>
            <a:r>
              <a:rPr lang="en-US" dirty="0" err="1" smtClean="0"/>
              <a:t>Velocidade</a:t>
            </a:r>
            <a:r>
              <a:rPr lang="en-US" dirty="0" smtClean="0"/>
              <a:t> de </a:t>
            </a:r>
            <a:r>
              <a:rPr lang="en-US" dirty="0" err="1" smtClean="0"/>
              <a:t>Órbita</a:t>
            </a:r>
            <a:r>
              <a:rPr lang="en-US" dirty="0" smtClean="0"/>
              <a:t> e de Escape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Órbitas e Trajetórias</a:t>
            </a:r>
            <a:endParaRPr lang="pt-BR" dirty="0"/>
          </a:p>
        </p:txBody>
      </p:sp>
      <p:sp>
        <p:nvSpPr>
          <p:cNvPr id="10" name="CaixaDeTexto 3"/>
          <p:cNvSpPr txBox="1"/>
          <p:nvPr/>
        </p:nvSpPr>
        <p:spPr>
          <a:xfrm>
            <a:off x="323528" y="2564904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Vencer</a:t>
            </a:r>
            <a:r>
              <a:rPr lang="en-US" dirty="0" smtClean="0"/>
              <a:t> a </a:t>
            </a:r>
            <a:r>
              <a:rPr lang="en-US" dirty="0" err="1" smtClean="0"/>
              <a:t>atração</a:t>
            </a:r>
            <a:r>
              <a:rPr lang="en-US" dirty="0" smtClean="0"/>
              <a:t> </a:t>
            </a:r>
            <a:r>
              <a:rPr lang="en-US" dirty="0" err="1" smtClean="0"/>
              <a:t>gravitacional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Vórbita</a:t>
            </a:r>
            <a:r>
              <a:rPr lang="en-US" dirty="0" smtClean="0"/>
              <a:t> ~ 28.800 km/h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Vescape</a:t>
            </a:r>
            <a:r>
              <a:rPr lang="en-US" dirty="0" smtClean="0"/>
              <a:t> ~ 40.000 km/h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Imponderabilidade</a:t>
            </a:r>
            <a:endParaRPr lang="pt-BR" dirty="0"/>
          </a:p>
        </p:txBody>
      </p:sp>
      <p:pic>
        <p:nvPicPr>
          <p:cNvPr id="9" name="Picture 8" descr="http://upload.wikimedia.org/wikipedia/commons/thumb/7/73/Newton_Cannon.svg/220px-Newton_Cannon.svg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60997"/>
            <a:ext cx="2095500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236924"/>
              </p:ext>
            </p:extLst>
          </p:nvPr>
        </p:nvGraphicFramePr>
        <p:xfrm>
          <a:off x="611560" y="5229200"/>
          <a:ext cx="863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ackage" showAsIcon="1" r:id="rId5" imgW="862885" imgH="682580" progId="Package">
                  <p:embed/>
                </p:oleObj>
              </mc:Choice>
              <mc:Fallback>
                <p:oleObj name="Package" showAsIcon="1" r:id="rId5" imgW="862885" imgH="68258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229200"/>
                        <a:ext cx="8636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http://www.hopihari.com.br/_images/fotoatracaoenviado/la_tour_eiffel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79" y="3861048"/>
            <a:ext cx="1766937" cy="2657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activities.macmillanmh.com/science/ca/images/nasa/ast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46944"/>
            <a:ext cx="2802063" cy="2085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9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7248128" cy="792088"/>
          </a:xfrm>
        </p:spPr>
        <p:txBody>
          <a:bodyPr/>
          <a:lstStyle/>
          <a:p>
            <a:r>
              <a:rPr lang="en-US" dirty="0" err="1" smtClean="0"/>
              <a:t>Tipos</a:t>
            </a:r>
            <a:r>
              <a:rPr lang="en-US" dirty="0" smtClean="0"/>
              <a:t> de </a:t>
            </a:r>
            <a:r>
              <a:rPr lang="en-US" dirty="0" err="1" smtClean="0"/>
              <a:t>satélites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Órbitas e Trajetórias</a:t>
            </a:r>
            <a:endParaRPr lang="pt-BR" dirty="0"/>
          </a:p>
        </p:txBody>
      </p:sp>
      <p:sp>
        <p:nvSpPr>
          <p:cNvPr id="10" name="CaixaDeTexto 3"/>
          <p:cNvSpPr txBox="1"/>
          <p:nvPr/>
        </p:nvSpPr>
        <p:spPr>
          <a:xfrm>
            <a:off x="323528" y="2564904"/>
            <a:ext cx="46805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dirty="0" smtClean="0"/>
              <a:t> Geoestacionária  ou Geossíncrona – O satélite fica posicionado sobre um ponto fixo da Terra. </a:t>
            </a:r>
          </a:p>
          <a:p>
            <a:pPr marL="342900" indent="-342900">
              <a:buFont typeface="+mj-lt"/>
              <a:buAutoNum type="arabicPeriod"/>
            </a:pPr>
            <a:endParaRPr lang="pt-BR" dirty="0" smtClean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Heliossíncrona ou Polar – O satélite passa pelo mesmo ponto sempre no mesmo horário.</a:t>
            </a:r>
          </a:p>
          <a:p>
            <a:pPr marL="342900" indent="-342900">
              <a:buFont typeface="+mj-lt"/>
              <a:buAutoNum type="arabicPeriod"/>
            </a:pPr>
            <a:endParaRPr lang="pt-BR" dirty="0" smtClean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 LEO – Low Earth Orbit – O satélite faz uma órbita com períodos de até 90 minutos.</a:t>
            </a:r>
          </a:p>
          <a:p>
            <a:pPr marL="342900" indent="-342900">
              <a:buFont typeface="+mj-lt"/>
              <a:buAutoNum type="arabicPeriod"/>
            </a:pPr>
            <a:endParaRPr lang="pt-BR" dirty="0" smtClean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Elíptica – A trajetória é uma elipse.</a:t>
            </a:r>
            <a:endParaRPr lang="pt-BR" dirty="0"/>
          </a:p>
        </p:txBody>
      </p:sp>
      <p:pic>
        <p:nvPicPr>
          <p:cNvPr id="11" name="Picture 8" descr="D:\USP 2011 - Primeiro Semestre\Astronomia\OBA\16.04.2011\Animações\elipanim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1368" y="3250238"/>
            <a:ext cx="152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0" descr="D:\USP 2011 - Primeiro Semestre\Astronomia\OBA\16.04.2011\Animações\geoanim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242126"/>
            <a:ext cx="3352800" cy="762000"/>
          </a:xfrm>
          <a:prstGeom prst="rect">
            <a:avLst/>
          </a:prstGeom>
          <a:noFill/>
        </p:spPr>
      </p:pic>
      <p:pic>
        <p:nvPicPr>
          <p:cNvPr id="14" name="Picture 11" descr="D:\USP 2011 - Primeiro Semestre\Astronomia\OBA\16.04.2011\Animações\polani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250238"/>
            <a:ext cx="1095375" cy="125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2" descr="D:\USP 2011 - Primeiro Semestre\Astronomia\OBA\16.04.2011\Animações\leoanim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4906422"/>
            <a:ext cx="1447800" cy="1000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82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7248128" cy="792088"/>
          </a:xfrm>
        </p:spPr>
        <p:txBody>
          <a:bodyPr/>
          <a:lstStyle/>
          <a:p>
            <a:r>
              <a:rPr lang="en-US" dirty="0" err="1" smtClean="0"/>
              <a:t>Transferência</a:t>
            </a:r>
            <a:r>
              <a:rPr lang="en-US" dirty="0" smtClean="0"/>
              <a:t> de </a:t>
            </a:r>
            <a:r>
              <a:rPr lang="en-US" dirty="0" err="1" smtClean="0"/>
              <a:t>Hohmann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Órbitas e Trajetórias</a:t>
            </a:r>
            <a:endParaRPr lang="pt-BR" dirty="0"/>
          </a:p>
        </p:txBody>
      </p:sp>
      <p:sp>
        <p:nvSpPr>
          <p:cNvPr id="10" name="CaixaDeTexto 3"/>
          <p:cNvSpPr txBox="1"/>
          <p:nvPr/>
        </p:nvSpPr>
        <p:spPr>
          <a:xfrm>
            <a:off x="323528" y="2564904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Walter </a:t>
            </a:r>
            <a:r>
              <a:rPr lang="en-US" dirty="0" err="1" smtClean="0"/>
              <a:t>Hohmann</a:t>
            </a:r>
            <a:r>
              <a:rPr lang="en-US" dirty="0" smtClean="0"/>
              <a:t> (1880-1945)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Órbita</a:t>
            </a:r>
            <a:r>
              <a:rPr lang="en-US" dirty="0" smtClean="0"/>
              <a:t> de </a:t>
            </a:r>
            <a:r>
              <a:rPr lang="en-US" dirty="0" err="1" smtClean="0"/>
              <a:t>Transferência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Tangência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18 </a:t>
            </a:r>
            <a:r>
              <a:rPr lang="en-US" dirty="0" err="1" smtClean="0"/>
              <a:t>mese</a:t>
            </a:r>
            <a:r>
              <a:rPr lang="en-US" dirty="0" err="1" smtClean="0"/>
              <a:t>s</a:t>
            </a:r>
            <a:r>
              <a:rPr lang="en-US" dirty="0" smtClean="0"/>
              <a:t> Terra-</a:t>
            </a:r>
            <a:r>
              <a:rPr lang="en-US" dirty="0" err="1" smtClean="0"/>
              <a:t>Marte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9" name="Picture 8" descr="http://upload.wikimedia.org/wikipedia/commons/6/61/Hohmann_transfer_orbi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41168"/>
            <a:ext cx="1587500" cy="158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http://www.alicesastroinfo.com/wp-content/uploads/2010/02/Orbit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42668"/>
            <a:ext cx="3551791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www.alicesastroinfo.com/wp-content/uploads/2010/02/Orbit-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8" name="Picture 6" descr="http://www.alicesastroinfo.com/wp-content/uploads/2010/02/Orbit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71565"/>
            <a:ext cx="3551791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7248128" cy="792088"/>
          </a:xfrm>
        </p:spPr>
        <p:txBody>
          <a:bodyPr/>
          <a:lstStyle/>
          <a:p>
            <a:r>
              <a:rPr lang="en-US" dirty="0" err="1" smtClean="0"/>
              <a:t>Estilingue</a:t>
            </a:r>
            <a:r>
              <a:rPr lang="en-US" dirty="0" smtClean="0"/>
              <a:t> </a:t>
            </a:r>
            <a:r>
              <a:rPr lang="en-US" dirty="0" err="1" smtClean="0"/>
              <a:t>Gravitacional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Órbitas e Trajetórias</a:t>
            </a:r>
            <a:endParaRPr lang="pt-BR" dirty="0"/>
          </a:p>
        </p:txBody>
      </p:sp>
      <p:sp>
        <p:nvSpPr>
          <p:cNvPr id="10" name="CaixaDeTexto 3"/>
          <p:cNvSpPr txBox="1"/>
          <p:nvPr/>
        </p:nvSpPr>
        <p:spPr>
          <a:xfrm>
            <a:off x="323528" y="3216754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Referencial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Cinética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Aumento</a:t>
            </a:r>
            <a:r>
              <a:rPr lang="en-US" dirty="0" smtClean="0"/>
              <a:t> de </a:t>
            </a:r>
            <a:r>
              <a:rPr lang="en-US" dirty="0" err="1" smtClean="0"/>
              <a:t>velocidade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Economia</a:t>
            </a:r>
            <a:r>
              <a:rPr lang="en-US" dirty="0" smtClean="0"/>
              <a:t> de </a:t>
            </a:r>
            <a:r>
              <a:rPr lang="en-US" dirty="0" err="1" smtClean="0"/>
              <a:t>Combustível</a:t>
            </a:r>
            <a:endParaRPr lang="en-US" dirty="0" smtClean="0"/>
          </a:p>
        </p:txBody>
      </p:sp>
      <p:pic>
        <p:nvPicPr>
          <p:cNvPr id="9" name="Picture 8" descr="http://www.mathpages.com/home/kmath114/kmath114_files/image004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32266"/>
            <a:ext cx="5086350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62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7248128" cy="792088"/>
          </a:xfrm>
        </p:spPr>
        <p:txBody>
          <a:bodyPr/>
          <a:lstStyle/>
          <a:p>
            <a:r>
              <a:rPr lang="en-US" dirty="0" err="1" smtClean="0"/>
              <a:t>Rede</a:t>
            </a:r>
            <a:r>
              <a:rPr lang="en-US" dirty="0" smtClean="0"/>
              <a:t> </a:t>
            </a:r>
            <a:r>
              <a:rPr lang="en-US" dirty="0" err="1" smtClean="0"/>
              <a:t>Interplanetária</a:t>
            </a:r>
            <a:r>
              <a:rPr lang="en-US" dirty="0" smtClean="0"/>
              <a:t> de </a:t>
            </a:r>
            <a:r>
              <a:rPr lang="en-US" dirty="0" err="1" smtClean="0"/>
              <a:t>Transporte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Órbitas e Trajetórias</a:t>
            </a:r>
            <a:endParaRPr lang="pt-BR" dirty="0"/>
          </a:p>
        </p:txBody>
      </p:sp>
      <p:sp>
        <p:nvSpPr>
          <p:cNvPr id="10" name="CaixaDeTexto 3"/>
          <p:cNvSpPr txBox="1"/>
          <p:nvPr/>
        </p:nvSpPr>
        <p:spPr>
          <a:xfrm>
            <a:off x="467544" y="4869160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Pontos</a:t>
            </a:r>
            <a:r>
              <a:rPr lang="en-US" dirty="0" smtClean="0"/>
              <a:t> de Lagrange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Menor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Caminho</a:t>
            </a:r>
            <a:r>
              <a:rPr lang="en-US" dirty="0" smtClean="0"/>
              <a:t> </a:t>
            </a:r>
            <a:r>
              <a:rPr lang="en-US" dirty="0" err="1" smtClean="0"/>
              <a:t>interplanetário</a:t>
            </a:r>
            <a:endParaRPr lang="en-US" dirty="0" smtClean="0"/>
          </a:p>
        </p:txBody>
      </p:sp>
      <p:pic>
        <p:nvPicPr>
          <p:cNvPr id="6" name="Picture 5" descr="http://www2.esm.vt.edu/~sdross/images/superhighwa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17388"/>
            <a:ext cx="2592288" cy="1859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http://regmedia.co.uk/2009/04/14/trojan_asteroid_whirl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09120"/>
            <a:ext cx="2664296" cy="199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://sajri.astronomy.cz/asteroidgroups/hildatroj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2" name="Picture 6" descr="http://sajri.astronomy.cz/asteroidgroups/hildatro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0668"/>
            <a:ext cx="2306444" cy="2306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7248128" cy="792088"/>
          </a:xfrm>
        </p:spPr>
        <p:txBody>
          <a:bodyPr/>
          <a:lstStyle/>
          <a:p>
            <a:r>
              <a:rPr lang="en-US" dirty="0" err="1" smtClean="0"/>
              <a:t>Frenagem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Órbitas e Trajetórias</a:t>
            </a:r>
            <a:endParaRPr lang="pt-BR" dirty="0"/>
          </a:p>
        </p:txBody>
      </p:sp>
      <p:sp>
        <p:nvSpPr>
          <p:cNvPr id="10" name="CaixaDeTexto 3"/>
          <p:cNvSpPr txBox="1"/>
          <p:nvPr/>
        </p:nvSpPr>
        <p:spPr>
          <a:xfrm>
            <a:off x="368300" y="2204864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Perda</a:t>
            </a:r>
            <a:r>
              <a:rPr lang="en-US" dirty="0" smtClean="0"/>
              <a:t> de </a:t>
            </a:r>
            <a:r>
              <a:rPr lang="en-US" dirty="0" err="1" smtClean="0"/>
              <a:t>Velocidade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Perda</a:t>
            </a:r>
            <a:r>
              <a:rPr lang="en-US" dirty="0" smtClean="0"/>
              <a:t> de Altitude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Órbita</a:t>
            </a:r>
            <a:r>
              <a:rPr lang="en-US" dirty="0" smtClean="0"/>
              <a:t> </a:t>
            </a:r>
            <a:r>
              <a:rPr lang="en-US" dirty="0" err="1" smtClean="0"/>
              <a:t>menor</a:t>
            </a:r>
            <a:endParaRPr lang="en-US" dirty="0" smtClean="0"/>
          </a:p>
        </p:txBody>
      </p:sp>
      <p:sp>
        <p:nvSpPr>
          <p:cNvPr id="4" name="AutoShape 4" descr="http://sajri.astronomy.cz/asteroidgroups/hildatroj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124" name="Picture 4" descr="http://upload.wikimedia.org/wikipedia/commons/thumb/e/e9/MRO_Aerobrake.jpg/300px-MRO_Aerobr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32560"/>
            <a:ext cx="2304256" cy="1789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ars.jpl.nasa.gov/gallery/artwork/images/aerobrak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4320480" cy="243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{short description of image}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91" y="4336142"/>
            <a:ext cx="3194721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7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Ulysses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Sol</a:t>
            </a:r>
            <a:endParaRPr lang="pt-BR" dirty="0"/>
          </a:p>
        </p:txBody>
      </p:sp>
      <p:pic>
        <p:nvPicPr>
          <p:cNvPr id="8" name="Picture 7" descr="Ficheiro:Sonda Ulysses Trajetori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1"/>
            <a:ext cx="460851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463480" y="2958915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Trajetória</a:t>
            </a:r>
            <a:r>
              <a:rPr lang="en-US" dirty="0" smtClean="0"/>
              <a:t> </a:t>
            </a:r>
            <a:r>
              <a:rPr lang="en-US" dirty="0" err="1" smtClean="0"/>
              <a:t>impulsionada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Júpiter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Órbita</a:t>
            </a:r>
            <a:r>
              <a:rPr lang="en-US" dirty="0" smtClean="0"/>
              <a:t> polar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de </a:t>
            </a:r>
            <a:r>
              <a:rPr lang="en-US" dirty="0" err="1" smtClean="0"/>
              <a:t>ventos</a:t>
            </a:r>
            <a:r>
              <a:rPr lang="en-US" dirty="0" smtClean="0"/>
              <a:t> </a:t>
            </a:r>
            <a:r>
              <a:rPr lang="en-US" dirty="0" err="1" smtClean="0"/>
              <a:t>solares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Desativada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2009</a:t>
            </a:r>
            <a:endParaRPr lang="pt-BR" dirty="0"/>
          </a:p>
        </p:txBody>
      </p:sp>
      <p:pic>
        <p:nvPicPr>
          <p:cNvPr id="13316" name="Picture 4" descr="http://spaceflightnow.com/news/n0906/29ulysses/ulyss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598" y="0"/>
            <a:ext cx="2300402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086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SOHO e STEREO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Sol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463480" y="2958915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da </a:t>
            </a:r>
            <a:r>
              <a:rPr lang="en-US" dirty="0" err="1" smtClean="0"/>
              <a:t>superfície</a:t>
            </a:r>
            <a:r>
              <a:rPr lang="en-US" dirty="0" smtClean="0"/>
              <a:t> solar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de </a:t>
            </a:r>
            <a:r>
              <a:rPr lang="en-US" dirty="0" err="1" smtClean="0"/>
              <a:t>ventos</a:t>
            </a:r>
            <a:r>
              <a:rPr lang="en-US" dirty="0" smtClean="0"/>
              <a:t> </a:t>
            </a:r>
            <a:r>
              <a:rPr lang="en-US" dirty="0" err="1" smtClean="0"/>
              <a:t>solares</a:t>
            </a:r>
            <a:r>
              <a:rPr lang="en-US" dirty="0" smtClean="0"/>
              <a:t>, </a:t>
            </a:r>
            <a:r>
              <a:rPr lang="en-US" dirty="0" err="1" smtClean="0"/>
              <a:t>superfície</a:t>
            </a:r>
            <a:r>
              <a:rPr lang="en-US" dirty="0" smtClean="0"/>
              <a:t> e campo </a:t>
            </a:r>
            <a:r>
              <a:rPr lang="en-US" dirty="0" err="1" smtClean="0"/>
              <a:t>magnético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Órbitas </a:t>
            </a:r>
            <a:r>
              <a:rPr lang="en-US" dirty="0" err="1" smtClean="0"/>
              <a:t>circulares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6" name="Picture 5" descr="image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83536"/>
            <a:ext cx="4518799" cy="338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 descr="https://encrypted-tbn1.google.com/images?q=tbn:ANd9GcR053YLg9KSI8MlpDMqoi57n2oxjWOY9PU4SttTCHttbmE8dQ3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0"/>
            <a:ext cx="1287138" cy="1225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2" name="Picture 4" descr="https://encrypted-tbn1.google.com/images?q=tbn:ANd9GcRs74kBv_7mFrr98jvmpkqyiji0AHXRr5V68KxfrXTCnDmSTlg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70" y="82579"/>
            <a:ext cx="1143000" cy="1143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330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Genesis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Sol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474488" y="3271169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de auroras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Interferênicia</a:t>
            </a:r>
            <a:r>
              <a:rPr lang="en-US" dirty="0" smtClean="0"/>
              <a:t> </a:t>
            </a:r>
            <a:r>
              <a:rPr lang="en-US" dirty="0" err="1" smtClean="0"/>
              <a:t>eletromagnética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Trajetória</a:t>
            </a:r>
            <a:r>
              <a:rPr lang="en-US" dirty="0" smtClean="0"/>
              <a:t> </a:t>
            </a:r>
            <a:r>
              <a:rPr lang="en-US" dirty="0" err="1" smtClean="0"/>
              <a:t>complexa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7" name="Picture 6" descr="http://www.centauri-dreams.org/wp-content/images/genesis_orbi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74424"/>
            <a:ext cx="4299343" cy="3301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6" name="Picture 2" descr="http://www.spacetoday.org/images/SolSys/Sun/Genesis/GenesisCollectingNASA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50" y="0"/>
            <a:ext cx="2211418" cy="1648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576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Mariner 10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Mercúrio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463480" y="2958915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Mariner </a:t>
            </a:r>
            <a:r>
              <a:rPr lang="en-US" dirty="0" err="1" smtClean="0"/>
              <a:t>destinadas</a:t>
            </a:r>
            <a:r>
              <a:rPr lang="en-US" dirty="0" smtClean="0"/>
              <a:t> a </a:t>
            </a:r>
            <a:r>
              <a:rPr lang="en-US" dirty="0" err="1" smtClean="0"/>
              <a:t>Vênus</a:t>
            </a:r>
            <a:r>
              <a:rPr lang="en-US" dirty="0" smtClean="0"/>
              <a:t> e </a:t>
            </a:r>
            <a:r>
              <a:rPr lang="en-US" dirty="0" err="1" smtClean="0"/>
              <a:t>Marte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Lançamento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 11/1973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Fotografias</a:t>
            </a:r>
            <a:r>
              <a:rPr lang="en-US" dirty="0" smtClean="0"/>
              <a:t> da </a:t>
            </a:r>
            <a:r>
              <a:rPr lang="en-US" dirty="0" err="1" smtClean="0"/>
              <a:t>superfície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Controles</a:t>
            </a:r>
            <a:r>
              <a:rPr lang="en-US" dirty="0" smtClean="0"/>
              <a:t> </a:t>
            </a:r>
            <a:r>
              <a:rPr lang="en-US" dirty="0" err="1" smtClean="0"/>
              <a:t>perdidos</a:t>
            </a:r>
            <a:endParaRPr lang="pt-BR" dirty="0"/>
          </a:p>
        </p:txBody>
      </p:sp>
      <p:pic>
        <p:nvPicPr>
          <p:cNvPr id="6" name="Picture 5" descr="http://coolcosmos.ipac.caltech.edu/cosmic_kids/AskKids/images/mariner10_pat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33839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http://nssdc.gsfc.nasa.gov/image/spacecraft/mariner1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66" y="1"/>
            <a:ext cx="2171733" cy="16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164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7248128" cy="2016224"/>
          </a:xfrm>
        </p:spPr>
        <p:txBody>
          <a:bodyPr/>
          <a:lstStyle/>
          <a:p>
            <a:r>
              <a:rPr lang="pt-BR" dirty="0" smtClean="0">
                <a:effectLst/>
              </a:rPr>
              <a:t>“Uma </a:t>
            </a:r>
            <a:r>
              <a:rPr lang="pt-BR" dirty="0">
                <a:effectLst/>
              </a:rPr>
              <a:t>sonda espacial </a:t>
            </a:r>
            <a:r>
              <a:rPr lang="pt-BR" dirty="0" smtClean="0">
                <a:effectLst/>
              </a:rPr>
              <a:t>é uma </a:t>
            </a:r>
            <a:r>
              <a:rPr lang="pt-BR" dirty="0">
                <a:effectLst/>
              </a:rPr>
              <a:t>nave sem tripulação </a:t>
            </a:r>
            <a:r>
              <a:rPr lang="pt-BR" dirty="0" smtClean="0">
                <a:effectLst/>
              </a:rPr>
              <a:t>utilizada </a:t>
            </a:r>
            <a:r>
              <a:rPr lang="pt-BR" dirty="0">
                <a:effectLst/>
              </a:rPr>
              <a:t>para explorar </a:t>
            </a:r>
            <a:r>
              <a:rPr lang="pt-BR" dirty="0" smtClean="0">
                <a:effectLst/>
              </a:rPr>
              <a:t>e monitorar </a:t>
            </a:r>
            <a:r>
              <a:rPr lang="pt-BR" dirty="0">
                <a:effectLst/>
              </a:rPr>
              <a:t>objetos no </a:t>
            </a:r>
            <a:r>
              <a:rPr lang="pt-BR" dirty="0" smtClean="0">
                <a:effectLst/>
              </a:rPr>
              <a:t>espaço”</a:t>
            </a:r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Introdução</a:t>
            </a:r>
            <a:endParaRPr lang="pt-BR" dirty="0"/>
          </a:p>
        </p:txBody>
      </p:sp>
      <p:pic>
        <p:nvPicPr>
          <p:cNvPr id="4" name="Picture 3" descr="http://www.not1.com.br/wp-content/uploads/2010/10/sonda-espaci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3832860" cy="2842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://www.thatsfamous.com/wp-content/uploads/2010/11/nasa-cassini-space-probe-news-confere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3789680" cy="2842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3096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Messenger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Mercúrio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463480" y="2958915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Lançamento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 2004 e </a:t>
            </a:r>
            <a:r>
              <a:rPr lang="en-US" dirty="0" err="1" smtClean="0"/>
              <a:t>chegada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2008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Detectou</a:t>
            </a:r>
            <a:r>
              <a:rPr lang="en-US" dirty="0" smtClean="0"/>
              <a:t> </a:t>
            </a:r>
            <a:r>
              <a:rPr lang="en-US" dirty="0" err="1" smtClean="0"/>
              <a:t>vulcanismo</a:t>
            </a:r>
            <a:r>
              <a:rPr lang="en-US" dirty="0" smtClean="0"/>
              <a:t> e </a:t>
            </a:r>
            <a:r>
              <a:rPr lang="en-US" dirty="0" err="1" smtClean="0"/>
              <a:t>presença</a:t>
            </a:r>
            <a:r>
              <a:rPr lang="en-US" dirty="0" smtClean="0"/>
              <a:t> de </a:t>
            </a:r>
            <a:r>
              <a:rPr lang="en-US" dirty="0" err="1" smtClean="0"/>
              <a:t>água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 “</a:t>
            </a:r>
            <a:r>
              <a:rPr lang="en-US" dirty="0" err="1" smtClean="0"/>
              <a:t>exosfera</a:t>
            </a:r>
            <a:r>
              <a:rPr lang="en-US" dirty="0" smtClean="0"/>
              <a:t>”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Período</a:t>
            </a:r>
            <a:r>
              <a:rPr lang="en-US" dirty="0" smtClean="0"/>
              <a:t> de 12 </a:t>
            </a:r>
            <a:r>
              <a:rPr lang="en-US" dirty="0" err="1" smtClean="0"/>
              <a:t>horas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Órbita</a:t>
            </a:r>
            <a:r>
              <a:rPr lang="en-US" dirty="0" smtClean="0"/>
              <a:t> </a:t>
            </a:r>
            <a:r>
              <a:rPr lang="en-US" dirty="0" err="1" smtClean="0"/>
              <a:t>elíptica</a:t>
            </a:r>
            <a:endParaRPr lang="pt-BR" dirty="0"/>
          </a:p>
        </p:txBody>
      </p:sp>
      <p:pic>
        <p:nvPicPr>
          <p:cNvPr id="7" name="Picture 6" descr="http://www.wired.com/images_blogs/wiredscience/2011/02/Messenger-orbit-diagra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8477"/>
            <a:ext cx="5029200" cy="3032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 descr="http://cdn.physorg.com/newman/gfx/news/2006/MESSENGER_Suns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52" y="1"/>
            <a:ext cx="1757668" cy="1556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624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/>
              <a:t>BepiColombo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Mercúrio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652120" y="3068960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Parceria</a:t>
            </a:r>
            <a:r>
              <a:rPr lang="en-US" dirty="0" smtClean="0"/>
              <a:t> entre JAXA e EASA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Mercury Planet Orbiter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Mercury Magnetosphere Orbiter</a:t>
            </a:r>
          </a:p>
        </p:txBody>
      </p:sp>
      <p:pic>
        <p:nvPicPr>
          <p:cNvPr id="8" name="Picture 7" descr="http://sci.esa.int/science-e-media/img/68/ORBITES_B_02_41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0" y="2780928"/>
            <a:ext cx="5207000" cy="293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6" name="Picture 2" descr="http://www.mps.mpg.de/images/projekte/bepicolombo/bepicolombo01_xg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309" y="0"/>
            <a:ext cx="1787691" cy="1340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785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Magellan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Vênus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652120" y="3068960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Levantamento</a:t>
            </a:r>
            <a:r>
              <a:rPr lang="en-US" dirty="0" smtClean="0"/>
              <a:t> </a:t>
            </a:r>
            <a:r>
              <a:rPr lang="en-US" dirty="0" err="1" smtClean="0"/>
              <a:t>cartográfico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de </a:t>
            </a:r>
            <a:r>
              <a:rPr lang="en-US" dirty="0" err="1" smtClean="0"/>
              <a:t>vulcanismo</a:t>
            </a:r>
            <a:r>
              <a:rPr lang="en-US" dirty="0" smtClean="0"/>
              <a:t> e campo </a:t>
            </a:r>
            <a:r>
              <a:rPr lang="en-US" dirty="0" err="1" smtClean="0"/>
              <a:t>gravitacional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Troca</a:t>
            </a:r>
            <a:r>
              <a:rPr lang="en-US" dirty="0" smtClean="0"/>
              <a:t> de </a:t>
            </a:r>
            <a:r>
              <a:rPr lang="en-US" dirty="0" err="1" smtClean="0"/>
              <a:t>etrajetória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Período</a:t>
            </a:r>
            <a:r>
              <a:rPr lang="en-US" dirty="0" smtClean="0"/>
              <a:t> final de 3h15min</a:t>
            </a:r>
          </a:p>
        </p:txBody>
      </p:sp>
      <p:pic>
        <p:nvPicPr>
          <p:cNvPr id="7" name="Picture 6" descr="Magellan's Venus Orbit diagra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03665"/>
            <a:ext cx="4248472" cy="261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http://www.ps2003.org/eng/img/m-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81128"/>
            <a:ext cx="2429810" cy="1918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0" name="Picture 2" descr="http://1.bp.blogspot.com/_ezaUKpkJ4Tc/RhANpAg2ndI/AAAAAAAABSM/-eoz-Lm6sV0/s320/MagellanProb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96" y="0"/>
            <a:ext cx="2003884" cy="1540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2796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/>
              <a:t>Vênus</a:t>
            </a:r>
            <a:r>
              <a:rPr lang="en-US" dirty="0" smtClean="0"/>
              <a:t> Express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Vênus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652120" y="3068960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Mesmas</a:t>
            </a:r>
            <a:r>
              <a:rPr lang="en-US" dirty="0" smtClean="0"/>
              <a:t> </a:t>
            </a:r>
            <a:r>
              <a:rPr lang="en-US" dirty="0" err="1" smtClean="0"/>
              <a:t>funções</a:t>
            </a:r>
            <a:r>
              <a:rPr lang="en-US" dirty="0" smtClean="0"/>
              <a:t> da Magellan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Órbita</a:t>
            </a:r>
            <a:r>
              <a:rPr lang="en-US" dirty="0" smtClean="0"/>
              <a:t> </a:t>
            </a:r>
            <a:r>
              <a:rPr lang="en-US" dirty="0" err="1" smtClean="0"/>
              <a:t>elíptica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Período</a:t>
            </a:r>
            <a:r>
              <a:rPr lang="en-US" dirty="0" smtClean="0"/>
              <a:t> </a:t>
            </a:r>
            <a:r>
              <a:rPr lang="en-US" dirty="0" err="1" smtClean="0"/>
              <a:t>reduzido</a:t>
            </a:r>
            <a:r>
              <a:rPr lang="en-US" dirty="0" smtClean="0"/>
              <a:t> de 9 </a:t>
            </a:r>
            <a:r>
              <a:rPr lang="en-US" dirty="0" err="1" smtClean="0"/>
              <a:t>dias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24 </a:t>
            </a:r>
            <a:r>
              <a:rPr lang="en-US" dirty="0" err="1" smtClean="0"/>
              <a:t>horas</a:t>
            </a:r>
            <a:endParaRPr lang="en-US" dirty="0" smtClean="0"/>
          </a:p>
        </p:txBody>
      </p:sp>
      <p:pic>
        <p:nvPicPr>
          <p:cNvPr id="7" name="Picture 6" descr="http://sci.esa.int/science-e-media/img/66/VEX-polar-orbit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8" y="2636912"/>
            <a:ext cx="3312368" cy="3205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4" name="Picture 2" descr="http://space.skyrocket.de/img_sat/venus_express_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95" y="0"/>
            <a:ext cx="1883701" cy="141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919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Sputnik I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Terra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652120" y="3068960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Enviada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URSS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Teste</a:t>
            </a:r>
            <a:r>
              <a:rPr lang="en-US" dirty="0" smtClean="0"/>
              <a:t> de </a:t>
            </a:r>
            <a:r>
              <a:rPr lang="en-US" dirty="0" err="1" smtClean="0"/>
              <a:t>comunicação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Órbita</a:t>
            </a:r>
            <a:r>
              <a:rPr lang="en-US" dirty="0" smtClean="0"/>
              <a:t> polar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Seis</a:t>
            </a:r>
            <a:r>
              <a:rPr lang="en-US" dirty="0" smtClean="0"/>
              <a:t> </a:t>
            </a:r>
            <a:r>
              <a:rPr lang="en-US" dirty="0" err="1" smtClean="0"/>
              <a:t>meses</a:t>
            </a:r>
            <a:r>
              <a:rPr lang="en-US" dirty="0" smtClean="0"/>
              <a:t> </a:t>
            </a:r>
            <a:r>
              <a:rPr lang="en-US" dirty="0" err="1" smtClean="0"/>
              <a:t>operante</a:t>
            </a:r>
            <a:endParaRPr lang="en-US" dirty="0" smtClean="0"/>
          </a:p>
        </p:txBody>
      </p:sp>
      <p:pic>
        <p:nvPicPr>
          <p:cNvPr id="8" name="Picture 7" descr="http://www2.needham.k12.ma.us/nhs/cur/Baker_00/03-04/Baker-LM-MB-3-04/images/sputnikorbi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4572000" cy="3236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 descr="http://3.bp.blogspot.com/-XNPO9DNVfqs/T1OtoZkJFdI/AAAAAAAABcs/Pk3AXXB5468/s1600/sputnik+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75" y="0"/>
            <a:ext cx="1842025" cy="148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895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Cluster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Terra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652120" y="3068960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Estudar</a:t>
            </a:r>
            <a:r>
              <a:rPr lang="en-US" dirty="0" smtClean="0"/>
              <a:t> a </a:t>
            </a:r>
            <a:r>
              <a:rPr lang="en-US" dirty="0" err="1" smtClean="0"/>
              <a:t>magnetosfera</a:t>
            </a:r>
            <a:r>
              <a:rPr lang="en-US" dirty="0" smtClean="0"/>
              <a:t>, </a:t>
            </a:r>
            <a:r>
              <a:rPr lang="en-US" dirty="0" err="1" smtClean="0"/>
              <a:t>ventos</a:t>
            </a:r>
            <a:r>
              <a:rPr lang="en-US" dirty="0" smtClean="0"/>
              <a:t> </a:t>
            </a:r>
            <a:r>
              <a:rPr lang="en-US" dirty="0" err="1" smtClean="0"/>
              <a:t>solares</a:t>
            </a:r>
            <a:r>
              <a:rPr lang="en-US" dirty="0" smtClean="0"/>
              <a:t> e auroras</a:t>
            </a:r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Lançamentos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1996 e 2000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Órbitas </a:t>
            </a:r>
            <a:r>
              <a:rPr lang="en-US" dirty="0" err="1" smtClean="0"/>
              <a:t>polares</a:t>
            </a:r>
            <a:endParaRPr lang="en-US" dirty="0" smtClean="0"/>
          </a:p>
        </p:txBody>
      </p:sp>
      <p:pic>
        <p:nvPicPr>
          <p:cNvPr id="7" name="Picture 6" descr="http://3.bp.blogspot.com/_HkkJKGa-ZX8/TUnx0IXc02I/AAAAAAAAAmU/W_84kxmt_Jw/s640/Cluster+path+through+aurora+regio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2" y="2989361"/>
            <a:ext cx="5270270" cy="2851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2" name="Picture 2" descr="http://www.futurity.org/wp-content/uploads/2011/08/clusters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192" y="1"/>
            <a:ext cx="2071808" cy="141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631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 CHAMP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Terra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4788024" y="3284984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Estudar</a:t>
            </a:r>
            <a:r>
              <a:rPr lang="en-US" dirty="0" smtClean="0"/>
              <a:t> a </a:t>
            </a:r>
            <a:r>
              <a:rPr lang="en-US" dirty="0" err="1" smtClean="0"/>
              <a:t>magnetosfera</a:t>
            </a:r>
            <a:r>
              <a:rPr lang="en-US" dirty="0" smtClean="0"/>
              <a:t>, campo </a:t>
            </a:r>
            <a:r>
              <a:rPr lang="en-US" dirty="0" err="1" smtClean="0"/>
              <a:t>gravitacional</a:t>
            </a:r>
            <a:r>
              <a:rPr lang="en-US" dirty="0" smtClean="0"/>
              <a:t> e </a:t>
            </a:r>
            <a:r>
              <a:rPr lang="en-US" dirty="0" err="1" smtClean="0"/>
              <a:t>atmosfera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Lançamentos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2000, </a:t>
            </a:r>
            <a:r>
              <a:rPr lang="en-US" dirty="0" err="1" smtClean="0"/>
              <a:t>retorno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2010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Órbita</a:t>
            </a:r>
            <a:r>
              <a:rPr lang="en-US" dirty="0" smtClean="0"/>
              <a:t> polar</a:t>
            </a:r>
          </a:p>
        </p:txBody>
      </p:sp>
      <p:pic>
        <p:nvPicPr>
          <p:cNvPr id="8" name="Picture 7" descr="http://www.annualreviews.org/na101/home/literatum/publisher/ar/journals/content/earth/2012/earth.2012.40.issue-1/annurev-earth-042711-105540/production/images/medium/ea400441.f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328422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6" name="Picture 2" descr="http://www.dlr.de/rb/en/Portaldata/38/Resources/images/missionen-eo/champ/champ_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11008"/>
            <a:ext cx="1312248" cy="1299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478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GRACE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Terra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676840" y="2492896"/>
            <a:ext cx="32403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Estudar</a:t>
            </a:r>
            <a:r>
              <a:rPr lang="en-US" dirty="0" smtClean="0"/>
              <a:t> o campo </a:t>
            </a:r>
            <a:r>
              <a:rPr lang="en-US" dirty="0" err="1" smtClean="0"/>
              <a:t>gravitacional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Lançada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março</a:t>
            </a:r>
            <a:r>
              <a:rPr lang="en-US" dirty="0" smtClean="0"/>
              <a:t> de 2002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Altitude entre 300 e 500 km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16 </a:t>
            </a:r>
            <a:r>
              <a:rPr lang="en-US" dirty="0" err="1" smtClean="0"/>
              <a:t>voltas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Descoberta</a:t>
            </a:r>
            <a:r>
              <a:rPr lang="en-US" dirty="0" smtClean="0"/>
              <a:t> de </a:t>
            </a:r>
            <a:r>
              <a:rPr lang="en-US" dirty="0" err="1" smtClean="0"/>
              <a:t>cratera</a:t>
            </a:r>
            <a:r>
              <a:rPr lang="en-US" dirty="0" smtClean="0"/>
              <a:t> com 480 km de </a:t>
            </a:r>
            <a:r>
              <a:rPr lang="en-US" dirty="0" err="1" smtClean="0"/>
              <a:t>diâmetro</a:t>
            </a:r>
            <a:r>
              <a:rPr lang="en-US" dirty="0" smtClean="0"/>
              <a:t> e 250 </a:t>
            </a:r>
            <a:r>
              <a:rPr lang="en-US" dirty="0" err="1" smtClean="0"/>
              <a:t>milhões</a:t>
            </a:r>
            <a:r>
              <a:rPr lang="en-US" dirty="0" smtClean="0"/>
              <a:t> de </a:t>
            </a:r>
            <a:r>
              <a:rPr lang="en-US" dirty="0" err="1" smtClean="0"/>
              <a:t>anos</a:t>
            </a:r>
            <a:endParaRPr lang="en-US" dirty="0" smtClean="0"/>
          </a:p>
        </p:txBody>
      </p:sp>
      <p:pic>
        <p:nvPicPr>
          <p:cNvPr id="8" name="Picture 7" descr="http://www.csr.utexas.edu/grace/ground/ground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5000000" cy="263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0" name="Picture 2" descr="http://upload.wikimedia.org/wikipedia/commons/thumb/e/e6/GRACE_artist_concept.jpg/256px-GRACE_artist_conce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019" y="1"/>
            <a:ext cx="1819675" cy="1229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7227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Aqua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smtClean="0"/>
              <a:t>Terra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3405847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Estudar</a:t>
            </a:r>
            <a:r>
              <a:rPr lang="en-US" dirty="0" smtClean="0"/>
              <a:t> o </a:t>
            </a:r>
            <a:r>
              <a:rPr lang="en-US" dirty="0" err="1" smtClean="0"/>
              <a:t>ciclo</a:t>
            </a:r>
            <a:r>
              <a:rPr lang="en-US" dirty="0" smtClean="0"/>
              <a:t> da </a:t>
            </a:r>
            <a:r>
              <a:rPr lang="en-US" dirty="0" err="1" smtClean="0"/>
              <a:t>água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700 km de altitude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Órbita</a:t>
            </a:r>
            <a:r>
              <a:rPr lang="en-US" dirty="0" smtClean="0"/>
              <a:t> polar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Sensoriamento</a:t>
            </a:r>
            <a:r>
              <a:rPr lang="en-US" dirty="0" smtClean="0"/>
              <a:t> </a:t>
            </a:r>
            <a:r>
              <a:rPr lang="en-US" dirty="0" err="1" smtClean="0"/>
              <a:t>remoto</a:t>
            </a:r>
            <a:endParaRPr lang="en-US" dirty="0" smtClean="0"/>
          </a:p>
        </p:txBody>
      </p:sp>
      <p:pic>
        <p:nvPicPr>
          <p:cNvPr id="7" name="Picture 6" descr="http://www.nasa.gov/images/content/174361main_jamestown-water-4-5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3931920" cy="270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6" name="Picture 4" descr="Rendering of the Aqua satellite as it orbits over the nighttime North Pacific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48" y="0"/>
            <a:ext cx="1997460" cy="13316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408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Luna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Lua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3113747"/>
            <a:ext cx="3240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Estudar</a:t>
            </a:r>
            <a:r>
              <a:rPr lang="en-US" dirty="0" smtClean="0"/>
              <a:t> o campo </a:t>
            </a:r>
            <a:r>
              <a:rPr lang="en-US" dirty="0" err="1" smtClean="0"/>
              <a:t>gravitacional</a:t>
            </a:r>
            <a:r>
              <a:rPr lang="en-US" dirty="0" smtClean="0"/>
              <a:t>, </a:t>
            </a:r>
            <a:r>
              <a:rPr lang="en-US" dirty="0" err="1" smtClean="0"/>
              <a:t>temperatura</a:t>
            </a:r>
            <a:r>
              <a:rPr lang="en-US" dirty="0" smtClean="0"/>
              <a:t>, </a:t>
            </a:r>
            <a:r>
              <a:rPr lang="en-US" dirty="0" err="1" smtClean="0"/>
              <a:t>radiação</a:t>
            </a:r>
            <a:r>
              <a:rPr lang="en-US" dirty="0" smtClean="0"/>
              <a:t> e </a:t>
            </a:r>
            <a:r>
              <a:rPr lang="en-US" dirty="0" err="1" smtClean="0"/>
              <a:t>composição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Coleta</a:t>
            </a:r>
            <a:r>
              <a:rPr lang="en-US" dirty="0" smtClean="0"/>
              <a:t> de material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Lançamento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1959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Perda</a:t>
            </a:r>
            <a:r>
              <a:rPr lang="en-US" dirty="0" smtClean="0"/>
              <a:t> de </a:t>
            </a:r>
            <a:r>
              <a:rPr lang="en-US" dirty="0" err="1" smtClean="0"/>
              <a:t>contato</a:t>
            </a:r>
            <a:endParaRPr lang="en-US" dirty="0" smtClean="0"/>
          </a:p>
        </p:txBody>
      </p:sp>
      <p:pic>
        <p:nvPicPr>
          <p:cNvPr id="24580" name="Picture 4" descr="http://www.svengrahn.pp.se/histind/E3/Luna3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464349" cy="2209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582" name="Picture 6" descr="http://www.mentallandscape.com/V_Luna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030" y="0"/>
            <a:ext cx="2009969" cy="1484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59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>
                <a:effectLst/>
              </a:rPr>
              <a:t>Possuem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em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geral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vários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equipamentos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que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dependem</a:t>
            </a:r>
            <a:r>
              <a:rPr lang="en-US" dirty="0" smtClean="0">
                <a:effectLst/>
              </a:rPr>
              <a:t> de </a:t>
            </a:r>
            <a:r>
              <a:rPr lang="en-US" dirty="0" err="1" smtClean="0">
                <a:effectLst/>
              </a:rPr>
              <a:t>seu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tipo</a:t>
            </a:r>
            <a:r>
              <a:rPr lang="en-US" dirty="0" smtClean="0">
                <a:effectLst/>
              </a:rPr>
              <a:t> de </a:t>
            </a:r>
            <a:r>
              <a:rPr lang="en-US" dirty="0" err="1" smtClean="0">
                <a:effectLst/>
              </a:rPr>
              <a:t>missão</a:t>
            </a:r>
            <a:r>
              <a:rPr lang="en-US" dirty="0" smtClean="0">
                <a:effectLst/>
              </a:rPr>
              <a:t>.</a:t>
            </a:r>
            <a:endParaRPr lang="pt-B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Introdução</a:t>
            </a:r>
            <a:endParaRPr lang="pt-BR" dirty="0"/>
          </a:p>
        </p:txBody>
      </p:sp>
      <p:pic>
        <p:nvPicPr>
          <p:cNvPr id="6" name="Picture 5" descr="http://2.bp.blogspot.com/_SDwHmjYEM50/S_KNlzsCr4I/AAAAAAAAAGk/7gzRvWE5sv0/s1600/FG06_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2499" r="1513" b="5602"/>
          <a:stretch/>
        </p:blipFill>
        <p:spPr bwMode="auto">
          <a:xfrm>
            <a:off x="395536" y="3125612"/>
            <a:ext cx="4215745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http://2.bp.blogspot.com/-k5ss7esT9SY/TtHu9WAv6qI/AAAAAAAAAVc/g9T6PsoTZhY/s1600/Mars+Science+Laboratory+draw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25612"/>
            <a:ext cx="418955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73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Selene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Lua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2857500"/>
            <a:ext cx="32403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Segundo </a:t>
            </a:r>
            <a:r>
              <a:rPr lang="en-US" dirty="0" err="1" smtClean="0"/>
              <a:t>orbitador</a:t>
            </a:r>
            <a:r>
              <a:rPr lang="en-US" dirty="0" smtClean="0"/>
              <a:t> </a:t>
            </a:r>
            <a:r>
              <a:rPr lang="en-US" dirty="0" err="1" smtClean="0"/>
              <a:t>japonês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das </a:t>
            </a:r>
            <a:r>
              <a:rPr lang="en-US" dirty="0" err="1" smtClean="0"/>
              <a:t>origens</a:t>
            </a:r>
            <a:r>
              <a:rPr lang="en-US" dirty="0" smtClean="0"/>
              <a:t>, </a:t>
            </a:r>
            <a:r>
              <a:rPr lang="en-US" dirty="0" err="1" smtClean="0"/>
              <a:t>evolução</a:t>
            </a:r>
            <a:r>
              <a:rPr lang="en-US" dirty="0" smtClean="0"/>
              <a:t> </a:t>
            </a:r>
            <a:r>
              <a:rPr lang="en-US" dirty="0" err="1" smtClean="0"/>
              <a:t>geológica</a:t>
            </a:r>
            <a:r>
              <a:rPr lang="en-US" dirty="0" smtClean="0"/>
              <a:t>, </a:t>
            </a:r>
            <a:r>
              <a:rPr lang="en-US" dirty="0" err="1" smtClean="0"/>
              <a:t>superfície</a:t>
            </a:r>
            <a:r>
              <a:rPr lang="en-US" dirty="0" smtClean="0"/>
              <a:t> e campo </a:t>
            </a:r>
            <a:r>
              <a:rPr lang="en-US" dirty="0" err="1" smtClean="0"/>
              <a:t>gravitacional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Lançamento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2007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Detalhes</a:t>
            </a:r>
            <a:r>
              <a:rPr lang="en-US" dirty="0" smtClean="0"/>
              <a:t> do </a:t>
            </a:r>
            <a:r>
              <a:rPr lang="en-US" dirty="0" err="1" smtClean="0"/>
              <a:t>lado</a:t>
            </a:r>
            <a:r>
              <a:rPr lang="en-US" dirty="0" smtClean="0"/>
              <a:t> </a:t>
            </a:r>
            <a:r>
              <a:rPr lang="en-US" dirty="0" err="1" smtClean="0"/>
              <a:t>oculto</a:t>
            </a:r>
            <a:r>
              <a:rPr lang="en-US" dirty="0" smtClean="0"/>
              <a:t> da </a:t>
            </a:r>
            <a:r>
              <a:rPr lang="en-US" dirty="0" err="1" smtClean="0"/>
              <a:t>Lua</a:t>
            </a:r>
            <a:r>
              <a:rPr lang="en-US" dirty="0" smtClean="0"/>
              <a:t> e </a:t>
            </a:r>
            <a:r>
              <a:rPr lang="en-US" dirty="0" err="1" smtClean="0"/>
              <a:t>crateras</a:t>
            </a:r>
            <a:endParaRPr lang="en-US" dirty="0" smtClean="0"/>
          </a:p>
        </p:txBody>
      </p:sp>
      <p:pic>
        <p:nvPicPr>
          <p:cNvPr id="7" name="Picture 6" descr="http://www.jaxa.jp/countdown/f13/img/overview_kaguya_orbit_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7500"/>
            <a:ext cx="4556760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2" name="Picture 2" descr="http://www.aero-news.net/images/content/aerospace/2008/JAXA-KAGUYA-Selene-probe-1008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20" y="0"/>
            <a:ext cx="1905000" cy="1481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728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Mars Global Surveyor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Marte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2857500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Lançamento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1996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da </a:t>
            </a:r>
            <a:r>
              <a:rPr lang="en-US" dirty="0" err="1" smtClean="0"/>
              <a:t>superfície</a:t>
            </a:r>
            <a:r>
              <a:rPr lang="en-US" dirty="0" smtClean="0"/>
              <a:t> e </a:t>
            </a:r>
            <a:r>
              <a:rPr lang="en-US" dirty="0" err="1" smtClean="0"/>
              <a:t>cartografia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Inúmeras</a:t>
            </a:r>
            <a:r>
              <a:rPr lang="en-US" dirty="0" smtClean="0"/>
              <a:t> </a:t>
            </a:r>
            <a:r>
              <a:rPr lang="en-US" dirty="0" err="1" smtClean="0"/>
              <a:t>fotografias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Período</a:t>
            </a:r>
            <a:r>
              <a:rPr lang="en-US" dirty="0" smtClean="0"/>
              <a:t> </a:t>
            </a:r>
            <a:r>
              <a:rPr lang="en-US" dirty="0" err="1" smtClean="0"/>
              <a:t>menor</a:t>
            </a:r>
            <a:r>
              <a:rPr lang="en-US" dirty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2h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Altitude entre 310 e 430 km</a:t>
            </a:r>
          </a:p>
        </p:txBody>
      </p:sp>
      <p:pic>
        <p:nvPicPr>
          <p:cNvPr id="8" name="Picture 7" descr="http://spacecraftkits.com/Aerobrake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85228"/>
            <a:ext cx="3744468" cy="3483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6" name="Picture 2" descr="http://www.nasa.gov/images/content/162276main_mgs-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0"/>
            <a:ext cx="1691680" cy="1179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464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Mars Reconnaissance Orbiter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Marte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2857500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Lançamento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2005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Verificar</a:t>
            </a:r>
            <a:r>
              <a:rPr lang="en-US" dirty="0" smtClean="0"/>
              <a:t> </a:t>
            </a:r>
            <a:r>
              <a:rPr lang="en-US" dirty="0" err="1" smtClean="0"/>
              <a:t>presença</a:t>
            </a:r>
            <a:r>
              <a:rPr lang="en-US" dirty="0" smtClean="0"/>
              <a:t> de </a:t>
            </a:r>
            <a:r>
              <a:rPr lang="en-US" dirty="0" err="1" smtClean="0"/>
              <a:t>água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Órbita</a:t>
            </a:r>
            <a:r>
              <a:rPr lang="en-US" dirty="0" smtClean="0"/>
              <a:t> </a:t>
            </a:r>
            <a:r>
              <a:rPr lang="en-US" dirty="0" err="1" smtClean="0"/>
              <a:t>elíptica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Período</a:t>
            </a:r>
            <a:r>
              <a:rPr lang="en-US" dirty="0" smtClean="0"/>
              <a:t> de 35,5h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Maior</a:t>
            </a:r>
            <a:r>
              <a:rPr lang="en-US" dirty="0" smtClean="0"/>
              <a:t> </a:t>
            </a:r>
            <a:r>
              <a:rPr lang="en-US" dirty="0" err="1" smtClean="0"/>
              <a:t>distância</a:t>
            </a:r>
            <a:r>
              <a:rPr lang="en-US" dirty="0" smtClean="0"/>
              <a:t>: 44500 km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Menor</a:t>
            </a:r>
            <a:r>
              <a:rPr lang="en-US" dirty="0" smtClean="0"/>
              <a:t> </a:t>
            </a:r>
            <a:r>
              <a:rPr lang="en-US" dirty="0" err="1" smtClean="0"/>
              <a:t>distância</a:t>
            </a:r>
            <a:r>
              <a:rPr lang="en-US" dirty="0" smtClean="0"/>
              <a:t>: 426 km</a:t>
            </a:r>
          </a:p>
        </p:txBody>
      </p:sp>
      <p:pic>
        <p:nvPicPr>
          <p:cNvPr id="7" name="Picture 6" descr="http://news.bbc.co.uk/nol/shared/spl/hi/sci_nat/06/mars_orbiter/img/mars_orbiter_inf416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80" y="3140968"/>
            <a:ext cx="4495024" cy="2510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0" name="Picture 2" descr="http://upload.wikimedia.org/wikipedia/commons/thumb/b/bd/Mars_Reconnaissance_Orbiter.jpg/300px-Mars_Reconnaissance_Orbi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946" y="-19391"/>
            <a:ext cx="1945054" cy="150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7334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2001 Mars Odyssey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Marte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2857500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Lançamento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2001, </a:t>
            </a:r>
            <a:r>
              <a:rPr lang="en-US" dirty="0" err="1" smtClean="0"/>
              <a:t>chegada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2002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Análise</a:t>
            </a:r>
            <a:r>
              <a:rPr lang="en-US" dirty="0" smtClean="0"/>
              <a:t> de </a:t>
            </a:r>
            <a:r>
              <a:rPr lang="en-US" dirty="0" err="1" smtClean="0"/>
              <a:t>presença</a:t>
            </a:r>
            <a:r>
              <a:rPr lang="en-US" dirty="0" smtClean="0"/>
              <a:t> de </a:t>
            </a:r>
            <a:r>
              <a:rPr lang="en-US" dirty="0" err="1" smtClean="0"/>
              <a:t>água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Período</a:t>
            </a:r>
            <a:r>
              <a:rPr lang="en-US" dirty="0" smtClean="0"/>
              <a:t> </a:t>
            </a:r>
            <a:r>
              <a:rPr lang="en-US" dirty="0" err="1" smtClean="0"/>
              <a:t>menor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2h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Média</a:t>
            </a:r>
            <a:r>
              <a:rPr lang="en-US" dirty="0" smtClean="0"/>
              <a:t> de 400 km de altitude</a:t>
            </a:r>
          </a:p>
        </p:txBody>
      </p:sp>
      <p:pic>
        <p:nvPicPr>
          <p:cNvPr id="8" name="Picture 7" descr="http://www.iki.rssi.ru/hend/images/orbitermission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2" y="2857500"/>
            <a:ext cx="5060836" cy="3337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4" name="Picture 2" descr="http://upload.wikimedia.org/wikipedia/commons/thumb/c/c5/2001_mars_odyssey_wizja.jpg/290px-2001_mars_odyssey_wiz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198" y="-8343"/>
            <a:ext cx="1569321" cy="1277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0096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Mars Express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Marte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2857500"/>
            <a:ext cx="32403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Maior</a:t>
            </a:r>
            <a:r>
              <a:rPr lang="en-US" dirty="0" smtClean="0"/>
              <a:t> </a:t>
            </a:r>
            <a:r>
              <a:rPr lang="en-US" dirty="0" err="1" smtClean="0"/>
              <a:t>proximidade</a:t>
            </a:r>
            <a:r>
              <a:rPr lang="en-US" dirty="0" smtClean="0"/>
              <a:t> dos </a:t>
            </a:r>
            <a:r>
              <a:rPr lang="en-US" dirty="0" err="1" smtClean="0"/>
              <a:t>últimos</a:t>
            </a:r>
            <a:r>
              <a:rPr lang="en-US" dirty="0" smtClean="0"/>
              <a:t> 60.000 </a:t>
            </a:r>
            <a:r>
              <a:rPr lang="en-US" dirty="0" err="1" smtClean="0"/>
              <a:t>anos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Mesmos</a:t>
            </a:r>
            <a:r>
              <a:rPr lang="en-US" dirty="0" smtClean="0"/>
              <a:t> </a:t>
            </a:r>
            <a:r>
              <a:rPr lang="en-US" dirty="0" err="1" smtClean="0"/>
              <a:t>objetivos</a:t>
            </a:r>
            <a:r>
              <a:rPr lang="en-US" dirty="0" smtClean="0"/>
              <a:t> das </a:t>
            </a:r>
            <a:r>
              <a:rPr lang="en-US" dirty="0" err="1" smtClean="0"/>
              <a:t>outras</a:t>
            </a:r>
            <a:r>
              <a:rPr lang="en-US" dirty="0" smtClean="0"/>
              <a:t> sondas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Órbita</a:t>
            </a:r>
            <a:r>
              <a:rPr lang="en-US" dirty="0" smtClean="0"/>
              <a:t> </a:t>
            </a:r>
            <a:r>
              <a:rPr lang="en-US" dirty="0" err="1" smtClean="0"/>
              <a:t>elíptica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Distância</a:t>
            </a:r>
            <a:r>
              <a:rPr lang="en-US" dirty="0" smtClean="0"/>
              <a:t> </a:t>
            </a:r>
            <a:r>
              <a:rPr lang="en-US" dirty="0" err="1" smtClean="0"/>
              <a:t>maior</a:t>
            </a:r>
            <a:r>
              <a:rPr lang="en-US" dirty="0" smtClean="0"/>
              <a:t>: 10107 km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Distância</a:t>
            </a:r>
            <a:r>
              <a:rPr lang="en-US" dirty="0" smtClean="0"/>
              <a:t> </a:t>
            </a:r>
            <a:r>
              <a:rPr lang="en-US" dirty="0" err="1" smtClean="0"/>
              <a:t>menor</a:t>
            </a:r>
            <a:r>
              <a:rPr lang="en-US" dirty="0" smtClean="0"/>
              <a:t>: 298 km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Aterrisador</a:t>
            </a:r>
            <a:r>
              <a:rPr lang="en-US" dirty="0" smtClean="0"/>
              <a:t> Beagle 2</a:t>
            </a:r>
          </a:p>
        </p:txBody>
      </p:sp>
      <p:pic>
        <p:nvPicPr>
          <p:cNvPr id="7" name="Picture 6" descr="http://i.ytimg.com/vi/TGAp3m4u8FM/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0" y="3119983"/>
            <a:ext cx="453650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8" name="Picture 2" descr="http://www.spacetoday.org/images/Mars/EuroMarsExpressOrbitsMa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832" y="-7208"/>
            <a:ext cx="1512168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320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/>
              <a:t>Galileu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Júpiter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3068960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Lançamento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1989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das </a:t>
            </a:r>
            <a:r>
              <a:rPr lang="en-US" dirty="0" err="1" smtClean="0"/>
              <a:t>características</a:t>
            </a:r>
            <a:r>
              <a:rPr lang="en-US" dirty="0" smtClean="0"/>
              <a:t> de </a:t>
            </a:r>
            <a:r>
              <a:rPr lang="en-US" dirty="0" err="1" smtClean="0"/>
              <a:t>Júpiter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Descoberta</a:t>
            </a:r>
            <a:r>
              <a:rPr lang="en-US" dirty="0" smtClean="0"/>
              <a:t> de Dactyl e Ida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Impacto</a:t>
            </a:r>
            <a:r>
              <a:rPr lang="en-US" dirty="0" smtClean="0"/>
              <a:t> contra o </a:t>
            </a:r>
            <a:r>
              <a:rPr lang="en-US" dirty="0" err="1" smtClean="0"/>
              <a:t>planeta</a:t>
            </a:r>
            <a:r>
              <a:rPr lang="en-US" dirty="0" smtClean="0"/>
              <a:t> </a:t>
            </a:r>
          </a:p>
        </p:txBody>
      </p:sp>
      <p:pic>
        <p:nvPicPr>
          <p:cNvPr id="8" name="Picture 7" descr="http://www.askamathematician.com/wp-content/uploads/2010/05/galileo-trajectory-brows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4608512" cy="3740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2" name="Picture 2" descr="http://media-3.web.britannica.com/eb-media/45/65045-004-8F64C6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7415" y="-223425"/>
            <a:ext cx="1426176" cy="1866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789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Pioneer 10 e 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Júpiter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3068960"/>
            <a:ext cx="3240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Pioneer 10 </a:t>
            </a:r>
            <a:r>
              <a:rPr lang="en-US" dirty="0" err="1" smtClean="0"/>
              <a:t>lançada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1972 e Pioneer 11 </a:t>
            </a:r>
            <a:r>
              <a:rPr lang="en-US" dirty="0" err="1" smtClean="0"/>
              <a:t>em</a:t>
            </a:r>
            <a:r>
              <a:rPr lang="en-US" dirty="0" smtClean="0"/>
              <a:t> 1973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de </a:t>
            </a:r>
            <a:r>
              <a:rPr lang="en-US" dirty="0" err="1" smtClean="0"/>
              <a:t>Júpiter</a:t>
            </a:r>
            <a:r>
              <a:rPr lang="en-US" dirty="0" smtClean="0"/>
              <a:t>, </a:t>
            </a:r>
            <a:r>
              <a:rPr lang="en-US" dirty="0" err="1" smtClean="0"/>
              <a:t>suas</a:t>
            </a:r>
            <a:r>
              <a:rPr lang="en-US" dirty="0" smtClean="0"/>
              <a:t> </a:t>
            </a:r>
            <a:r>
              <a:rPr lang="en-US" dirty="0" err="1" smtClean="0"/>
              <a:t>luas</a:t>
            </a:r>
            <a:r>
              <a:rPr lang="en-US" dirty="0" smtClean="0"/>
              <a:t> e o </a:t>
            </a:r>
            <a:r>
              <a:rPr lang="en-US" dirty="0" err="1" smtClean="0"/>
              <a:t>cinturão</a:t>
            </a:r>
            <a:r>
              <a:rPr lang="en-US" dirty="0" smtClean="0"/>
              <a:t> principal de </a:t>
            </a:r>
            <a:r>
              <a:rPr lang="en-US" dirty="0" err="1" smtClean="0"/>
              <a:t>asteróides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Sobrevoo</a:t>
            </a:r>
            <a:r>
              <a:rPr lang="en-US" dirty="0" smtClean="0"/>
              <a:t> e </a:t>
            </a:r>
            <a:r>
              <a:rPr lang="en-US" dirty="0" err="1" smtClean="0"/>
              <a:t>impacto</a:t>
            </a:r>
            <a:endParaRPr lang="en-US" dirty="0" smtClean="0"/>
          </a:p>
        </p:txBody>
      </p:sp>
      <p:pic>
        <p:nvPicPr>
          <p:cNvPr id="7" name="Picture 6" descr="http://www.zarm.uni-bremen.de/fileadmin/images/fundamental/project/PioneerSonde_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7699"/>
            <a:ext cx="4555374" cy="3424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6" name="Picture 2" descr="http://space.skyrocket.de/img_sat/pioneer-10_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688" y="1"/>
            <a:ext cx="1697520" cy="1196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984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Voyager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Júpiter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364088" y="3068960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Voyager 2 </a:t>
            </a:r>
            <a:r>
              <a:rPr lang="en-US" dirty="0" err="1" smtClean="0"/>
              <a:t>lançada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agosto</a:t>
            </a:r>
            <a:r>
              <a:rPr lang="en-US" dirty="0" smtClean="0"/>
              <a:t> e 1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setembro</a:t>
            </a:r>
            <a:r>
              <a:rPr lang="en-US" dirty="0" smtClean="0"/>
              <a:t> de 1977.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Voyager 1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encontrou</a:t>
            </a:r>
            <a:r>
              <a:rPr lang="en-US" dirty="0" smtClean="0"/>
              <a:t> </a:t>
            </a:r>
            <a:r>
              <a:rPr lang="en-US" dirty="0" err="1" smtClean="0"/>
              <a:t>Urano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Netuno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Limites</a:t>
            </a:r>
            <a:r>
              <a:rPr lang="en-US" dirty="0" smtClean="0"/>
              <a:t> do </a:t>
            </a:r>
            <a:r>
              <a:rPr lang="en-US" dirty="0" err="1" smtClean="0"/>
              <a:t>Sistema</a:t>
            </a:r>
            <a:r>
              <a:rPr lang="en-US" dirty="0" smtClean="0"/>
              <a:t> Solar</a:t>
            </a:r>
          </a:p>
        </p:txBody>
      </p:sp>
      <p:pic>
        <p:nvPicPr>
          <p:cNvPr id="8" name="Picture 7" descr="http://coolcosmos.ipac.caltech.edu/cosmic_kids/AskKids/images/voyager2_path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26313"/>
            <a:ext cx="41910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770" name="Picture 2" descr="http://upload.wikimedia.org/wikipedia/commons/thumb/2/29/Voyager_spacecraft.jpg/250px-Voyager_spacecraf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988" y="0"/>
            <a:ext cx="1619284" cy="1340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067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Cassini Huygens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Saturno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594673" y="2060848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Fotografia</a:t>
            </a:r>
            <a:r>
              <a:rPr lang="en-US" dirty="0" smtClean="0"/>
              <a:t> de um eclipse solar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Lançada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1997, </a:t>
            </a:r>
            <a:r>
              <a:rPr lang="en-US" dirty="0" err="1" smtClean="0"/>
              <a:t>chegou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2004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Estudo</a:t>
            </a:r>
            <a:r>
              <a:rPr lang="en-US" dirty="0" smtClean="0"/>
              <a:t> das </a:t>
            </a:r>
            <a:r>
              <a:rPr lang="en-US" dirty="0" err="1" smtClean="0"/>
              <a:t>luas</a:t>
            </a:r>
            <a:r>
              <a:rPr lang="en-US" dirty="0" smtClean="0"/>
              <a:t>, </a:t>
            </a:r>
            <a:r>
              <a:rPr lang="en-US" dirty="0" err="1" smtClean="0"/>
              <a:t>geologia</a:t>
            </a:r>
            <a:r>
              <a:rPr lang="en-US" dirty="0" smtClean="0"/>
              <a:t> e campo </a:t>
            </a:r>
            <a:r>
              <a:rPr lang="en-US" dirty="0" err="1" smtClean="0"/>
              <a:t>magnético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Passou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Vênus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Lagos </a:t>
            </a:r>
            <a:r>
              <a:rPr lang="en-US" dirty="0" err="1" smtClean="0"/>
              <a:t>líquidos</a:t>
            </a:r>
            <a:r>
              <a:rPr lang="en-US" dirty="0" smtClean="0"/>
              <a:t> de </a:t>
            </a:r>
            <a:r>
              <a:rPr lang="en-US" dirty="0" err="1" smtClean="0"/>
              <a:t>metano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Teste</a:t>
            </a:r>
            <a:r>
              <a:rPr lang="en-US" dirty="0" smtClean="0"/>
              <a:t> da </a:t>
            </a:r>
            <a:r>
              <a:rPr lang="en-US" dirty="0" err="1" smtClean="0"/>
              <a:t>Relatividade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6" descr="http://upload.wikimedia.org/wikipedia/commons/thumb/5/59/Cassini_Interplanet_traject.jpg/400px-Cassini_Interplanet_trajec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4821168" cy="2777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4" name="Picture 2" descr="http://upload.wikimedia.org/wikipedia/commons/thumb/b/b2/Cassini_Saturn_Orbit_Insertion.jpg/300px-Cassini_Saturn_Orbit_Inser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406" y="11015"/>
            <a:ext cx="1670594" cy="1113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18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Voyager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Urano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594673" y="206084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827410" y="3211307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Descoberta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atmosfera</a:t>
            </a:r>
            <a:r>
              <a:rPr lang="en-US" dirty="0" smtClean="0"/>
              <a:t> </a:t>
            </a:r>
            <a:r>
              <a:rPr lang="en-US" dirty="0" err="1" smtClean="0"/>
              <a:t>calma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Giro</a:t>
            </a:r>
            <a:r>
              <a:rPr lang="en-US" dirty="0" smtClean="0"/>
              <a:t> a </a:t>
            </a:r>
            <a:r>
              <a:rPr lang="en-US" dirty="0" err="1" smtClean="0"/>
              <a:t>quase</a:t>
            </a:r>
            <a:r>
              <a:rPr lang="en-US" dirty="0" smtClean="0"/>
              <a:t> 90 </a:t>
            </a:r>
            <a:r>
              <a:rPr lang="en-US" dirty="0" err="1" smtClean="0"/>
              <a:t>graus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Anéis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Lua</a:t>
            </a:r>
            <a:r>
              <a:rPr lang="en-US" dirty="0" smtClean="0"/>
              <a:t> Miranda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9" name="Picture 8" descr="http://www.seasky.org/solar-system/assets/images/miranda01_sk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7179"/>
            <a:ext cx="3657600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0" name="Picture 4" descr="http://www.thespacereview.com/archive/1766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45" y="1711"/>
            <a:ext cx="1733408" cy="1339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796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/>
              <a:t>Sobrevoo</a:t>
            </a:r>
            <a:r>
              <a:rPr lang="en-US" dirty="0" smtClean="0"/>
              <a:t> (Flyby)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Tipos</a:t>
            </a:r>
            <a:r>
              <a:rPr lang="en-US" dirty="0" smtClean="0"/>
              <a:t> de Sondas</a:t>
            </a:r>
            <a:endParaRPr lang="pt-BR" dirty="0"/>
          </a:p>
        </p:txBody>
      </p:sp>
      <p:pic>
        <p:nvPicPr>
          <p:cNvPr id="2050" name="Picture 2" descr="http://www.nauticapress.com/noticias/Roseta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3"/>
            <a:ext cx="2784310" cy="2088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455543" y="521991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Rosetta</a:t>
            </a:r>
            <a:endParaRPr lang="pt-BR" dirty="0"/>
          </a:p>
        </p:txBody>
      </p:sp>
      <p:pic>
        <p:nvPicPr>
          <p:cNvPr id="2052" name="Picture 4" descr="http://teacherdeniseselmo.files.wordpress.com/2010/02/mars-express.jpeg?w=6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32" y="2924944"/>
            <a:ext cx="2610290" cy="2088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3422253" y="52052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Vênus</a:t>
            </a:r>
            <a:r>
              <a:rPr lang="en-US" dirty="0" smtClean="0"/>
              <a:t> Express</a:t>
            </a:r>
            <a:endParaRPr lang="pt-BR" dirty="0"/>
          </a:p>
        </p:txBody>
      </p:sp>
      <p:pic>
        <p:nvPicPr>
          <p:cNvPr id="2054" name="Picture 6" descr="http://www.newscientist.com/data/images/ns/cms/dn11240/dn11240-1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53437"/>
            <a:ext cx="2784311" cy="2088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TextBox 10"/>
          <p:cNvSpPr txBox="1"/>
          <p:nvPr/>
        </p:nvSpPr>
        <p:spPr>
          <a:xfrm>
            <a:off x="6432207" y="516003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Comet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34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smtClean="0"/>
              <a:t>Voyager 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Netuno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5594673" y="206084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364088" y="2906476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Descoberta</a:t>
            </a:r>
            <a:r>
              <a:rPr lang="en-US" dirty="0" smtClean="0"/>
              <a:t> de </a:t>
            </a:r>
            <a:r>
              <a:rPr lang="en-US" dirty="0" err="1" smtClean="0"/>
              <a:t>luas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Furacão</a:t>
            </a:r>
            <a:r>
              <a:rPr lang="en-US" dirty="0" smtClean="0"/>
              <a:t> </a:t>
            </a:r>
            <a:r>
              <a:rPr lang="en-US" dirty="0" err="1" smtClean="0"/>
              <a:t>Olho</a:t>
            </a:r>
            <a:r>
              <a:rPr lang="en-US" dirty="0" smtClean="0"/>
              <a:t> do </a:t>
            </a:r>
            <a:r>
              <a:rPr lang="en-US" dirty="0" err="1" smtClean="0"/>
              <a:t>Gato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Sprites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35842" name="Picture 2" descr="http://www.shatters.net/celestia/images/gallery/voyager2-neptu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9" y="0"/>
            <a:ext cx="1969477" cy="1477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5844" name="Picture 4" descr="http://upload.wikimedia.org/wikipedia/commons/9/93/Lightning_spri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7" y="2707179"/>
            <a:ext cx="4717221" cy="353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732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Perguntas</a:t>
            </a:r>
            <a:r>
              <a:rPr lang="en-US" dirty="0"/>
              <a:t> </a:t>
            </a:r>
            <a:r>
              <a:rPr lang="en-US" dirty="0" smtClean="0"/>
              <a:t>. . .?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69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/>
              <a:t>Orbitador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Tipos</a:t>
            </a:r>
            <a:r>
              <a:rPr lang="en-US" dirty="0" smtClean="0"/>
              <a:t> de Sondas</a:t>
            </a:r>
            <a:endParaRPr lang="pt-BR" dirty="0"/>
          </a:p>
        </p:txBody>
      </p:sp>
      <p:pic>
        <p:nvPicPr>
          <p:cNvPr id="4098" name="Picture 2" descr="Orbi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2794284"/>
            <a:ext cx="4248472" cy="2988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431540" y="597286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Lunar </a:t>
            </a:r>
            <a:r>
              <a:rPr lang="en-US" dirty="0" err="1" smtClean="0"/>
              <a:t>Reconaissance</a:t>
            </a:r>
            <a:r>
              <a:rPr lang="en-US" dirty="0" smtClean="0"/>
              <a:t> Orbiter</a:t>
            </a:r>
            <a:endParaRPr lang="pt-BR" dirty="0"/>
          </a:p>
        </p:txBody>
      </p:sp>
      <p:pic>
        <p:nvPicPr>
          <p:cNvPr id="4100" name="Picture 4" descr="http://cdn.dipity.com/uploads/events/f8754d44e1d429da26eb4768dbc0140a_1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94284"/>
            <a:ext cx="3733386" cy="2999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TextBox 12"/>
          <p:cNvSpPr txBox="1"/>
          <p:nvPr/>
        </p:nvSpPr>
        <p:spPr>
          <a:xfrm>
            <a:off x="5004048" y="5972866"/>
            <a:ext cx="373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Galileu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90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/>
              <a:t>Impacto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Tipos</a:t>
            </a:r>
            <a:r>
              <a:rPr lang="en-US" dirty="0" smtClean="0"/>
              <a:t> de Sondas</a:t>
            </a:r>
            <a:endParaRPr lang="pt-BR" dirty="0"/>
          </a:p>
        </p:txBody>
      </p:sp>
      <p:sp>
        <p:nvSpPr>
          <p:cNvPr id="5" name="TextBox 4"/>
          <p:cNvSpPr txBox="1"/>
          <p:nvPr/>
        </p:nvSpPr>
        <p:spPr>
          <a:xfrm>
            <a:off x="230483" y="580010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Deep Impact</a:t>
            </a:r>
            <a:endParaRPr lang="pt-BR" dirty="0"/>
          </a:p>
        </p:txBody>
      </p:sp>
      <p:sp>
        <p:nvSpPr>
          <p:cNvPr id="13" name="TextBox 12"/>
          <p:cNvSpPr txBox="1"/>
          <p:nvPr/>
        </p:nvSpPr>
        <p:spPr>
          <a:xfrm>
            <a:off x="4211960" y="5800104"/>
            <a:ext cx="419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Lcross</a:t>
            </a:r>
            <a:endParaRPr lang="pt-BR" dirty="0"/>
          </a:p>
        </p:txBody>
      </p:sp>
      <p:pic>
        <p:nvPicPr>
          <p:cNvPr id="5122" name="Picture 2" descr="http://news.discovery.com/space/2009/12/31/deep-impact-825x8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2873755" cy="2873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://4.bp.blogspot.com/_RF2dskXwFZ0/Sha0JYfCfWI/AAAAAAAABEM/-XmkVSX9Dyo/s400/sonda_lcross_impacto_mai_2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95286"/>
            <a:ext cx="4195261" cy="2873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6319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/>
              <a:t>Aterrisadora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Tipos</a:t>
            </a:r>
            <a:r>
              <a:rPr lang="en-US" dirty="0" smtClean="0"/>
              <a:t> de Sondas</a:t>
            </a:r>
            <a:endParaRPr lang="pt-BR" dirty="0"/>
          </a:p>
        </p:txBody>
      </p:sp>
      <p:pic>
        <p:nvPicPr>
          <p:cNvPr id="6146" name="Picture 2" descr="http://3.bp.blogspot.com/-i7rE6NEFDJs/T4nW5gnoBqI/AAAAAAAAWfc/X2W0O5bbhjA/s1600/mars-life-new-look-old-data_51551_6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494" y="2830191"/>
            <a:ext cx="2553883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Mars exploration: a timeline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66427"/>
            <a:ext cx="2560282" cy="2304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0" name="Picture 2" descr="(R) NA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11698"/>
            <a:ext cx="2857500" cy="179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705988" y="504549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Phoenix</a:t>
            </a:r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3723315" y="502963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Phoenix</a:t>
            </a:r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6572221" y="501468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Beagle 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813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/>
              <a:t>Veicular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Tipos</a:t>
            </a:r>
            <a:r>
              <a:rPr lang="en-US" dirty="0" smtClean="0"/>
              <a:t> de Sondas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705988" y="504549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Spirit</a:t>
            </a:r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3527884" y="501468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Opportunity</a:t>
            </a:r>
            <a:endParaRPr 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6572221" y="501468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Curiosity</a:t>
            </a:r>
            <a:endParaRPr lang="pt-BR" dirty="0"/>
          </a:p>
        </p:txBody>
      </p:sp>
      <p:pic>
        <p:nvPicPr>
          <p:cNvPr id="8194" name="Picture 2" descr="http://www.geek.com/gearlog/NASA_Curiosity_R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55" y="2852936"/>
            <a:ext cx="2916324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http://www.popsci.com/files/imagecache/article_image_large/articles/750px-NASA_Mars_R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5" y="2852936"/>
            <a:ext cx="2547966" cy="2038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8" name="Picture 6" descr="http://tomsastroblog.com/images/rover0129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2936"/>
            <a:ext cx="1944216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8507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248128" cy="1368152"/>
          </a:xfrm>
        </p:spPr>
        <p:txBody>
          <a:bodyPr/>
          <a:lstStyle/>
          <a:p>
            <a:r>
              <a:rPr lang="en-US" dirty="0" err="1" smtClean="0"/>
              <a:t>Observatório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543800" cy="914400"/>
          </a:xfrm>
        </p:spPr>
        <p:txBody>
          <a:bodyPr/>
          <a:lstStyle/>
          <a:p>
            <a:r>
              <a:rPr lang="en-US" dirty="0" err="1" smtClean="0"/>
              <a:t>Tipos</a:t>
            </a:r>
            <a:r>
              <a:rPr lang="en-US" dirty="0" smtClean="0"/>
              <a:t> de Sondas</a:t>
            </a:r>
            <a:endParaRPr lang="pt-BR" dirty="0"/>
          </a:p>
        </p:txBody>
      </p:sp>
      <p:pic>
        <p:nvPicPr>
          <p:cNvPr id="9218" name="Picture 2" descr="http://www.spacetelescope.org/static/about/img/hubble_in_orbi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3048000" cy="2752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379476" y="571593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Hubble</a:t>
            </a:r>
            <a:endParaRPr lang="pt-BR" dirty="0"/>
          </a:p>
        </p:txBody>
      </p:sp>
      <p:pic>
        <p:nvPicPr>
          <p:cNvPr id="9220" name="Picture 4" descr="https://encrypted-tbn3.google.com/images?q=tbn:ANd9GcTr4KPqhlhXRKG9VltfZLXncHm8wzkefEoS-uCaIwKXSbI2yJ_k3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52285"/>
            <a:ext cx="3168352" cy="2723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TextBox 12"/>
          <p:cNvSpPr txBox="1"/>
          <p:nvPr/>
        </p:nvSpPr>
        <p:spPr>
          <a:xfrm>
            <a:off x="5472100" y="571865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Herschel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67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217</TotalTime>
  <Words>1145</Words>
  <Application>Microsoft Office PowerPoint</Application>
  <PresentationFormat>On-screen Show (4:3)</PresentationFormat>
  <Paragraphs>447</Paragraphs>
  <Slides>41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Elemental</vt:lpstr>
      <vt:lpstr>Package</vt:lpstr>
      <vt:lpstr>Órbitas e trajetórias</vt:lpstr>
      <vt:lpstr>Introdução</vt:lpstr>
      <vt:lpstr>Introdução</vt:lpstr>
      <vt:lpstr>Tipos de Sondas</vt:lpstr>
      <vt:lpstr>Tipos de Sondas</vt:lpstr>
      <vt:lpstr>Tipos de Sondas</vt:lpstr>
      <vt:lpstr>Tipos de Sondas</vt:lpstr>
      <vt:lpstr>Tipos de Sondas</vt:lpstr>
      <vt:lpstr>Tipos de Sondas</vt:lpstr>
      <vt:lpstr>Órbitas e Trajetórias</vt:lpstr>
      <vt:lpstr>Órbitas e Trajetórias</vt:lpstr>
      <vt:lpstr>Órbitas e Trajetórias</vt:lpstr>
      <vt:lpstr>Órbitas e Trajetórias</vt:lpstr>
      <vt:lpstr>Órbitas e Trajetórias</vt:lpstr>
      <vt:lpstr>Órbitas e Trajetórias</vt:lpstr>
      <vt:lpstr>Sol</vt:lpstr>
      <vt:lpstr>Sol</vt:lpstr>
      <vt:lpstr>Sol</vt:lpstr>
      <vt:lpstr>Mercúrio</vt:lpstr>
      <vt:lpstr>Mercúrio</vt:lpstr>
      <vt:lpstr>Mercúrio</vt:lpstr>
      <vt:lpstr>Vênus</vt:lpstr>
      <vt:lpstr>Vênus</vt:lpstr>
      <vt:lpstr>Terra</vt:lpstr>
      <vt:lpstr>Terra</vt:lpstr>
      <vt:lpstr>Terra</vt:lpstr>
      <vt:lpstr>Terra</vt:lpstr>
      <vt:lpstr>Terra</vt:lpstr>
      <vt:lpstr>Lua</vt:lpstr>
      <vt:lpstr>Lua</vt:lpstr>
      <vt:lpstr>Marte</vt:lpstr>
      <vt:lpstr>Marte</vt:lpstr>
      <vt:lpstr>Marte</vt:lpstr>
      <vt:lpstr>Marte</vt:lpstr>
      <vt:lpstr>Júpiter</vt:lpstr>
      <vt:lpstr>Júpiter</vt:lpstr>
      <vt:lpstr>Júpiter</vt:lpstr>
      <vt:lpstr>Saturno</vt:lpstr>
      <vt:lpstr>Urano</vt:lpstr>
      <vt:lpstr>Netuno</vt:lpstr>
      <vt:lpstr>Perguntas . . .?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Órbitas e trajetórias</dc:title>
  <dc:creator>Katia</dc:creator>
  <cp:lastModifiedBy>Katia</cp:lastModifiedBy>
  <cp:revision>157</cp:revision>
  <dcterms:created xsi:type="dcterms:W3CDTF">2012-05-27T05:45:03Z</dcterms:created>
  <dcterms:modified xsi:type="dcterms:W3CDTF">2012-05-29T04:23:59Z</dcterms:modified>
</cp:coreProperties>
</file>