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68" y="531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multimedia/imagegallery/image_feature_19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893294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01 de setembro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2012,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37243" y="4284365"/>
            <a:ext cx="10547075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800" dirty="0" smtClean="0">
                <a:latin typeface="Century Gothic" pitchFamily="34" charset="0"/>
                <a:cs typeface="Arial" pitchFamily="34" charset="0"/>
              </a:rPr>
              <a:t>Os 43 anos do homem na Lua</a:t>
            </a:r>
            <a:endParaRPr lang="pt-BR" sz="4800" dirty="0" smtClean="0">
              <a:latin typeface="Century Gothic" pitchFamily="34" charset="0"/>
              <a:cs typeface="Arial" pitchFamily="34" charset="0"/>
            </a:endParaRPr>
          </a:p>
          <a:p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Alessandra Virginia de Oliveira </a:t>
            </a:r>
            <a:r>
              <a:rPr lang="pt-BR" sz="2800" dirty="0" err="1" smtClean="0">
                <a:latin typeface="Century Gothic" pitchFamily="34" charset="0"/>
              </a:rPr>
              <a:t>Nishihara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(alessandra.oliveira@usp.br)</a:t>
            </a:r>
            <a:endParaRPr lang="pt-BR" sz="2400" dirty="0" smtClean="0">
              <a:latin typeface="Century Gothic" pitchFamily="34" charset="0"/>
            </a:endParaRPr>
          </a:p>
          <a:p>
            <a:pPr lvl="0"/>
            <a:endParaRPr lang="pt-BR" sz="2400" dirty="0" smtClean="0">
              <a:latin typeface="Century Gothic" pitchFamily="34" charset="0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7012" y="12544908"/>
            <a:ext cx="5358595" cy="117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52182" y="15024468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25723" y="7380710"/>
            <a:ext cx="4933311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1700" dirty="0" smtClean="0">
                <a:latin typeface="Century Gothic" pitchFamily="34" charset="0"/>
              </a:rPr>
              <a:t>Em </a:t>
            </a:r>
            <a:r>
              <a:rPr lang="pt-BR" sz="1700" dirty="0" smtClean="0">
                <a:latin typeface="Century Gothic" pitchFamily="34" charset="0"/>
              </a:rPr>
              <a:t>um século de grandes descobertas e avanços </a:t>
            </a:r>
            <a:r>
              <a:rPr lang="pt-BR" sz="1700" dirty="0" smtClean="0">
                <a:latin typeface="Century Gothic" pitchFamily="34" charset="0"/>
              </a:rPr>
              <a:t>tecnológicos, </a:t>
            </a:r>
            <a:r>
              <a:rPr lang="pt-BR" sz="1700" dirty="0" smtClean="0">
                <a:latin typeface="Century Gothic" pitchFamily="34" charset="0"/>
              </a:rPr>
              <a:t>duas grandes potências </a:t>
            </a:r>
            <a:r>
              <a:rPr lang="pt-BR" sz="1700" dirty="0" smtClean="0">
                <a:latin typeface="Century Gothic" pitchFamily="34" charset="0"/>
              </a:rPr>
              <a:t>dividiam </a:t>
            </a:r>
            <a:r>
              <a:rPr lang="pt-BR" sz="1700" dirty="0" smtClean="0">
                <a:latin typeface="Century Gothic" pitchFamily="34" charset="0"/>
              </a:rPr>
              <a:t>o mundo. Foi a partir da disputa </a:t>
            </a:r>
            <a:r>
              <a:rPr lang="pt-BR" sz="1700" dirty="0" smtClean="0">
                <a:latin typeface="Century Gothic" pitchFamily="34" charset="0"/>
              </a:rPr>
              <a:t>entre a </a:t>
            </a:r>
            <a:r>
              <a:rPr lang="pt-BR" sz="1700" dirty="0" smtClean="0">
                <a:latin typeface="Century Gothic" pitchFamily="34" charset="0"/>
              </a:rPr>
              <a:t>União Soviética e Estados Unidos que se cogitou a possibilidade do </a:t>
            </a:r>
            <a:r>
              <a:rPr lang="pt-BR" sz="1700" dirty="0" smtClean="0">
                <a:latin typeface="Century Gothic" pitchFamily="34" charset="0"/>
              </a:rPr>
              <a:t>Homem </a:t>
            </a:r>
            <a:r>
              <a:rPr lang="pt-BR" sz="1700" dirty="0" smtClean="0">
                <a:latin typeface="Century Gothic" pitchFamily="34" charset="0"/>
              </a:rPr>
              <a:t>ir à Lua. Nesse cenário os soviéticos saíram na </a:t>
            </a:r>
            <a:r>
              <a:rPr lang="pt-BR" sz="1700" dirty="0" smtClean="0">
                <a:latin typeface="Century Gothic" pitchFamily="34" charset="0"/>
              </a:rPr>
              <a:t>frente: </a:t>
            </a:r>
            <a:r>
              <a:rPr lang="pt-BR" sz="1700" dirty="0" smtClean="0">
                <a:latin typeface="Century Gothic" pitchFamily="34" charset="0"/>
              </a:rPr>
              <a:t>Yuri </a:t>
            </a:r>
            <a:r>
              <a:rPr lang="pt-BR" sz="1700" dirty="0" err="1" smtClean="0">
                <a:latin typeface="Century Gothic" pitchFamily="34" charset="0"/>
              </a:rPr>
              <a:t>Gargarin</a:t>
            </a:r>
            <a:r>
              <a:rPr lang="pt-BR" sz="1700" dirty="0" smtClean="0">
                <a:latin typeface="Century Gothic" pitchFamily="34" charset="0"/>
              </a:rPr>
              <a:t> foi o primeiro a dar uma volta na </a:t>
            </a:r>
            <a:r>
              <a:rPr lang="pt-BR" sz="1700" dirty="0" smtClean="0">
                <a:latin typeface="Century Gothic" pitchFamily="34" charset="0"/>
              </a:rPr>
              <a:t>Terra, </a:t>
            </a:r>
            <a:r>
              <a:rPr lang="pt-BR" sz="1700" dirty="0" smtClean="0">
                <a:latin typeface="Century Gothic" pitchFamily="34" charset="0"/>
              </a:rPr>
              <a:t>em </a:t>
            </a:r>
            <a:r>
              <a:rPr lang="pt-BR" sz="1700" dirty="0" smtClean="0">
                <a:latin typeface="Century Gothic" pitchFamily="34" charset="0"/>
              </a:rPr>
              <a:t>1961. </a:t>
            </a:r>
            <a:r>
              <a:rPr lang="pt-BR" sz="1700" dirty="0" smtClean="0">
                <a:latin typeface="Century Gothic" pitchFamily="34" charset="0"/>
              </a:rPr>
              <a:t>Temendo perder o </a:t>
            </a:r>
            <a:r>
              <a:rPr lang="pt-BR" sz="1700" dirty="0" smtClean="0">
                <a:latin typeface="Century Gothic" pitchFamily="34" charset="0"/>
              </a:rPr>
              <a:t>domínio, </a:t>
            </a:r>
            <a:r>
              <a:rPr lang="pt-BR" sz="1700" dirty="0" smtClean="0">
                <a:latin typeface="Century Gothic" pitchFamily="34" charset="0"/>
              </a:rPr>
              <a:t>o então presidente dos Estados Unidos, John </a:t>
            </a:r>
            <a:r>
              <a:rPr lang="pt-BR" sz="1700" dirty="0" smtClean="0">
                <a:latin typeface="Century Gothic" pitchFamily="34" charset="0"/>
              </a:rPr>
              <a:t>Kennedy, assumiu </a:t>
            </a:r>
            <a:r>
              <a:rPr lang="pt-BR" sz="1700" dirty="0" smtClean="0">
                <a:latin typeface="Century Gothic" pitchFamily="34" charset="0"/>
              </a:rPr>
              <a:t>um audacioso compromisso: </a:t>
            </a:r>
            <a:r>
              <a:rPr lang="pt-BR" sz="1700" dirty="0" smtClean="0">
                <a:latin typeface="Century Gothic" pitchFamily="34" charset="0"/>
              </a:rPr>
              <a:t>o de "pousar </a:t>
            </a:r>
            <a:r>
              <a:rPr lang="pt-BR" sz="1700" dirty="0" smtClean="0">
                <a:latin typeface="Century Gothic" pitchFamily="34" charset="0"/>
              </a:rPr>
              <a:t>um homem na Lua e trazê-lo de volta para a Terra </a:t>
            </a:r>
            <a:r>
              <a:rPr lang="pt-BR" sz="1700" dirty="0" smtClean="0">
                <a:latin typeface="Century Gothic" pitchFamily="34" charset="0"/>
              </a:rPr>
              <a:t>em </a:t>
            </a:r>
            <a:r>
              <a:rPr lang="pt-BR" sz="1700" dirty="0" smtClean="0">
                <a:latin typeface="Century Gothic" pitchFamily="34" charset="0"/>
              </a:rPr>
              <a:t>segurança". </a:t>
            </a:r>
            <a:r>
              <a:rPr lang="pt-BR" sz="1700" dirty="0" smtClean="0">
                <a:latin typeface="Century Gothic" pitchFamily="34" charset="0"/>
              </a:rPr>
              <a:t>Assim surge </a:t>
            </a:r>
            <a:r>
              <a:rPr lang="pt-BR" sz="1700" dirty="0" smtClean="0">
                <a:latin typeface="Century Gothic" pitchFamily="34" charset="0"/>
              </a:rPr>
              <a:t>o maior projeto de engenharia da </a:t>
            </a:r>
            <a:r>
              <a:rPr lang="pt-BR" sz="1700" dirty="0" smtClean="0">
                <a:latin typeface="Century Gothic" pitchFamily="34" charset="0"/>
              </a:rPr>
              <a:t>História</a:t>
            </a:r>
            <a:r>
              <a:rPr lang="pt-BR" sz="1700" dirty="0" smtClean="0">
                <a:latin typeface="Century Gothic" pitchFamily="34" charset="0"/>
              </a:rPr>
              <a:t>: o projeto Apollo</a:t>
            </a:r>
            <a:r>
              <a:rPr lang="pt-BR" sz="1700" dirty="0" smtClean="0">
                <a:latin typeface="Century Gothic" pitchFamily="34" charset="0"/>
              </a:rPr>
              <a:t>.</a:t>
            </a:r>
          </a:p>
          <a:p>
            <a:pPr algn="just"/>
            <a:endParaRPr lang="pt-BR" sz="1700" dirty="0" smtClean="0">
              <a:latin typeface="Century Gothic" pitchFamily="34" charset="0"/>
            </a:endParaRPr>
          </a:p>
          <a:p>
            <a:pPr algn="just"/>
            <a:r>
              <a:rPr lang="pt-BR" sz="1700" dirty="0" smtClean="0">
                <a:latin typeface="Century Gothic" pitchFamily="34" charset="0"/>
              </a:rPr>
              <a:t>Na Sessão Astronomia deste sábado, falaremos sobre como se desenvolveu o projeto Apollo e como foi </a:t>
            </a:r>
            <a:r>
              <a:rPr lang="pt-BR" sz="1700" dirty="0" smtClean="0">
                <a:latin typeface="Century Gothic" pitchFamily="34" charset="0"/>
              </a:rPr>
              <a:t>o primeiro (e até agora único) programa tripulado que permitiu ao homem pisar em outro astro além da Terra.</a:t>
            </a:r>
            <a:endParaRPr lang="pt-BR" sz="17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5933972"/>
            <a:ext cx="3552035" cy="60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100" b="1" dirty="0" smtClean="0">
                <a:latin typeface="Century Gothic" pitchFamily="34" charset="0"/>
                <a:cs typeface="Arial" pitchFamily="34" charset="0"/>
              </a:rPr>
              <a:t>                                                                                   </a:t>
            </a:r>
            <a:endParaRPr lang="it-IT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990093" y="15024468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774006" y="12599880"/>
            <a:ext cx="4968552" cy="1590231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>Esse é um pequeno passo para um homem, um grande  salto para Humanidade”. Palavras de Neil Armstrong, o primeiro homem a  descer na superfície da Lua em 20 de julho de </a:t>
            </a:r>
            <a:r>
              <a:rPr lang="pt-BR" sz="1200" dirty="0" smtClean="0">
                <a:latin typeface="Century Gothic" pitchFamily="34" charset="0"/>
              </a:rPr>
              <a:t>1969.</a:t>
            </a:r>
          </a:p>
          <a:p>
            <a:pPr algn="just"/>
            <a:r>
              <a:rPr lang="pt-BR" sz="1200" dirty="0" smtClean="0">
                <a:latin typeface="Century Gothic" pitchFamily="34" charset="0"/>
              </a:rPr>
              <a:t>Crédito da imagem: NASA, disponível em: </a:t>
            </a:r>
          </a:p>
          <a:p>
            <a:pPr algn="just"/>
            <a:r>
              <a:rPr lang="pt-BR" sz="12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200" dirty="0" smtClean="0">
                <a:latin typeface="Century Gothic" pitchFamily="34" charset="0"/>
                <a:hlinkClick r:id="rId4"/>
              </a:rPr>
              <a:t>www.nasa.gov/multimedia/imagegallery/image_feature_196.html</a:t>
            </a:r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581509"/>
            <a:ext cx="1515651" cy="1410511"/>
          </a:xfrm>
          <a:prstGeom prst="rect">
            <a:avLst/>
          </a:prstGeom>
          <a:noFill/>
        </p:spPr>
      </p:pic>
      <p:sp>
        <p:nvSpPr>
          <p:cNvPr id="12292" name="AutoShape 4"/>
          <p:cNvSpPr>
            <a:spLocks noChangeShapeType="1"/>
          </p:cNvSpPr>
          <p:nvPr/>
        </p:nvSpPr>
        <p:spPr bwMode="auto">
          <a:xfrm>
            <a:off x="737240" y="14596170"/>
            <a:ext cx="10036734" cy="57347"/>
          </a:xfrm>
          <a:prstGeom prst="straightConnector1">
            <a:avLst/>
          </a:prstGeom>
          <a:noFill/>
          <a:ln w="82550" cmpd="thickThin">
            <a:solidFill>
              <a:srgbClr val="000000"/>
            </a:solidFill>
            <a:round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Picture 2" descr="Astronaut Edwin E. Aldrin, Jr., lunar module pilot, walks on the surface of the Moon near the leg of the Lunar Module (LM)"/>
          <p:cNvPicPr>
            <a:picLocks noChangeAspect="1" noChangeArrowheads="1"/>
          </p:cNvPicPr>
          <p:nvPr/>
        </p:nvPicPr>
        <p:blipFill>
          <a:blip r:embed="rId6" cstate="print">
            <a:lum contrast="15000"/>
          </a:blip>
          <a:srcRect l="19044" r="12452"/>
          <a:stretch>
            <a:fillRect/>
          </a:stretch>
        </p:blipFill>
        <p:spPr bwMode="auto">
          <a:xfrm>
            <a:off x="917983" y="7438949"/>
            <a:ext cx="4682152" cy="5126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254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141</cp:revision>
  <dcterms:created xsi:type="dcterms:W3CDTF">2012-01-24T12:22:50Z</dcterms:created>
  <dcterms:modified xsi:type="dcterms:W3CDTF">2012-08-29T14:24:47Z</dcterms:modified>
</cp:coreProperties>
</file>