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6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57" r:id="rId14"/>
    <p:sldId id="260" r:id="rId15"/>
    <p:sldId id="258" r:id="rId16"/>
    <p:sldId id="259" r:id="rId17"/>
    <p:sldId id="261" r:id="rId18"/>
    <p:sldId id="262" r:id="rId19"/>
    <p:sldId id="278" r:id="rId20"/>
    <p:sldId id="279" r:id="rId21"/>
    <p:sldId id="280" r:id="rId22"/>
    <p:sldId id="281" r:id="rId23"/>
    <p:sldId id="282" r:id="rId24"/>
    <p:sldId id="283" r:id="rId25"/>
    <p:sldId id="263" r:id="rId26"/>
    <p:sldId id="264" r:id="rId27"/>
    <p:sldId id="284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0" autoAdjust="0"/>
    <p:restoredTop sz="85042" autoAdjust="0"/>
  </p:normalViewPr>
  <p:slideViewPr>
    <p:cSldViewPr>
      <p:cViewPr varScale="1">
        <p:scale>
          <a:sx n="60" d="100"/>
          <a:sy n="60" d="100"/>
        </p:scale>
        <p:origin x="-7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8F433-071F-415C-94CC-125F83200E96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963D2-96C7-4BC2-BC5C-A0887EC911E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7595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vc.instituto-camoes.pt/ciencia/nonio6grande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stro.mat.uc.pt/novo/observatorio/site/museu/T0573qua.htm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daaudioevideo.com.br/gps-aviacao-garmin-aera-500-tela-4.3-p1500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vaztolentino.com.br/pages/562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w.com.br/relogios-de-quartzo.ht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informatica.hsw.uol.com.br/receptores-gps1.htm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aff.on.br/jlkm/Opiniao/servastron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zenite.nu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labes.org/pages/fusoris.ht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labes.org/pages/mariner.ht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museutec.org.br/previewmuseologico/o_astrolabio.htm" TargetMode="External"/><Relationship Id="rId4" Type="http://schemas.openxmlformats.org/officeDocument/2006/relationships/hyperlink" Target="http://astrolabes.org/images/marlabe.gi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Crédito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imagens</a:t>
            </a:r>
            <a:r>
              <a:rPr lang="en-US" baseline="0" dirty="0" smtClean="0"/>
              <a:t>:</a:t>
            </a:r>
            <a:endParaRPr lang="pt-BR" dirty="0" smtClean="0"/>
          </a:p>
          <a:p>
            <a:r>
              <a:rPr lang="pt-BR" dirty="0" err="1" smtClean="0"/>
              <a:t>einstein</a:t>
            </a:r>
            <a:r>
              <a:rPr lang="pt-BR" dirty="0" smtClean="0"/>
              <a:t> - http://www.google.com.br/imgres?q=relatividade+einstein&amp;num=10&amp;um=1&amp;hl=pt-BR&amp;biw=1280&amp;bih=632&amp;tbm=isch&amp;tbnid=qEdeKr1s1HCecM:&amp;imgrefurl=http://www.calina.com.br/projetos/albert_einstein.htm&amp;docid=Mbh9YyhpN6dSFM&amp;imgurl=http://www.calina.com.br/projetos/EinsteinCartoon5.jpg&amp;w=317&amp;h=238&amp;ei=okcdT7_-N86ctwfMpemVCw&amp;zoom=1&amp;iact=hc&amp;vpx=536&amp;vpy=270&amp;dur=1555&amp;hovh=190&amp;hovw=253&amp;tx=146&amp;ty=108&amp;sig=101825560595532834061&amp;sqi=2&amp;page=1&amp;tbnh=137&amp;tbnw=180&amp;start=0&amp;ndsp=20&amp;ved=1t:429,r:9,s:0</a:t>
            </a:r>
          </a:p>
          <a:p>
            <a:r>
              <a:rPr lang="pt-BR" dirty="0" smtClean="0"/>
              <a:t>aquecedor - http://www.google.com.br/imgres?q=aquecedor+solar&amp;um=1&amp;hl=pt-BR&amp;sa=N&amp;biw=1280&amp;bih=632&amp;tbm=isch&amp;tbnid=ZoNtgf8my3k-XM:&amp;imgrefurl=http://www.excelenteinformacao.com/aquecimento-solar/aquecedor-solar-o-que-e-um-aquecedor-solar/&amp;docid=dl5bmCV8bGJl2M&amp;imgurl=http://www.excelenteinformacao.com/wp-content/uploads/2011/09/aquecedor-solar-piscina-51.jpg&amp;w=550&amp;h=358&amp;ei=EkgdT5bAE4_XtwfwxpSgCw&amp;zoom=1&amp;iact=hc&amp;vpx=763&amp;vpy=340&amp;dur=785&amp;hovh=181&amp;hovw=278&amp;tx=113&amp;ty=115&amp;sig=101825560595532834061&amp;page=1&amp;tbnh=135&amp;tbnw=222&amp;start=0&amp;ndsp=11&amp;ved=1t:429,r:9,s:0</a:t>
            </a:r>
          </a:p>
          <a:p>
            <a:r>
              <a:rPr lang="pt-BR" dirty="0" smtClean="0"/>
              <a:t>nebulosa - http://www.ccvalg.pt/astronomia/nebulosas/nebulosas_planetarias.htm</a:t>
            </a:r>
          </a:p>
          <a:p>
            <a:r>
              <a:rPr lang="pt-BR" dirty="0" smtClean="0"/>
              <a:t>ponto interrogação - http://samyraleal.blogspot.com/</a:t>
            </a:r>
          </a:p>
          <a:p>
            <a:r>
              <a:rPr lang="en-US" dirty="0" err="1" smtClean="0"/>
              <a:t>Relógio</a:t>
            </a:r>
            <a:r>
              <a:rPr lang="en-US" dirty="0" smtClean="0"/>
              <a:t> solar: http2.bp.blogspot.com_Q8ls69QDxdoTUNT53QcKdIAAAAAAAAAC0ZRXYsK6A2Sos320relogio+primitivo+de+sol+egipcio.jpg</a:t>
            </a:r>
          </a:p>
          <a:p>
            <a:r>
              <a:rPr lang="en-US" dirty="0" err="1" smtClean="0"/>
              <a:t>Satélite</a:t>
            </a:r>
            <a:r>
              <a:rPr lang="en-US" dirty="0" smtClean="0"/>
              <a:t> - </a:t>
            </a:r>
            <a:r>
              <a:rPr lang="en-US" dirty="0" err="1" smtClean="0"/>
              <a:t>httpwww.google.com.brimgresq</a:t>
            </a:r>
            <a:r>
              <a:rPr lang="en-US" dirty="0" smtClean="0"/>
              <a:t>=sat%C3%A9lite&amp;um=1&amp;hl=</a:t>
            </a:r>
            <a:r>
              <a:rPr lang="en-US" dirty="0" err="1" smtClean="0"/>
              <a:t>pt-BR&amp;biw</a:t>
            </a:r>
            <a:r>
              <a:rPr lang="en-US" dirty="0" smtClean="0"/>
              <a:t>=1280&amp;bih=632&amp;tbm=</a:t>
            </a:r>
            <a:r>
              <a:rPr lang="en-US" dirty="0" err="1" smtClean="0"/>
              <a:t>isch&amp;tbnid</a:t>
            </a:r>
            <a:r>
              <a:rPr lang="en-US" dirty="0" smtClean="0"/>
              <a:t>=-eYxxZ7KyLyfVM&amp;imgrefurl=httppreguicaalheia.soubh.com.br201109pedaco-de-satelite-pode-cair-na-sua-cabeca.html&amp;doc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64093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quadrante</a:t>
            </a:r>
            <a:r>
              <a:rPr lang="en-US" dirty="0" smtClean="0"/>
              <a:t> tem </a:t>
            </a:r>
            <a:r>
              <a:rPr lang="en-US" dirty="0" err="1" smtClean="0"/>
              <a:t>basicamente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função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astrolábio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marítmo</a:t>
            </a:r>
            <a:r>
              <a:rPr lang="en-US" baseline="0" dirty="0" smtClean="0"/>
              <a:t>, à </a:t>
            </a:r>
            <a:r>
              <a:rPr lang="en-US" baseline="0" dirty="0" err="1" smtClean="0"/>
              <a:t>diferença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instrumento</a:t>
            </a:r>
            <a:r>
              <a:rPr lang="en-US" baseline="0" dirty="0" smtClean="0"/>
              <a:t> tem a </a:t>
            </a:r>
            <a:r>
              <a:rPr lang="en-US" baseline="0" dirty="0" err="1" smtClean="0"/>
              <a:t>construção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simplificada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Entretanto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requer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superfície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apoiado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fixa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garantidamente</a:t>
            </a:r>
            <a:r>
              <a:rPr lang="en-US" baseline="0" dirty="0" smtClean="0"/>
              <a:t> perpendicular à </a:t>
            </a:r>
            <a:r>
              <a:rPr lang="en-US" baseline="0" dirty="0" err="1" smtClean="0"/>
              <a:t>linha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horizonte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astrolábio</a:t>
            </a:r>
            <a:r>
              <a:rPr lang="en-US" baseline="0" dirty="0" smtClean="0"/>
              <a:t> tem a </a:t>
            </a:r>
            <a:r>
              <a:rPr lang="en-US" baseline="0" dirty="0" err="1" smtClean="0"/>
              <a:t>vantagem</a:t>
            </a:r>
            <a:r>
              <a:rPr lang="en-US" baseline="0" dirty="0" smtClean="0"/>
              <a:t> de, se </a:t>
            </a:r>
            <a:r>
              <a:rPr lang="en-US" baseline="0" dirty="0" err="1" smtClean="0"/>
              <a:t>pendurado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navio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sempre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posição</a:t>
            </a:r>
            <a:r>
              <a:rPr lang="en-US" baseline="0" dirty="0" smtClean="0"/>
              <a:t> ideal, </a:t>
            </a:r>
            <a:r>
              <a:rPr lang="en-US" baseline="0" dirty="0" err="1" smtClean="0"/>
              <a:t>já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pesado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ainda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modelos</a:t>
            </a:r>
            <a:r>
              <a:rPr lang="en-US" baseline="0" dirty="0" smtClean="0"/>
              <a:t> com a </a:t>
            </a:r>
            <a:r>
              <a:rPr lang="en-US" baseline="0" dirty="0" err="1" smtClean="0"/>
              <a:t>bertura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sofre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interfeência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balanço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navio</a:t>
            </a:r>
            <a:r>
              <a:rPr lang="en-US" baseline="0" dirty="0" smtClean="0"/>
              <a:t> e/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ação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vento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Imagens</a:t>
            </a:r>
            <a:r>
              <a:rPr lang="en-US" dirty="0" smtClean="0"/>
              <a:t>: </a:t>
            </a:r>
          </a:p>
          <a:p>
            <a:r>
              <a:rPr lang="pt-BR" dirty="0" smtClean="0">
                <a:hlinkClick r:id="rId3"/>
              </a:rPr>
              <a:t>http://cvc.instituto-camoes.pt/ciencia/nonio6grande.jpg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http://www.astro.mat.uc.pt/novo/observatorio/site/museu/T0573qua.htm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14021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Fotos</a:t>
            </a:r>
            <a:r>
              <a:rPr lang="en-US" dirty="0" smtClean="0"/>
              <a:t>:</a:t>
            </a:r>
          </a:p>
          <a:p>
            <a:r>
              <a:rPr lang="pt-BR" dirty="0" smtClean="0">
                <a:hlinkClick r:id="rId3"/>
              </a:rPr>
              <a:t>http://www.canadaaudioevideo.com.br/gps-aviacao-garmin-aera-500-tela-4.3-p1500/</a:t>
            </a:r>
            <a:r>
              <a:rPr lang="pt-BR" dirty="0" smtClean="0"/>
              <a:t>,</a:t>
            </a:r>
          </a:p>
          <a:p>
            <a:r>
              <a:rPr lang="pt-BR" dirty="0" smtClean="0">
                <a:hlinkClick r:id="rId4"/>
              </a:rPr>
              <a:t>http://www.vaztolentino.com.br/pages/562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256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GPS usam o sistema de triangulação para determinar a localização de um receptor em terra. Por exemplo, quando você está meio perdido, e pergunta para alguém “Onde estou?”. A resposta da pessoa pode ser do tipo “Ah, você está a 10 quilômetros da cidade X”. Claro que você pode estar a 10 quilômetros em qualquer direção da cidade. Então, é possível traçar um círculo para determinar a possível área em que você se encontra. Fonte: http://www.tecmundo.com.br/2562-como-funciona-o-gps-.htm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de posicionamento global tem uma solução inteligente e eficaz para esse problema. Cada satélite contém um relógio atômico caro, mas o receptor em si utiliza um </a:t>
            </a:r>
            <a:r>
              <a:rPr lang="pt-B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relógio de quartzo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comum, que é reiniciado constantemente. Em suma, o receptor observa os sinais provenientes de quatro ou mais satélites e ajusta sua própria imprecisão. Em outras palavras, existe apenas um valor para o "horário atual" que o receptor pode utilizar. O valor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corretode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hora fará com que todos os sinais que o receptor está recebendo alinhem-se em um único ponto no espaço. Esse valor de hora é o mesmo dos relógios atômicos em todos os satélites. Assim, o receptor ajusta seu relógio de acordo com esse valor de hora e passa a ter a mesma hora que todos os relógios atômicos têm em todos os satélites. O receptor GPS tem a precisão de um relógio atômico "independente". [</a:t>
            </a:r>
            <a:r>
              <a:rPr lang="pt-BR" dirty="0" smtClean="0">
                <a:hlinkClick r:id="rId4"/>
              </a:rPr>
              <a:t>http://informatica.hsw.uol.com.br/receptores-gps1.htm</a:t>
            </a:r>
            <a:r>
              <a:rPr lang="pt-BR" dirty="0" smtClean="0"/>
              <a:t>]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02938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NOS PRÓXIMOS DIAPOSITIVOS,</a:t>
            </a:r>
            <a:r>
              <a:rPr lang="en-US" baseline="0" dirty="0" smtClean="0"/>
              <a:t> A TRADUÇÃO DOS QUADROS É FEITA DE MANEIRA LIVRE PELO MONITOR QUE APRESENTOU A SESSÃO ASTRONOMIA. PORTANTO, NÃO TEM NENHUM COMPROMISSO  DE QUALIDADE  COM A NASA. APENAS HÁ O ESFORÇO DO MONITOR EM TRAZER OS TEXTOS PARA A LÍNGUA PORTUGUESA DA MELHOR MANEIRA POSSÍVEL.</a:t>
            </a:r>
          </a:p>
          <a:p>
            <a:endParaRPr lang="en-US" dirty="0" smtClean="0"/>
          </a:p>
          <a:p>
            <a:r>
              <a:rPr lang="en-US" dirty="0" smtClean="0"/>
              <a:t>AS</a:t>
            </a:r>
            <a:r>
              <a:rPr lang="en-US" baseline="0" dirty="0" smtClean="0"/>
              <a:t> TINTAS FILTRADORAS DE LUZ DA NASA AUMENTA A NITIDEZ DE VISÃO BLOQUEANDO  REFLEXOS E CLARÕES. A MESMA TECNOLOGIA QUE, PRIMEIRAMENTE, FOI UTILIZADA PARA PROTEGER OLHOS DE SOLDADORES CONTRA OS RAIOS ULTRAVIOLETAS É AGORA UTILIZADA EM ÓCULOS DE SOL DOS CONSUMIDORES.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44946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INSPIRADO</a:t>
            </a:r>
            <a:r>
              <a:rPr lang="en-US" baseline="0" dirty="0" smtClean="0"/>
              <a:t> NA TECNOLOGIA QUE LEVOU AS PALAVRAS DE NEIL ARMSTRONG DA LUA AO CONTROLE DA NASA, AS INDUSTRIA AERONÁUTICA. NA DÉCADA DE 60, DESENVOLVEU UMA LINHA DE FONES DE OUVIDO MAIS COMPACTA E CONFORTÁVEL PARA OS PILOTOS. HOJE, ESTES AVANÇOS CONTINUAM A EVOLUIR EM TODAS AS FORMAS DE COMUNICAÇÃO E EQUIPAMENTOS DE TELEFONE. FONES DE OUVIDO MÓVEIS FORNECEM MAIOR EFICIENCIA E FLEXIBILIDADE PARA TODOS, DE PROFISSIONAIS CONDUZINDO NEGÓCIOS A CONSUMIDORES JOGANDO JOGOS INTERATIVOS.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83457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ESPUMAS</a:t>
            </a:r>
            <a:r>
              <a:rPr lang="en-US" baseline="0" dirty="0" smtClean="0"/>
              <a:t> ABSORBEDORAS DE IMPACTO, DESENVOLVIDAS PELA NASA PARA PREVINIR OS EFEITOS COLATERAIS DE FORÇAS-G EM ASTRONAUTAS, TOMAM FORMA DOS OBJETOS PRESSIONADOS E RETORNAM À SUA FORMA ORIGINAL DEPOIS DO USO. ESTA IMCOMPARÁVEL TECNOLOGIA DE REDUÇÃO DE IMPACTO É CRÍTICA NOS CAPACETES DE ATLETAS DE HOJE EM DIA. ESTE MESMO MATERIAL É ENCONTRADO TAMBÉM EM CAMAS MÉDICAS, CALÇADOS, AVIÕES CAÇA.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00768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ENGENHEIROS DA NASA ESTÃO</a:t>
            </a:r>
            <a:r>
              <a:rPr lang="en-US" baseline="0" dirty="0" smtClean="0"/>
              <a:t> TRABALHANDO COM COMPANHIAS PRIVADAS PARA CRIAR MELHORES SISTEMAS PARA ÁGUA LIMPA E POTÁVEL PARA ASTRONAUTAS NO ESPA~ÇO. VERSÕES COMERCIAIS DESTES SISTEMAS QUE, DE MANEIRA RÁPIDA E BARATA, LIMPAM A ÁGUA ESTÃO BENEFICIANDO PESSOAS NA TERRA QUE VIVEM EM ÁREAS REMOTAS OU EM DESENVOLVIMENTE, ONDE ÁGUA É ESCARÇA OU CONTAMINADA.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615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TECNOLOGIA</a:t>
            </a:r>
            <a:r>
              <a:rPr lang="en-US" baseline="0" dirty="0" smtClean="0"/>
              <a:t> DA NASA USADA PARA GERAR ENERGIA PARA AERONAVES NÃO TRIPULADAS DE ALTA ALTITUDE EVOLUIRAM PARA AS CÉLULAS SOLARES DISPONÍVEIS MAIS AVANÇADAS. UMA COALISÃO LIDERADA PELA NASA DE INDÚSTRIA, GOVERNO, E GRUPOS UNIVERSITÁRIOS DESENVOLVEU EQUIPAMENTOS MOVIDOS A ENERGIA SOLAR COM ALTO DESENPENHO QUE REDUZEM A CONTA DE ENERGIA E POLUIÇÃO EM RESIDENCIAS.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33960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TENTANDO MELHORAR A QUALIDADE DA COMIDA</a:t>
            </a:r>
            <a:r>
              <a:rPr lang="en-US" baseline="0" dirty="0" smtClean="0"/>
              <a:t> DOS ASTRONAUTAS EM MISSÕES ESPACIAIS MUITO LONGAS, A NASA CONDUZIU, JUNTAMNETE COM A INDÚSTRIA ALIMENTÍCIA, EXTENSIVA PESQUISA PARA EXPLORAR SOLUÇÕES. UM RESULTADO FOI O PROCESSO DE LIOFILIZAÇÃO, QUE PERMITE QUE A COMIDA SEJA ESTOCADA POR LONGOS PERÍODOS SEM REFRIGERAÇÃO, ENQUANTO MANTÉM 98% DO SEU VALOR NUTRICIONAL E APENAS 20% DE SEU PESO ORIGINAL.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51670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Referência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textos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http://staff.on.br/jlkm/Opiniao/servastron.html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http://www.zenite.nu/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408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9CCC2-F494-4090-8A72-F9A85CEBA3D8}" type="slidenum">
              <a:rPr lang="pt-BR"/>
              <a:pPr/>
              <a:t>2</a:t>
            </a:fld>
            <a:endParaRPr lang="pt-BR"/>
          </a:p>
        </p:txBody>
      </p:sp>
      <p:sp>
        <p:nvSpPr>
          <p:cNvPr id="634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0513" y="860425"/>
            <a:ext cx="3930650" cy="2947988"/>
          </a:xfrm>
          <a:ln/>
        </p:spPr>
      </p:sp>
      <p:sp>
        <p:nvSpPr>
          <p:cNvPr id="6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76325" y="4094163"/>
            <a:ext cx="4906963" cy="3271837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err="1" smtClean="0"/>
              <a:t>Créditos</a:t>
            </a:r>
            <a:r>
              <a:rPr lang="en-US" dirty="0" smtClean="0"/>
              <a:t> das </a:t>
            </a:r>
            <a:r>
              <a:rPr lang="en-US" dirty="0" err="1" smtClean="0"/>
              <a:t>imagens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ordem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aparição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*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C.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Haslam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et al.,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MPIfR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*J. Dickey et.al.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UMn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. NRAO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Dirbe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Team, COBE, NASA</a:t>
            </a:r>
          </a:p>
          <a:p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9CCC2-F494-4090-8A72-F9A85CEBA3D8}" type="slidenum">
              <a:rPr lang="pt-BR"/>
              <a:pPr/>
              <a:t>3</a:t>
            </a:fld>
            <a:endParaRPr lang="pt-BR"/>
          </a:p>
        </p:txBody>
      </p:sp>
      <p:sp>
        <p:nvSpPr>
          <p:cNvPr id="634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0513" y="860425"/>
            <a:ext cx="3930650" cy="2947988"/>
          </a:xfrm>
          <a:ln/>
        </p:spPr>
      </p:sp>
      <p:sp>
        <p:nvSpPr>
          <p:cNvPr id="6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76325" y="4094163"/>
            <a:ext cx="4906963" cy="3271837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err="1" smtClean="0"/>
              <a:t>Créditos</a:t>
            </a:r>
            <a:r>
              <a:rPr lang="en-US" dirty="0" smtClean="0"/>
              <a:t> das </a:t>
            </a:r>
            <a:r>
              <a:rPr lang="en-US" dirty="0" err="1" smtClean="0"/>
              <a:t>imagens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ordem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aparição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*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C.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Haslam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et al.,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MPIfR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*J. Dickey et.al.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UMn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. NRAO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Dirbe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Team, COBE, NASA</a:t>
            </a:r>
          </a:p>
          <a:p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9CCC2-F494-4090-8A72-F9A85CEBA3D8}" type="slidenum">
              <a:rPr lang="pt-BR"/>
              <a:pPr/>
              <a:t>4</a:t>
            </a:fld>
            <a:endParaRPr lang="pt-BR"/>
          </a:p>
        </p:txBody>
      </p:sp>
      <p:sp>
        <p:nvSpPr>
          <p:cNvPr id="634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0513" y="860425"/>
            <a:ext cx="3930650" cy="2947988"/>
          </a:xfrm>
          <a:ln/>
        </p:spPr>
      </p:sp>
      <p:sp>
        <p:nvSpPr>
          <p:cNvPr id="6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76325" y="4094163"/>
            <a:ext cx="4906963" cy="3271837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err="1" smtClean="0"/>
              <a:t>Créditos</a:t>
            </a:r>
            <a:r>
              <a:rPr lang="en-US" dirty="0" smtClean="0"/>
              <a:t> das </a:t>
            </a:r>
            <a:r>
              <a:rPr lang="en-US" dirty="0" err="1" smtClean="0"/>
              <a:t>imagens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ordem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aparição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*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C.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Haslam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et al.,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MPIfR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*J. Dickey et.al.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UMn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. NRAO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Dirbe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Team, COBE, NASA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*Axel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Melinger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9CCC2-F494-4090-8A72-F9A85CEBA3D8}" type="slidenum">
              <a:rPr lang="pt-BR"/>
              <a:pPr/>
              <a:t>5</a:t>
            </a:fld>
            <a:endParaRPr lang="pt-BR"/>
          </a:p>
        </p:txBody>
      </p:sp>
      <p:sp>
        <p:nvSpPr>
          <p:cNvPr id="634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0513" y="860425"/>
            <a:ext cx="3930650" cy="2947988"/>
          </a:xfrm>
          <a:ln/>
        </p:spPr>
      </p:sp>
      <p:sp>
        <p:nvSpPr>
          <p:cNvPr id="634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76325" y="4094163"/>
            <a:ext cx="4906963" cy="3271837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err="1" smtClean="0"/>
              <a:t>Créditos</a:t>
            </a:r>
            <a:r>
              <a:rPr lang="en-US" dirty="0" smtClean="0"/>
              <a:t> das </a:t>
            </a:r>
            <a:r>
              <a:rPr lang="en-US" dirty="0" err="1" smtClean="0"/>
              <a:t>imagens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ordem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aparição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*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C.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Haslam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et al.,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MPIfR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*J. Dickey et.al.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UMn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. NRAO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SkyView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Dirbe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Team, COBE, NASA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*Axel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Melinger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*S.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</a:rPr>
              <a:t>Digel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 et. al. GSFC, ROSAT, NASA</a:t>
            </a:r>
          </a:p>
          <a:p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3724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Crédito</a:t>
            </a:r>
            <a:r>
              <a:rPr lang="en-US" dirty="0" smtClean="0"/>
              <a:t> da </a:t>
            </a:r>
            <a:r>
              <a:rPr lang="en-US" dirty="0" err="1" smtClean="0"/>
              <a:t>imagem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http2.bp.blogspot.com_Q8ls69QDxdoTUNT53QcKdIAAAAAAAAAC0ZRXYsK6A2Sos320relogio+primitivo+de+sol+egipcio.jpg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1153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astrolábio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instrumento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encontrar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horas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durante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seguinte</a:t>
            </a:r>
            <a:r>
              <a:rPr lang="en-US" baseline="0" dirty="0" smtClean="0"/>
              <a:t> forma: </a:t>
            </a:r>
            <a:r>
              <a:rPr lang="en-US" baseline="0" dirty="0" err="1" smtClean="0"/>
              <a:t>Ajustam</a:t>
            </a:r>
            <a:r>
              <a:rPr lang="en-US" baseline="0" dirty="0" smtClean="0"/>
              <a:t>-se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componentes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móveis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astrolábio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a data </a:t>
            </a:r>
            <a:r>
              <a:rPr lang="en-US" baseline="0" dirty="0" err="1" smtClean="0"/>
              <a:t>desejada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céu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representado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aparato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igual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visto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firmamento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Imagens</a:t>
            </a:r>
            <a:r>
              <a:rPr lang="en-US" baseline="0" dirty="0" smtClean="0"/>
              <a:t>:</a:t>
            </a:r>
          </a:p>
          <a:p>
            <a:endParaRPr lang="en-US" baseline="0" dirty="0" smtClean="0"/>
          </a:p>
          <a:p>
            <a:r>
              <a:rPr lang="pt-BR" dirty="0" smtClean="0">
                <a:hlinkClick r:id="rId3"/>
              </a:rPr>
              <a:t>http://astrolabes.org/pages/fusoris.htm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93026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astrolábio marinho foi usado para determinar a latitude de um navio no mar medindo a altitude do Sol ao meio-dia ou a altitude meridiano de uma estrela de declinação conhecida.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era possível determinar a longitude no mar nos primeiros dias de navegação transoceânica, mas era muito fácil determinar a latitude. Para ir para um lugar de latitude conhecida, o navio foi navegava para a latitude determinada e depois navegava para leste ou oeste ao longo da linha de latitude até o local desejado. A latitude é  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 ° - altitude medida + declinação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altura era medida pelo astrolábio e a declinação para a data desejada era consultada em um almanaque.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dirty="0" smtClean="0">
                <a:hlinkClick r:id="rId3"/>
              </a:rPr>
              <a:t>http://astrolabes.org/pages/mariner.htm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 smtClean="0">
              <a:hlinkClick r:id="rId4"/>
            </a:endParaRPr>
          </a:p>
          <a:p>
            <a:r>
              <a:rPr lang="pt-BR" dirty="0" smtClean="0">
                <a:hlinkClick r:id="rId4"/>
              </a:rPr>
              <a:t>Fotos:</a:t>
            </a:r>
          </a:p>
          <a:p>
            <a:r>
              <a:rPr lang="pt-BR" dirty="0" smtClean="0">
                <a:hlinkClick r:id="rId4"/>
              </a:rPr>
              <a:t>http://astrolabes.org/images/marlabe.gif</a:t>
            </a:r>
            <a:r>
              <a:rPr lang="pt-BR" dirty="0" smtClean="0"/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 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 cedida por Adler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Planetarium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Museum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).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http://www.museutec.org.br/previewmuseologico/o_astrolabio.htm</a:t>
            </a:r>
            <a:endParaRPr lang="pt-BR" dirty="0" smtClean="0"/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63D2-96C7-4BC2-BC5C-A0887EC911E9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3468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4904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8446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6367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F16539-AB92-4227-9FEC-99E0705A51F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7505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477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587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2039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555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5966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327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8722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3310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97E1A-215B-440F-A908-B63B248D76FE}" type="datetimeFigureOut">
              <a:rPr lang="pt-BR" smtClean="0"/>
              <a:pPr/>
              <a:t>27/01/2012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81F18-C778-4616-BD01-420E94ECA75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915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trolabes.org/pages/mariner.htm" TargetMode="Externa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Sess&#227;o%20-%20E%20eu%20com%20isso\CARL%20SAGAN%20-%20A%20Humanidade%20e%20a%20Ci&#234;ncia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F:\Astronomia\CDA%20-%20Sess&#245;es%20Astronomia\3%20-%20campos%20pesquisa%20astronomia%20-01-09-2010\eclipse_sol.AVI" TargetMode="Externa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47" y="-152400"/>
            <a:ext cx="8991705" cy="6324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52400" y="5715000"/>
            <a:ext cx="9448799" cy="1470025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Astronomia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isso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1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pt-BR" sz="2400" dirty="0"/>
              <a:t/>
            </a:r>
            <a:br>
              <a:rPr lang="pt-BR" sz="2400" dirty="0"/>
            </a:br>
            <a:r>
              <a:rPr lang="pt-BR" sz="3600" b="1" dirty="0">
                <a:latin typeface="+mn-lt"/>
                <a:ea typeface="+mn-ea"/>
                <a:cs typeface="+mn-cs"/>
              </a:rPr>
              <a:t>Astronomia</a:t>
            </a:r>
            <a:r>
              <a:rPr lang="pt-BR" dirty="0"/>
              <a:t> </a:t>
            </a:r>
            <a:r>
              <a:rPr lang="pt-BR" sz="3600" b="1" dirty="0" smtClean="0">
                <a:latin typeface="+mn-lt"/>
                <a:ea typeface="+mn-ea"/>
                <a:cs typeface="+mn-cs"/>
              </a:rPr>
              <a:t>Galáctica e Extragaláctica</a:t>
            </a:r>
            <a:endParaRPr lang="pt-BR" sz="3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449976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04800" y="5181600"/>
            <a:ext cx="4449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Estudo da estrutura e dos componentes de nossa galáxia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5774"/>
            <a:ext cx="3816350" cy="3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181600" y="5410200"/>
            <a:ext cx="38163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Estudo de objetos, essencialmente galáxias, </a:t>
            </a:r>
            <a:r>
              <a:rPr lang="pt-BR" sz="2800" dirty="0" smtClean="0"/>
              <a:t>fora </a:t>
            </a:r>
            <a:r>
              <a:rPr lang="pt-BR" sz="2800" dirty="0"/>
              <a:t>de nossa galáxia</a:t>
            </a:r>
          </a:p>
        </p:txBody>
      </p:sp>
    </p:spTree>
    <p:extLst>
      <p:ext uri="{BB962C8B-B14F-4D97-AF65-F5344CB8AC3E}">
        <p14:creationId xmlns:p14="http://schemas.microsoft.com/office/powerpoint/2010/main" xmlns="" val="5984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  <a:ea typeface="+mn-ea"/>
                <a:cs typeface="+mn-cs"/>
              </a:rPr>
              <a:t>Cosmologia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440283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Estuda a origem dos astros, o Universo como um todo e sua evolução.</a:t>
            </a:r>
            <a:endParaRPr lang="pt-BR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665538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01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/>
          <a:lstStyle/>
          <a:p>
            <a:pPr algn="l"/>
            <a:r>
              <a:rPr lang="pt-BR" sz="3600" b="1" dirty="0">
                <a:latin typeface="+mn-lt"/>
                <a:ea typeface="+mn-ea"/>
                <a:cs typeface="+mn-cs"/>
              </a:rPr>
              <a:t>Arqueoastronomia</a:t>
            </a:r>
          </a:p>
        </p:txBody>
      </p:sp>
      <p:pic>
        <p:nvPicPr>
          <p:cNvPr id="4" name="Picture 8" descr="Ficheiro:Stonehenge (sun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382962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32363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latin typeface="+mn-lt"/>
                <a:ea typeface="+mn-ea"/>
                <a:cs typeface="+mn-cs"/>
              </a:rPr>
              <a:t>Astrobiologia</a:t>
            </a:r>
            <a:endParaRPr lang="pt-BR" sz="3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strobiolo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43000"/>
            <a:ext cx="2590800" cy="242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2895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3600" b="1" dirty="0">
                <a:latin typeface="+mn-lt"/>
                <a:ea typeface="+mn-ea"/>
                <a:cs typeface="+mn-cs"/>
              </a:rPr>
              <a:t>Astro e </a:t>
            </a:r>
            <a:r>
              <a:rPr lang="pt-BR" sz="3600" b="1" dirty="0" err="1">
                <a:latin typeface="+mn-lt"/>
                <a:ea typeface="+mn-ea"/>
                <a:cs typeface="+mn-cs"/>
              </a:rPr>
              <a:t>Cosmoquímica</a:t>
            </a:r>
            <a:endParaRPr lang="pt-BR" sz="3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5" descr="astroch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5" y="3962400"/>
            <a:ext cx="45815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91200" y="35139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  <a:ea typeface="+mn-ea"/>
                <a:cs typeface="+mn-cs"/>
              </a:rPr>
              <a:t>Astronáutica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0208" y="4422298"/>
            <a:ext cx="3686955" cy="240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82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8600" y="76200"/>
            <a:ext cx="8763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750 a.C. - Egípcios começam a utilizar o movimento do Sol para contar o tempo</a:t>
            </a:r>
          </a:p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4" y="1203912"/>
            <a:ext cx="9124406" cy="61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8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3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O Astrolábio</a:t>
            </a:r>
          </a:p>
          <a:p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692" y="1187690"/>
            <a:ext cx="4370616" cy="487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09172" y="6099849"/>
            <a:ext cx="752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Astrolábio</a:t>
            </a:r>
            <a:r>
              <a:rPr lang="en-US" sz="2000" dirty="0" smtClean="0"/>
              <a:t> de Jean </a:t>
            </a:r>
            <a:r>
              <a:rPr lang="en-US" sz="2000" dirty="0" err="1" smtClean="0"/>
              <a:t>Fusoris</a:t>
            </a:r>
            <a:r>
              <a:rPr lang="en-US" sz="2000" dirty="0" smtClean="0"/>
              <a:t> –</a:t>
            </a:r>
          </a:p>
          <a:p>
            <a:pPr algn="ctr"/>
            <a:r>
              <a:rPr lang="en-US" sz="2000" dirty="0" err="1" smtClean="0"/>
              <a:t>Século</a:t>
            </a:r>
            <a:r>
              <a:rPr lang="en-US" sz="2000" dirty="0" smtClean="0"/>
              <a:t> XIV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2140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3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O Astrolábio</a:t>
            </a:r>
          </a:p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304492"/>
            <a:ext cx="3600450" cy="42767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1986" y="1233054"/>
            <a:ext cx="4719614" cy="434816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90500" y="57912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Latitude = </a:t>
            </a:r>
            <a:r>
              <a:rPr lang="pt-BR" sz="3600" b="1" dirty="0"/>
              <a:t>90° - </a:t>
            </a:r>
            <a:r>
              <a:rPr lang="pt-BR" sz="3600" b="1" dirty="0" smtClean="0"/>
              <a:t>altitude medida + declinação</a:t>
            </a:r>
          </a:p>
          <a:p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285750" y="2967337"/>
            <a:ext cx="85725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3600" dirty="0" smtClean="0">
                <a:hlinkClick r:id="rId5"/>
              </a:rPr>
              <a:t>http://astrolabes.org/pages/mariner.htm</a:t>
            </a:r>
            <a:endParaRPr lang="pt-BR" sz="3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8240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8854"/>
            <a:ext cx="977660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0500" y="270163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O Quadrante</a:t>
            </a:r>
          </a:p>
          <a:p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8854"/>
            <a:ext cx="5143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74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625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359400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813319"/>
            <a:ext cx="4777468" cy="468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90500" y="270163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O GPS – Sistema de Posicionamento Global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5005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7" y="2057400"/>
            <a:ext cx="9129814" cy="4038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0500" y="270163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O GPS e o princípio da </a:t>
            </a:r>
            <a:r>
              <a:rPr lang="pt-BR" sz="3600" b="1" dirty="0" err="1" smtClean="0"/>
              <a:t>trilateração</a:t>
            </a:r>
            <a:endParaRPr lang="pt-BR" sz="3600" b="1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3148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47" t="27934" r="21557" b="33312"/>
          <a:stretch/>
        </p:blipFill>
        <p:spPr bwMode="auto">
          <a:xfrm>
            <a:off x="-1" y="1371600"/>
            <a:ext cx="9122995" cy="39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7" name="Retângulo 6"/>
          <p:cNvSpPr/>
          <p:nvPr/>
        </p:nvSpPr>
        <p:spPr>
          <a:xfrm>
            <a:off x="190500" y="55626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Óculos resistentes a riscos e bloqueadores de raios UV 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xmlns="" val="12849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E938-7E1C-49FD-856E-86C127ED6194}" type="slidenum">
              <a:rPr lang="pt-BR"/>
              <a:pPr/>
              <a:t>2</a:t>
            </a:fld>
            <a:endParaRPr lang="pt-BR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304800"/>
            <a:ext cx="200025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04800"/>
            <a:ext cx="45878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-12700" y="414338"/>
            <a:ext cx="473075" cy="6667500"/>
          </a:xfrm>
          <a:prstGeom prst="downArrow">
            <a:avLst>
              <a:gd name="adj1" fmla="val 55519"/>
              <a:gd name="adj2" fmla="val 333883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715" rIns="0" bIns="0" anchor="ctr"/>
          <a:lstStyle/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1828800" y="1295400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47800" y="90507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Astronomia Observacional</a:t>
            </a:r>
          </a:p>
          <a:p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00907" y="1003012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Radioastronomia</a:t>
            </a:r>
            <a:endParaRPr lang="pt-BR" sz="3200" dirty="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792514" y="4178588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764621" y="3886200"/>
            <a:ext cx="455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Infravermelha</a:t>
            </a:r>
            <a:endParaRPr lang="pt-BR" sz="3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914" y="1752600"/>
            <a:ext cx="2347912" cy="15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74371"/>
            <a:ext cx="2344714" cy="15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352800" y="35168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408 MHz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224240" y="35168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1420 MHz</a:t>
            </a:r>
            <a:endParaRPr lang="pt-BR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194" y="4648200"/>
            <a:ext cx="2713263" cy="18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8292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90500" y="55626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Fones de ouvido sem fio</a:t>
            </a:r>
          </a:p>
          <a:p>
            <a:endParaRPr lang="pt-B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61" t="26360" r="21434" b="35082"/>
          <a:stretch/>
        </p:blipFill>
        <p:spPr bwMode="auto">
          <a:xfrm>
            <a:off x="-3748" y="1224268"/>
            <a:ext cx="9240081" cy="403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65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7" name="Retângulo 6"/>
          <p:cNvSpPr/>
          <p:nvPr/>
        </p:nvSpPr>
        <p:spPr>
          <a:xfrm>
            <a:off x="190500" y="594732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Equipamentos esportivos</a:t>
            </a:r>
          </a:p>
          <a:p>
            <a:endParaRPr lang="pt-B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9" t="25775" r="20828" b="31314"/>
          <a:stretch/>
        </p:blipFill>
        <p:spPr bwMode="auto">
          <a:xfrm>
            <a:off x="16239" y="1224269"/>
            <a:ext cx="9127761" cy="432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68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90500" y="594732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Purificação de Água</a:t>
            </a:r>
          </a:p>
          <a:p>
            <a:endParaRPr lang="pt-BR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26164" r="21311" b="33114"/>
          <a:stretch/>
        </p:blipFill>
        <p:spPr bwMode="auto">
          <a:xfrm>
            <a:off x="0" y="1224268"/>
            <a:ext cx="9144000" cy="421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37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90500" y="594732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Aproveitamento da energia solar</a:t>
            </a:r>
          </a:p>
          <a:p>
            <a:endParaRPr lang="pt-BR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7" t="27344" r="21434" b="33115"/>
          <a:stretch/>
        </p:blipFill>
        <p:spPr bwMode="auto">
          <a:xfrm>
            <a:off x="0" y="1219200"/>
            <a:ext cx="915082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31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270162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NASA in </a:t>
            </a:r>
            <a:r>
              <a:rPr lang="pt-BR" sz="3600" b="1" dirty="0" err="1" smtClean="0"/>
              <a:t>your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life</a:t>
            </a:r>
            <a:endParaRPr lang="pt-BR" sz="3600" b="1" dirty="0" smtClean="0"/>
          </a:p>
          <a:p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90500" y="594732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Tecnologia da Liofilização</a:t>
            </a:r>
          </a:p>
          <a:p>
            <a:endParaRPr lang="pt-BR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5" t="26639" r="21475" b="33230"/>
          <a:stretch/>
        </p:blipFill>
        <p:spPr bwMode="auto">
          <a:xfrm>
            <a:off x="0" y="1285104"/>
            <a:ext cx="9144000" cy="420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89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0" y="1566952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Telecomunicações,</a:t>
            </a:r>
          </a:p>
          <a:p>
            <a:pPr algn="ctr"/>
            <a:r>
              <a:rPr lang="en-US" sz="3600" b="1" dirty="0" err="1" smtClean="0"/>
              <a:t>Rastreamento</a:t>
            </a:r>
            <a:r>
              <a:rPr lang="en-US" sz="3600" b="1" dirty="0" smtClean="0"/>
              <a:t>,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err="1" smtClean="0"/>
              <a:t>Diletantismo</a:t>
            </a:r>
            <a:r>
              <a:rPr lang="en-US" sz="3600" b="1" dirty="0" smtClean="0"/>
              <a:t>….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E a </a:t>
            </a:r>
            <a:r>
              <a:rPr lang="en-US" sz="3600" b="1" dirty="0" err="1" smtClean="0"/>
              <a:t>ciência</a:t>
            </a:r>
            <a:r>
              <a:rPr lang="en-US" sz="3600" b="1" dirty="0"/>
              <a:t> </a:t>
            </a:r>
            <a:r>
              <a:rPr lang="en-US" sz="3600" b="1" dirty="0" err="1" smtClean="0"/>
              <a:t>pura</a:t>
            </a:r>
            <a:r>
              <a:rPr lang="en-US" sz="3600" b="1" dirty="0" smtClean="0"/>
              <a:t>? </a:t>
            </a:r>
            <a:r>
              <a:rPr lang="en-US" sz="3600" b="1" dirty="0" err="1" smtClean="0"/>
              <a:t>Qual</a:t>
            </a:r>
            <a:r>
              <a:rPr lang="en-US" sz="3600" b="1" dirty="0" smtClean="0"/>
              <a:t> o </a:t>
            </a:r>
            <a:r>
              <a:rPr lang="en-US" sz="3600" b="1" dirty="0" err="1" smtClean="0"/>
              <a:t>papel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dela</a:t>
            </a:r>
            <a:r>
              <a:rPr lang="en-US" sz="3600" b="1" dirty="0" smtClean="0"/>
              <a:t>?</a:t>
            </a:r>
            <a:endParaRPr lang="pt-BR" sz="3600" b="1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1709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92" t="37180" r="47746" b="50623"/>
          <a:stretch/>
        </p:blipFill>
        <p:spPr bwMode="auto">
          <a:xfrm>
            <a:off x="-3631" y="1905000"/>
            <a:ext cx="913662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08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L SAGAN - A Humanidade e a Ciênci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E938-7E1C-49FD-856E-86C127ED6194}" type="slidenum">
              <a:rPr lang="pt-BR"/>
              <a:pPr/>
              <a:t>3</a:t>
            </a:fld>
            <a:endParaRPr lang="pt-BR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304800"/>
            <a:ext cx="200025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04800"/>
            <a:ext cx="45878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-12700" y="414338"/>
            <a:ext cx="473075" cy="6667500"/>
          </a:xfrm>
          <a:prstGeom prst="downArrow">
            <a:avLst>
              <a:gd name="adj1" fmla="val 55519"/>
              <a:gd name="adj2" fmla="val 333883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715" rIns="0" bIns="0" anchor="ctr"/>
          <a:lstStyle/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1828800" y="1295400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47800" y="90507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Astronomia Observacional</a:t>
            </a:r>
          </a:p>
          <a:p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00907" y="1003012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Radioastronomia</a:t>
            </a:r>
            <a:endParaRPr lang="pt-BR" sz="3200" dirty="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792514" y="4178588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764621" y="3886200"/>
            <a:ext cx="455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Infravermelha</a:t>
            </a:r>
            <a:endParaRPr lang="pt-BR" sz="3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914" y="1752600"/>
            <a:ext cx="2347912" cy="15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74371"/>
            <a:ext cx="2344714" cy="15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352800" y="35168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408 MHz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224240" y="35168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1420 MHz</a:t>
            </a:r>
            <a:endParaRPr lang="pt-BR" dirty="0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1828800" y="4884256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800907" y="4591868"/>
            <a:ext cx="330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Óptica</a:t>
            </a:r>
            <a:endParaRPr lang="pt-BR" sz="3200" dirty="0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5327" y="3516868"/>
            <a:ext cx="4697073" cy="318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0578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E938-7E1C-49FD-856E-86C127ED6194}" type="slidenum">
              <a:rPr lang="pt-BR"/>
              <a:pPr/>
              <a:t>4</a:t>
            </a:fld>
            <a:endParaRPr lang="pt-BR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304800"/>
            <a:ext cx="200025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04800"/>
            <a:ext cx="45878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-12700" y="414338"/>
            <a:ext cx="473075" cy="6667500"/>
          </a:xfrm>
          <a:prstGeom prst="downArrow">
            <a:avLst>
              <a:gd name="adj1" fmla="val 55519"/>
              <a:gd name="adj2" fmla="val 333883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715" rIns="0" bIns="0" anchor="ctr"/>
          <a:lstStyle/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1828800" y="1295400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47800" y="90507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Astronomia Observacional</a:t>
            </a:r>
          </a:p>
          <a:p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00907" y="1003012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Radioastronomia</a:t>
            </a:r>
            <a:endParaRPr lang="pt-BR" sz="3200" dirty="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792514" y="4178588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764621" y="3886200"/>
            <a:ext cx="455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Infravermelha</a:t>
            </a:r>
            <a:endParaRPr lang="pt-BR" sz="3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914" y="1752600"/>
            <a:ext cx="2347912" cy="15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74371"/>
            <a:ext cx="2344714" cy="15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352800" y="35168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408 MHz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224240" y="35168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1420 MHz</a:t>
            </a:r>
            <a:endParaRPr lang="pt-BR" dirty="0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1828800" y="4884256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800907" y="4591868"/>
            <a:ext cx="330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Óptica</a:t>
            </a:r>
            <a:endParaRPr lang="pt-BR" sz="3200" dirty="0"/>
          </a:p>
        </p:txBody>
      </p:sp>
      <p:cxnSp>
        <p:nvCxnSpPr>
          <p:cNvPr id="21" name="Conector de seta reta 20"/>
          <p:cNvCxnSpPr/>
          <p:nvPr/>
        </p:nvCxnSpPr>
        <p:spPr>
          <a:xfrm>
            <a:off x="1823374" y="5575013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795481" y="5282625"/>
            <a:ext cx="4156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Ultravioleta</a:t>
            </a:r>
            <a:endParaRPr lang="pt-BR" sz="320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707" y="3331887"/>
            <a:ext cx="4561786" cy="30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8506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E938-7E1C-49FD-856E-86C127ED6194}" type="slidenum">
              <a:rPr lang="pt-BR"/>
              <a:pPr/>
              <a:t>5</a:t>
            </a:fld>
            <a:endParaRPr lang="pt-BR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304800"/>
            <a:ext cx="200025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04800"/>
            <a:ext cx="45878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-12700" y="414338"/>
            <a:ext cx="473075" cy="6667500"/>
          </a:xfrm>
          <a:prstGeom prst="downArrow">
            <a:avLst>
              <a:gd name="adj1" fmla="val 55519"/>
              <a:gd name="adj2" fmla="val 333883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3715" rIns="0" bIns="0" anchor="ctr"/>
          <a:lstStyle/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  <a:p>
            <a:pPr algn="ctr" defTabSz="828675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1828800" y="1295400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47800" y="90507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Astronomia Observacional</a:t>
            </a:r>
          </a:p>
          <a:p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00907" y="1003012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Radioastronomia</a:t>
            </a:r>
            <a:endParaRPr lang="pt-BR" sz="3200" dirty="0"/>
          </a:p>
        </p:txBody>
      </p:sp>
      <p:cxnSp>
        <p:nvCxnSpPr>
          <p:cNvPr id="15" name="Conector de seta reta 14"/>
          <p:cNvCxnSpPr/>
          <p:nvPr/>
        </p:nvCxnSpPr>
        <p:spPr>
          <a:xfrm>
            <a:off x="1792514" y="4178588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764621" y="3886200"/>
            <a:ext cx="455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Infravermelha</a:t>
            </a:r>
            <a:endParaRPr lang="pt-BR" sz="3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914" y="1752600"/>
            <a:ext cx="2347912" cy="159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74371"/>
            <a:ext cx="2344714" cy="15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352800" y="35168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408 MHz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224240" y="351686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1420 MHz</a:t>
            </a:r>
            <a:endParaRPr lang="pt-BR" dirty="0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1828800" y="4884256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2800907" y="4591868"/>
            <a:ext cx="330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Óptica</a:t>
            </a:r>
            <a:endParaRPr lang="pt-BR" sz="3200" dirty="0"/>
          </a:p>
        </p:txBody>
      </p:sp>
      <p:cxnSp>
        <p:nvCxnSpPr>
          <p:cNvPr id="21" name="Conector de seta reta 20"/>
          <p:cNvCxnSpPr/>
          <p:nvPr/>
        </p:nvCxnSpPr>
        <p:spPr>
          <a:xfrm>
            <a:off x="1823374" y="5575013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795481" y="5282625"/>
            <a:ext cx="4156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</a:t>
            </a:r>
            <a:r>
              <a:rPr lang="en-US" sz="3200" dirty="0" err="1" smtClean="0"/>
              <a:t>Ultravioleta</a:t>
            </a:r>
            <a:endParaRPr lang="pt-BR" sz="3200" dirty="0"/>
          </a:p>
        </p:txBody>
      </p:sp>
      <p:cxnSp>
        <p:nvCxnSpPr>
          <p:cNvPr id="23" name="Conector de seta reta 22"/>
          <p:cNvCxnSpPr/>
          <p:nvPr/>
        </p:nvCxnSpPr>
        <p:spPr>
          <a:xfrm>
            <a:off x="1859659" y="6388388"/>
            <a:ext cx="914400" cy="0"/>
          </a:xfrm>
          <a:prstGeom prst="straightConnector1">
            <a:avLst/>
          </a:prstGeom>
          <a:ln w="50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2831766" y="6096000"/>
            <a:ext cx="5240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Astronomia</a:t>
            </a:r>
            <a:r>
              <a:rPr lang="en-US" sz="3200" dirty="0" smtClean="0"/>
              <a:t> de </a:t>
            </a:r>
            <a:r>
              <a:rPr lang="en-US" sz="3200" dirty="0" err="1" smtClean="0"/>
              <a:t>raios</a:t>
            </a:r>
            <a:r>
              <a:rPr lang="en-US" sz="3200" dirty="0" smtClean="0"/>
              <a:t>-X e Gama</a:t>
            </a:r>
            <a:endParaRPr lang="pt-B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349" y="148321"/>
            <a:ext cx="5514525" cy="373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637" y="2307213"/>
            <a:ext cx="6445250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8279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/>
              <a:t>Astronomia Observacional</a:t>
            </a:r>
            <a:br>
              <a:rPr lang="pt-BR" sz="2400" dirty="0" smtClean="0"/>
            </a:br>
            <a:r>
              <a:rPr lang="pt-BR" sz="3600" b="1" dirty="0">
                <a:latin typeface="+mn-lt"/>
                <a:ea typeface="+mn-ea"/>
                <a:cs typeface="+mn-cs"/>
              </a:rPr>
              <a:t>Astrometria e Mecânica Celeste</a:t>
            </a:r>
          </a:p>
        </p:txBody>
      </p:sp>
      <p:sp>
        <p:nvSpPr>
          <p:cNvPr id="4" name="Rectangle 6" descr="winter_solstice_pivato_800c"/>
          <p:cNvSpPr>
            <a:spLocks noGrp="1" noChangeAspect="1" noChangeArrowheads="1"/>
          </p:cNvSpPr>
          <p:nvPr isPhoto="1"/>
        </p:nvSpPr>
        <p:spPr bwMode="auto">
          <a:xfrm flipH="1">
            <a:off x="1331913" y="3835400"/>
            <a:ext cx="6588125" cy="3022600"/>
          </a:xfrm>
          <a:prstGeom prst="rect">
            <a:avLst/>
          </a:prstGeom>
          <a:blipFill dpi="0" rotWithShape="1">
            <a:blip r:embed="rId2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" name="Rectangle 10" descr="mars0708_bosman_big"/>
          <p:cNvSpPr>
            <a:spLocks noGrp="1" noChangeAspect="1" noChangeArrowheads="1"/>
          </p:cNvSpPr>
          <p:nvPr isPhoto="1"/>
        </p:nvSpPr>
        <p:spPr bwMode="auto">
          <a:xfrm>
            <a:off x="1042988" y="1341438"/>
            <a:ext cx="3563937" cy="24209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b="-2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7" rIns="91410" bIns="45707"/>
          <a:lstStyle/>
          <a:p>
            <a:pPr algn="ctr" eaLnBrk="0" hangingPunct="0"/>
            <a:endParaRPr lang="pt-BR" sz="1600" b="1"/>
          </a:p>
        </p:txBody>
      </p:sp>
    </p:spTree>
    <p:extLst>
      <p:ext uri="{BB962C8B-B14F-4D97-AF65-F5344CB8AC3E}">
        <p14:creationId xmlns:p14="http://schemas.microsoft.com/office/powerpoint/2010/main" xmlns="" val="8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47914" y="0"/>
            <a:ext cx="8229600" cy="1143000"/>
          </a:xfrm>
        </p:spPr>
        <p:txBody>
          <a:bodyPr/>
          <a:lstStyle/>
          <a:p>
            <a:pPr algn="l"/>
            <a:r>
              <a:rPr lang="pt-BR" sz="2400" dirty="0"/>
              <a:t/>
            </a:r>
            <a:br>
              <a:rPr lang="pt-BR" sz="2400" dirty="0"/>
            </a:br>
            <a:r>
              <a:rPr lang="pt-BR" sz="3600" b="1" dirty="0">
                <a:latin typeface="+mn-lt"/>
                <a:ea typeface="+mn-ea"/>
                <a:cs typeface="+mn-cs"/>
              </a:rPr>
              <a:t>Astronomia Solar</a:t>
            </a:r>
          </a:p>
        </p:txBody>
      </p:sp>
      <p:pic>
        <p:nvPicPr>
          <p:cNvPr id="4" name="eclipse_so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62714" y="1295400"/>
            <a:ext cx="4370388" cy="43703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Administrador\Desktop\Neto\Observatório\erupca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70388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1770" y="5710166"/>
            <a:ext cx="9122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Estudo de fenômenos físicos que ocorrem no Sol, como explosões, ejeções de massa, entre outras</a:t>
            </a:r>
          </a:p>
        </p:txBody>
      </p:sp>
    </p:spTree>
    <p:extLst>
      <p:ext uri="{BB962C8B-B14F-4D97-AF65-F5344CB8AC3E}">
        <p14:creationId xmlns:p14="http://schemas.microsoft.com/office/powerpoint/2010/main" xmlns="" val="30194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8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3600" b="1" dirty="0">
                <a:latin typeface="+mn-lt"/>
                <a:ea typeface="+mn-ea"/>
                <a:cs typeface="+mn-cs"/>
              </a:rPr>
              <a:t>Ciência</a:t>
            </a:r>
            <a:r>
              <a:rPr lang="pt-BR" dirty="0" smtClean="0"/>
              <a:t> </a:t>
            </a:r>
            <a:r>
              <a:rPr lang="pt-BR" sz="3600" b="1" dirty="0">
                <a:latin typeface="+mn-lt"/>
                <a:ea typeface="+mn-ea"/>
                <a:cs typeface="+mn-cs"/>
              </a:rPr>
              <a:t>Planetária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1770" y="5710166"/>
            <a:ext cx="9122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Estudo dos planetas do Sistema Solar e de </a:t>
            </a:r>
            <a:r>
              <a:rPr lang="pt-BR" sz="2800" dirty="0" err="1"/>
              <a:t>exoplanetas</a:t>
            </a:r>
            <a:endParaRPr lang="pt-BR" sz="2800" dirty="0"/>
          </a:p>
        </p:txBody>
      </p:sp>
      <p:pic>
        <p:nvPicPr>
          <p:cNvPr id="33794" name="Picture 2" descr="http://g1.globo.com/Noticias/Ciencia/foto/0,,11840422,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95400"/>
            <a:ext cx="6019800" cy="4289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21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78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3600" b="1" dirty="0">
                <a:latin typeface="+mn-lt"/>
                <a:ea typeface="+mn-ea"/>
                <a:cs typeface="+mn-cs"/>
              </a:rPr>
              <a:t>Astronomia</a:t>
            </a:r>
            <a:r>
              <a:rPr lang="pt-BR" dirty="0" smtClean="0"/>
              <a:t> </a:t>
            </a:r>
            <a:r>
              <a:rPr lang="pt-BR" sz="3600" b="1" dirty="0">
                <a:latin typeface="+mn-lt"/>
                <a:ea typeface="+mn-ea"/>
                <a:cs typeface="+mn-cs"/>
              </a:rPr>
              <a:t>Estelar</a:t>
            </a:r>
          </a:p>
        </p:txBody>
      </p:sp>
      <p:pic>
        <p:nvPicPr>
          <p:cNvPr id="4" name="Picture 4" descr="ssbe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274374"/>
            <a:ext cx="5969000" cy="46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-3629" y="6233386"/>
            <a:ext cx="9122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/>
              <a:t>Estudo das estrelas em geral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32684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1309</Words>
  <Application>Microsoft Office PowerPoint</Application>
  <PresentationFormat>Apresentação na tela (4:3)</PresentationFormat>
  <Paragraphs>184</Paragraphs>
  <Slides>27</Slides>
  <Notes>19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Astronomia: E nós com isso?</vt:lpstr>
      <vt:lpstr>Slide 2</vt:lpstr>
      <vt:lpstr>Slide 3</vt:lpstr>
      <vt:lpstr>Slide 4</vt:lpstr>
      <vt:lpstr>Slide 5</vt:lpstr>
      <vt:lpstr>Slide 6</vt:lpstr>
      <vt:lpstr> Astronomia Solar</vt:lpstr>
      <vt:lpstr>Slide 8</vt:lpstr>
      <vt:lpstr>Slide 9</vt:lpstr>
      <vt:lpstr> Astronomia Galáctica e Extragaláctica</vt:lpstr>
      <vt:lpstr>Slide 11</vt:lpstr>
      <vt:lpstr>Arqueoastronomia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Astronomia: E nós com isso?</dc:title>
  <dc:creator>Bruno</dc:creator>
  <cp:lastModifiedBy>Observatório</cp:lastModifiedBy>
  <cp:revision>30</cp:revision>
  <dcterms:created xsi:type="dcterms:W3CDTF">2012-01-23T17:58:49Z</dcterms:created>
  <dcterms:modified xsi:type="dcterms:W3CDTF">2012-01-27T16:53:19Z</dcterms:modified>
</cp:coreProperties>
</file>