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80" r:id="rId4"/>
    <p:sldId id="258" r:id="rId5"/>
    <p:sldId id="282" r:id="rId6"/>
    <p:sldId id="278" r:id="rId7"/>
    <p:sldId id="281" r:id="rId8"/>
    <p:sldId id="283" r:id="rId9"/>
    <p:sldId id="257" r:id="rId10"/>
    <p:sldId id="261" r:id="rId11"/>
    <p:sldId id="260" r:id="rId12"/>
    <p:sldId id="264" r:id="rId13"/>
    <p:sldId id="265" r:id="rId14"/>
    <p:sldId id="266" r:id="rId15"/>
    <p:sldId id="269" r:id="rId16"/>
    <p:sldId id="271" r:id="rId17"/>
    <p:sldId id="286" r:id="rId18"/>
    <p:sldId id="272" r:id="rId19"/>
    <p:sldId id="287" r:id="rId20"/>
    <p:sldId id="298" r:id="rId21"/>
    <p:sldId id="285" r:id="rId22"/>
    <p:sldId id="288" r:id="rId23"/>
    <p:sldId id="284" r:id="rId24"/>
    <p:sldId id="289" r:id="rId25"/>
    <p:sldId id="290" r:id="rId26"/>
    <p:sldId id="300" r:id="rId27"/>
    <p:sldId id="301" r:id="rId28"/>
    <p:sldId id="267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9" r:id="rId37"/>
    <p:sldId id="276" r:id="rId38"/>
    <p:sldId id="302" r:id="rId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05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2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36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45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76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96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929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8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10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679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19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9BEF1-C7D1-49C2-BFCA-E6EC99E913D5}" type="datetimeFigureOut">
              <a:rPr lang="pt-BR" smtClean="0"/>
              <a:t>14/04/2012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945-647A-436B-94AA-AEA0609174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90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youtube.com/watch?v=MH2qnn4D0kY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mtClean="0"/>
              <a:t>Radioastronomia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mtClean="0"/>
              <a:t>Por Andrea Greff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186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legado de </a:t>
            </a:r>
            <a:r>
              <a:rPr lang="pt-BR" dirty="0" err="1" smtClean="0"/>
              <a:t>Jansky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92514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 err="1" smtClean="0"/>
              <a:t>Grote</a:t>
            </a:r>
            <a:r>
              <a:rPr lang="pt-BR" dirty="0" smtClean="0"/>
              <a:t> </a:t>
            </a:r>
            <a:r>
              <a:rPr lang="pt-BR" dirty="0" err="1" smtClean="0"/>
              <a:t>Reber</a:t>
            </a:r>
            <a:r>
              <a:rPr lang="pt-BR" dirty="0" smtClean="0"/>
              <a:t> – </a:t>
            </a:r>
            <a:r>
              <a:rPr lang="pt-BR" dirty="0" err="1" smtClean="0"/>
              <a:t>radioastrônomo</a:t>
            </a:r>
            <a:r>
              <a:rPr lang="pt-BR" dirty="0" smtClean="0"/>
              <a:t> amador </a:t>
            </a:r>
            <a:r>
              <a:rPr lang="pt-BR" dirty="0" smtClean="0"/>
              <a:t>solitário, </a:t>
            </a:r>
            <a:r>
              <a:rPr lang="pt-BR" dirty="0" err="1" smtClean="0"/>
              <a:t>inpirado</a:t>
            </a:r>
            <a:r>
              <a:rPr lang="pt-BR" dirty="0" smtClean="0"/>
              <a:t> pela leitura do artigo de </a:t>
            </a:r>
            <a:r>
              <a:rPr lang="pt-BR" dirty="0" err="1" smtClean="0"/>
              <a:t>Jansky</a:t>
            </a:r>
            <a:r>
              <a:rPr lang="pt-BR" dirty="0" smtClean="0"/>
              <a:t> e Hubble, disco de 9m de ferro galvanizado e madeira, onde permaneceu até 1947</a:t>
            </a:r>
          </a:p>
          <a:p>
            <a:pPr algn="just"/>
            <a:r>
              <a:rPr lang="pt-BR" dirty="0" smtClean="0"/>
              <a:t>Primeiras </a:t>
            </a:r>
            <a:r>
              <a:rPr lang="pt-BR" dirty="0" err="1" smtClean="0"/>
              <a:t>radiofontes</a:t>
            </a:r>
            <a:r>
              <a:rPr lang="pt-BR" dirty="0" smtClean="0"/>
              <a:t> do </a:t>
            </a:r>
            <a:r>
              <a:rPr lang="pt-BR" dirty="0" smtClean="0"/>
              <a:t>Universo – </a:t>
            </a:r>
            <a:r>
              <a:rPr lang="pt-BR" dirty="0" smtClean="0"/>
              <a:t>sinais em Sagitário, </a:t>
            </a:r>
            <a:r>
              <a:rPr lang="pt-BR" dirty="0" smtClean="0"/>
              <a:t>Cisne </a:t>
            </a:r>
            <a:r>
              <a:rPr lang="pt-BR" dirty="0" smtClean="0"/>
              <a:t>e </a:t>
            </a:r>
            <a:r>
              <a:rPr lang="pt-BR" dirty="0" err="1" smtClean="0"/>
              <a:t>Cassiopeia</a:t>
            </a:r>
            <a:r>
              <a:rPr lang="pt-BR" dirty="0" smtClean="0"/>
              <a:t> </a:t>
            </a:r>
            <a:r>
              <a:rPr lang="pt-BR" dirty="0" smtClean="0"/>
              <a:t>com ondas de 1,87m, com que fez um </a:t>
            </a:r>
            <a:r>
              <a:rPr lang="pt-BR" dirty="0" err="1" smtClean="0"/>
              <a:t>radiomapa</a:t>
            </a:r>
            <a:r>
              <a:rPr lang="pt-BR" dirty="0" smtClean="0"/>
              <a:t> da </a:t>
            </a:r>
            <a:r>
              <a:rPr lang="pt-BR" dirty="0" smtClean="0"/>
              <a:t>galáxia (1939)</a:t>
            </a:r>
            <a:endParaRPr lang="pt-BR" dirty="0" smtClean="0"/>
          </a:p>
          <a:p>
            <a:pPr algn="just"/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32" y="1268760"/>
            <a:ext cx="426604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88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Dificuldades da época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/>
              <a:t>Segunda Guerra Mundial</a:t>
            </a:r>
          </a:p>
          <a:p>
            <a:pPr algn="just"/>
            <a:r>
              <a:rPr lang="pt-BR" dirty="0" smtClean="0"/>
              <a:t>Engenheiros </a:t>
            </a:r>
            <a:r>
              <a:rPr lang="pt-BR" dirty="0" smtClean="0"/>
              <a:t>de rádio – somente comunicação interna na </a:t>
            </a:r>
            <a:r>
              <a:rPr lang="pt-BR" dirty="0" smtClean="0"/>
              <a:t>Terra </a:t>
            </a:r>
            <a:r>
              <a:rPr lang="pt-BR" i="1" dirty="0" smtClean="0"/>
              <a:t>x </a:t>
            </a:r>
            <a:r>
              <a:rPr lang="pt-BR" dirty="0" smtClean="0"/>
              <a:t>Astrônomos </a:t>
            </a:r>
            <a:r>
              <a:rPr lang="pt-BR" dirty="0" smtClean="0"/>
              <a:t>– somente astronomia </a:t>
            </a:r>
            <a:r>
              <a:rPr lang="pt-BR" dirty="0" smtClean="0"/>
              <a:t>ótica</a:t>
            </a:r>
          </a:p>
          <a:p>
            <a:pPr algn="just"/>
            <a:r>
              <a:rPr lang="pt-BR" dirty="0" smtClean="0"/>
              <a:t>1942 - Ondas de rádio provenientes do Sol detectadas acidentalmente, </a:t>
            </a:r>
            <a:r>
              <a:rPr lang="pt-BR" dirty="0"/>
              <a:t>percebidas como interferências nos radares britânicos e confundidas com </a:t>
            </a:r>
            <a:r>
              <a:rPr lang="pt-BR" dirty="0" smtClean="0"/>
              <a:t>uma estratégia </a:t>
            </a:r>
            <a:r>
              <a:rPr lang="pt-BR" dirty="0"/>
              <a:t>alemã, foram interpretadas corretamente </a:t>
            </a:r>
            <a:r>
              <a:rPr lang="pt-BR" dirty="0" smtClean="0"/>
              <a:t>pelo </a:t>
            </a:r>
            <a:r>
              <a:rPr lang="pt-BR" dirty="0"/>
              <a:t>físico </a:t>
            </a:r>
            <a:r>
              <a:rPr lang="pt-BR" dirty="0" err="1" smtClean="0"/>
              <a:t>Hey</a:t>
            </a:r>
            <a:r>
              <a:rPr lang="pt-BR" dirty="0" smtClean="0"/>
              <a:t> </a:t>
            </a:r>
          </a:p>
          <a:p>
            <a:pPr algn="just"/>
            <a:r>
              <a:rPr lang="pt-BR" dirty="0" smtClean="0"/>
              <a:t>1945/1946 - O </a:t>
            </a:r>
            <a:r>
              <a:rPr lang="pt-BR" dirty="0"/>
              <a:t>fim do conflito trouxe uma </a:t>
            </a:r>
            <a:r>
              <a:rPr lang="pt-BR" dirty="0" smtClean="0"/>
              <a:t>grande força </a:t>
            </a:r>
            <a:r>
              <a:rPr lang="pt-BR" dirty="0"/>
              <a:t>de trabalho e novas técnicas para este recém-nascido ramo da </a:t>
            </a:r>
            <a:r>
              <a:rPr lang="pt-BR" dirty="0" smtClean="0"/>
              <a:t>Astronomia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528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busca da </a:t>
            </a:r>
            <a:r>
              <a:rPr lang="pt-BR" dirty="0" smtClean="0"/>
              <a:t>eficiência instrumental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Primeira técnica utilizada para melhorar a resolução de radiotelescópios foi a medição da radiação solar durante eclipses solares</a:t>
            </a:r>
          </a:p>
          <a:p>
            <a:pPr algn="just"/>
            <a:r>
              <a:rPr lang="pt-BR" dirty="0" smtClean="0"/>
              <a:t>Primeiros </a:t>
            </a:r>
            <a:r>
              <a:rPr lang="pt-BR" dirty="0" smtClean="0"/>
              <a:t>registros de astronomia de radar com </a:t>
            </a:r>
            <a:r>
              <a:rPr lang="pt-BR" dirty="0" err="1" smtClean="0"/>
              <a:t>Bay</a:t>
            </a:r>
            <a:r>
              <a:rPr lang="pt-BR" dirty="0" smtClean="0"/>
              <a:t> que enviou pulsos de </a:t>
            </a:r>
            <a:r>
              <a:rPr lang="pt-BR" dirty="0" err="1" smtClean="0"/>
              <a:t>microondas</a:t>
            </a:r>
            <a:r>
              <a:rPr lang="pt-BR" dirty="0" smtClean="0"/>
              <a:t> para Lua e registrou ressonância de retorno, e com </a:t>
            </a:r>
            <a:r>
              <a:rPr lang="pt-BR" dirty="0" err="1" smtClean="0"/>
              <a:t>Hey</a:t>
            </a:r>
            <a:r>
              <a:rPr lang="pt-BR" dirty="0" smtClean="0"/>
              <a:t> e Stewart com pesquisas de radar com meteoros</a:t>
            </a:r>
          </a:p>
          <a:p>
            <a:pPr algn="just"/>
            <a:r>
              <a:rPr lang="pt-BR" dirty="0" err="1" smtClean="0"/>
              <a:t>Lovell</a:t>
            </a:r>
            <a:r>
              <a:rPr lang="pt-BR" dirty="0" smtClean="0"/>
              <a:t> e </a:t>
            </a:r>
            <a:r>
              <a:rPr lang="pt-BR" dirty="0" err="1" smtClean="0"/>
              <a:t>Clegg</a:t>
            </a:r>
            <a:r>
              <a:rPr lang="pt-BR" dirty="0" smtClean="0"/>
              <a:t>, antena de 66 metros horizontal em </a:t>
            </a:r>
            <a:r>
              <a:rPr lang="pt-BR" dirty="0" err="1" smtClean="0"/>
              <a:t>Jodrell</a:t>
            </a:r>
            <a:r>
              <a:rPr lang="pt-BR" dirty="0" smtClean="0"/>
              <a:t> Bank</a:t>
            </a:r>
          </a:p>
          <a:p>
            <a:pPr algn="just"/>
            <a:r>
              <a:rPr lang="pt-BR" dirty="0" err="1" smtClean="0"/>
              <a:t>Lovell</a:t>
            </a:r>
            <a:r>
              <a:rPr lang="pt-BR" dirty="0" smtClean="0"/>
              <a:t>, com </a:t>
            </a:r>
            <a:r>
              <a:rPr lang="pt-BR" dirty="0" err="1" smtClean="0"/>
              <a:t>Husband</a:t>
            </a:r>
            <a:r>
              <a:rPr lang="pt-BR" dirty="0" smtClean="0"/>
              <a:t>, queria construir uma antena móvel com 75m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956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spacetoday.org/images/DeepSpace/Telescopes/JodrellBankObservatory/LovellTelescopeJ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3" y="232124"/>
            <a:ext cx="854494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Visão do futuro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pt-BR" dirty="0" smtClean="0"/>
              <a:t>Projeto de </a:t>
            </a:r>
            <a:r>
              <a:rPr lang="pt-BR" dirty="0" err="1" smtClean="0"/>
              <a:t>Lovell</a:t>
            </a:r>
            <a:r>
              <a:rPr lang="pt-BR" dirty="0" smtClean="0"/>
              <a:t> foi interpretado como início para uma nova ciência</a:t>
            </a:r>
          </a:p>
          <a:p>
            <a:pPr algn="just"/>
            <a:r>
              <a:rPr lang="pt-BR" dirty="0" smtClean="0"/>
              <a:t>Cotação por </a:t>
            </a:r>
            <a:r>
              <a:rPr lang="pt-BR" dirty="0" err="1" smtClean="0"/>
              <a:t>Husband</a:t>
            </a:r>
            <a:r>
              <a:rPr lang="pt-BR" dirty="0" smtClean="0"/>
              <a:t> em </a:t>
            </a:r>
            <a:r>
              <a:rPr lang="pt-BR" dirty="0" smtClean="0"/>
              <a:t>259 mil </a:t>
            </a:r>
            <a:r>
              <a:rPr lang="pt-BR" dirty="0" smtClean="0"/>
              <a:t>libras, crise econômica, </a:t>
            </a:r>
            <a:r>
              <a:rPr lang="pt-BR" dirty="0" smtClean="0"/>
              <a:t>aumento </a:t>
            </a:r>
            <a:r>
              <a:rPr lang="pt-BR" dirty="0" smtClean="0"/>
              <a:t>no valor das matérias-primas</a:t>
            </a:r>
          </a:p>
          <a:p>
            <a:pPr algn="just"/>
            <a:r>
              <a:rPr lang="pt-BR" dirty="0" smtClean="0"/>
              <a:t>Construção iniciada em 1952; em </a:t>
            </a:r>
            <a:r>
              <a:rPr lang="pt-BR" dirty="0" smtClean="0"/>
              <a:t>1953</a:t>
            </a:r>
            <a:r>
              <a:rPr lang="pt-BR" dirty="0" smtClean="0"/>
              <a:t>, custo de </a:t>
            </a:r>
            <a:r>
              <a:rPr lang="pt-BR" dirty="0" smtClean="0"/>
              <a:t>450 mil </a:t>
            </a:r>
            <a:r>
              <a:rPr lang="pt-BR" dirty="0" smtClean="0"/>
              <a:t>libras; </a:t>
            </a:r>
            <a:r>
              <a:rPr lang="pt-BR" dirty="0" err="1" smtClean="0"/>
              <a:t>Lovell</a:t>
            </a:r>
            <a:r>
              <a:rPr lang="pt-BR" dirty="0" smtClean="0"/>
              <a:t> acusado de “incompetência” e “aventureirismo”; ameaças de ser preso e contas a pagar</a:t>
            </a:r>
          </a:p>
          <a:p>
            <a:pPr algn="just"/>
            <a:r>
              <a:rPr lang="pt-BR" dirty="0" smtClean="0"/>
              <a:t>Reformulação do projeto pela detecção de emissão do hidrogênio em 21cm, mais custos; fornecedores aumentaram os valores; </a:t>
            </a:r>
            <a:r>
              <a:rPr lang="pt-BR" dirty="0" smtClean="0"/>
              <a:t>caso </a:t>
            </a:r>
            <a:r>
              <a:rPr lang="pt-BR" dirty="0" smtClean="0"/>
              <a:t>explodiu </a:t>
            </a:r>
            <a:r>
              <a:rPr lang="pt-BR" dirty="0" smtClean="0"/>
              <a:t>como “escândalo”</a:t>
            </a:r>
          </a:p>
          <a:p>
            <a:pPr algn="just"/>
            <a:r>
              <a:rPr lang="pt-BR" dirty="0" smtClean="0"/>
              <a:t>Custos bateram </a:t>
            </a:r>
            <a:r>
              <a:rPr lang="pt-BR" dirty="0" smtClean="0"/>
              <a:t>630 mil </a:t>
            </a:r>
            <a:r>
              <a:rPr lang="pt-BR" dirty="0" smtClean="0"/>
              <a:t>libras, foi pedido um inquérito por responsabilidades “morais e legais”</a:t>
            </a:r>
          </a:p>
          <a:p>
            <a:pPr algn="just"/>
            <a:r>
              <a:rPr lang="pt-BR" dirty="0" smtClean="0"/>
              <a:t>Em 1957, o radiotelescópio inacabado captou uma emissão proveniente de </a:t>
            </a:r>
            <a:r>
              <a:rPr lang="pt-BR" dirty="0" err="1" smtClean="0"/>
              <a:t>Cassiopeia</a:t>
            </a:r>
            <a:endParaRPr lang="pt-BR" dirty="0" smtClean="0"/>
          </a:p>
          <a:p>
            <a:pPr algn="just"/>
            <a:r>
              <a:rPr lang="pt-BR" dirty="0" smtClean="0"/>
              <a:t>Em 12 de outubro de 57, o radiotelescópio localizou o foguete propulsor do satélite </a:t>
            </a:r>
            <a:r>
              <a:rPr lang="pt-BR" dirty="0" err="1" smtClean="0"/>
              <a:t>Sputinik</a:t>
            </a:r>
            <a:r>
              <a:rPr lang="pt-BR" dirty="0" smtClean="0"/>
              <a:t> 1, lançado 8 dias antes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22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encrypted-tbn1.google.com/images?q=tbn:ANd9GcSYCR-g8uED2XndJ5XRTS9qjUOXhH9uA6I9uHKw7B6LJ5z_WG6O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7" y="1484784"/>
            <a:ext cx="8172908" cy="502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 vilão a herói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 smtClean="0"/>
              <a:t>Em 29 de outubro, primeiro-ministro, Harold </a:t>
            </a:r>
            <a:r>
              <a:rPr lang="pt-BR" dirty="0" err="1" smtClean="0"/>
              <a:t>Macmillan</a:t>
            </a:r>
            <a:r>
              <a:rPr lang="pt-BR" dirty="0" smtClean="0"/>
              <a:t>, anunciou o acompanhamento do satélite </a:t>
            </a:r>
            <a:r>
              <a:rPr lang="pt-BR" dirty="0" err="1" smtClean="0"/>
              <a:t>Sputinik</a:t>
            </a:r>
            <a:r>
              <a:rPr lang="pt-BR" dirty="0" smtClean="0"/>
              <a:t> 1, </a:t>
            </a:r>
            <a:r>
              <a:rPr lang="pt-BR" dirty="0" smtClean="0"/>
              <a:t>que havia sido um sucesso</a:t>
            </a:r>
          </a:p>
          <a:p>
            <a:pPr algn="just"/>
            <a:r>
              <a:rPr lang="pt-BR" dirty="0" smtClean="0"/>
              <a:t>Crise financeira adiada</a:t>
            </a:r>
          </a:p>
          <a:p>
            <a:pPr algn="just"/>
            <a:r>
              <a:rPr lang="pt-BR" dirty="0" smtClean="0"/>
              <a:t>1960, </a:t>
            </a:r>
            <a:r>
              <a:rPr lang="pt-BR" dirty="0" err="1" smtClean="0"/>
              <a:t>Lord</a:t>
            </a:r>
            <a:r>
              <a:rPr lang="pt-BR" dirty="0" smtClean="0"/>
              <a:t> </a:t>
            </a:r>
            <a:r>
              <a:rPr lang="pt-BR" dirty="0" err="1" smtClean="0"/>
              <a:t>Nuffield</a:t>
            </a:r>
            <a:r>
              <a:rPr lang="pt-BR" dirty="0" smtClean="0"/>
              <a:t> pagou a dívida restante, radiotelescópio enviou sinal para sonda </a:t>
            </a:r>
            <a:r>
              <a:rPr lang="pt-BR" dirty="0" err="1" smtClean="0"/>
              <a:t>Pionner</a:t>
            </a:r>
            <a:r>
              <a:rPr lang="pt-BR" dirty="0" smtClean="0"/>
              <a:t> 5 que seguia para Vênus</a:t>
            </a:r>
            <a:endParaRPr lang="pt-BR" dirty="0"/>
          </a:p>
          <a:p>
            <a:pPr algn="just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7697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044" y="2636912"/>
            <a:ext cx="4549180" cy="454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formas da Galáxia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Final de 1940, através </a:t>
            </a:r>
            <a:r>
              <a:rPr lang="pt-BR" dirty="0" smtClean="0"/>
              <a:t>da emissão rádio de hidrogênio neutro em 21cm, foi possível definir o </a:t>
            </a:r>
            <a:r>
              <a:rPr lang="pt-BR" dirty="0" smtClean="0"/>
              <a:t>formato espiralado </a:t>
            </a:r>
            <a:r>
              <a:rPr lang="pt-BR" dirty="0" smtClean="0"/>
              <a:t>da </a:t>
            </a:r>
            <a:r>
              <a:rPr lang="pt-BR" dirty="0" smtClean="0"/>
              <a:t>Galáxia por Morgan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709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4.bp.blogspot.com/_YpKuwYjJGwA/TAGzNuVOK7I/AAAAAAAAGvE/rxN1j8pKK74/s1600/molecu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3" y="404664"/>
            <a:ext cx="8743085" cy="63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Moléculas interestelares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1968, detecção de água e amoníaco</a:t>
            </a:r>
          </a:p>
          <a:p>
            <a:pPr algn="just"/>
            <a:r>
              <a:rPr lang="pt-BR" dirty="0" smtClean="0"/>
              <a:t>1969, formaldeído, primeira molécula orgânica significativa formada por 4 átomos</a:t>
            </a:r>
          </a:p>
          <a:p>
            <a:pPr algn="just"/>
            <a:r>
              <a:rPr lang="pt-BR" dirty="0" smtClean="0"/>
              <a:t>No começo da década de 70, já haviam sido identificadas mais de duas dezenas de combinações moleculares, e agora já </a:t>
            </a:r>
            <a:r>
              <a:rPr lang="pt-BR" dirty="0" err="1" smtClean="0"/>
              <a:t>sera</a:t>
            </a:r>
            <a:r>
              <a:rPr lang="pt-BR" dirty="0" smtClean="0"/>
              <a:t> uma centena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092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desenvolvimento da instrumentação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pt-BR" dirty="0"/>
              <a:t>Fundado em 1952, radiotelescópio </a:t>
            </a:r>
            <a:r>
              <a:rPr lang="pt-BR" dirty="0" err="1" smtClean="0"/>
              <a:t>Parkes</a:t>
            </a:r>
            <a:r>
              <a:rPr lang="pt-BR" dirty="0" smtClean="0"/>
              <a:t>, com antena de 64 m, </a:t>
            </a:r>
            <a:r>
              <a:rPr lang="pt-BR" dirty="0"/>
              <a:t>na Austrália, que começou a funcionar em </a:t>
            </a:r>
            <a:r>
              <a:rPr lang="pt-BR" dirty="0" smtClean="0"/>
              <a:t>1961</a:t>
            </a:r>
          </a:p>
          <a:p>
            <a:pPr algn="just"/>
            <a:r>
              <a:rPr lang="pt-BR" dirty="0" smtClean="0"/>
              <a:t>1960 – Martin Ryle utilizou de forma pioneira radiotelescópio como interferômetro, primeiro 1,6 km e depois 5 km</a:t>
            </a:r>
          </a:p>
          <a:p>
            <a:pPr algn="just"/>
            <a:r>
              <a:rPr lang="pt-BR" dirty="0" smtClean="0"/>
              <a:t>1963 – Versão </a:t>
            </a:r>
            <a:r>
              <a:rPr lang="pt-BR" dirty="0" err="1" smtClean="0"/>
              <a:t>orginal</a:t>
            </a:r>
            <a:r>
              <a:rPr lang="pt-BR" dirty="0" smtClean="0"/>
              <a:t> do maior </a:t>
            </a:r>
            <a:r>
              <a:rPr lang="pt-BR" dirty="0"/>
              <a:t>radiotelescópio em operação </a:t>
            </a:r>
            <a:r>
              <a:rPr lang="pt-BR" dirty="0" smtClean="0"/>
              <a:t>atual, de </a:t>
            </a:r>
            <a:r>
              <a:rPr lang="pt-BR" dirty="0" err="1" smtClean="0"/>
              <a:t>Arecibo</a:t>
            </a:r>
            <a:r>
              <a:rPr lang="pt-BR" dirty="0" smtClean="0"/>
              <a:t>, </a:t>
            </a:r>
            <a:r>
              <a:rPr lang="pt-BR" dirty="0"/>
              <a:t>com 305m de diâmetro, montado numa concha natural em Porto </a:t>
            </a:r>
            <a:r>
              <a:rPr lang="pt-BR" dirty="0" smtClean="0"/>
              <a:t>Rico</a:t>
            </a:r>
          </a:p>
          <a:p>
            <a:pPr algn="just"/>
            <a:r>
              <a:rPr lang="pt-BR" dirty="0" smtClean="0"/>
              <a:t>1976 – VLA (</a:t>
            </a:r>
            <a:r>
              <a:rPr lang="pt-BR" dirty="0" err="1" smtClean="0"/>
              <a:t>Very</a:t>
            </a:r>
            <a:r>
              <a:rPr lang="pt-BR" dirty="0" smtClean="0"/>
              <a:t> </a:t>
            </a:r>
            <a:r>
              <a:rPr lang="pt-BR" dirty="0" err="1" smtClean="0"/>
              <a:t>Large</a:t>
            </a:r>
            <a:r>
              <a:rPr lang="pt-BR" dirty="0" smtClean="0"/>
              <a:t> </a:t>
            </a:r>
            <a:r>
              <a:rPr lang="pt-BR" dirty="0" err="1" smtClean="0"/>
              <a:t>Array</a:t>
            </a:r>
            <a:r>
              <a:rPr lang="pt-BR" dirty="0" smtClean="0"/>
              <a:t>), no Novo México, conjunto de 27 antenas, cada uma com 25 m de diâmetro, como um sistema de uma antena única de 27 km</a:t>
            </a:r>
          </a:p>
        </p:txBody>
      </p:sp>
    </p:spTree>
    <p:extLst>
      <p:ext uri="{BB962C8B-B14F-4D97-AF65-F5344CB8AC3E}">
        <p14:creationId xmlns:p14="http://schemas.microsoft.com/office/powerpoint/2010/main" val="40962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://2.bp.blogspot.com/_ibXxl8hLMhs/TVGglZRxOjI/AAAAAAAAAms/coEZFObHw-8/s1600/Galaxia_Quasar_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79632" cy="66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Continuando as descobertas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1963 – Grupo de </a:t>
            </a:r>
            <a:r>
              <a:rPr lang="pt-BR" dirty="0" err="1"/>
              <a:t>Parkes</a:t>
            </a:r>
            <a:r>
              <a:rPr lang="pt-BR" dirty="0"/>
              <a:t> aperfeiçoou o método de localização de </a:t>
            </a:r>
            <a:r>
              <a:rPr lang="pt-BR" dirty="0" err="1" smtClean="0"/>
              <a:t>radiofonte</a:t>
            </a:r>
            <a:r>
              <a:rPr lang="pt-BR" dirty="0" smtClean="0"/>
              <a:t> </a:t>
            </a:r>
            <a:r>
              <a:rPr lang="pt-BR" dirty="0"/>
              <a:t>por ocultações </a:t>
            </a:r>
            <a:r>
              <a:rPr lang="pt-BR" dirty="0" smtClean="0"/>
              <a:t>lunares </a:t>
            </a:r>
          </a:p>
          <a:p>
            <a:pPr lvl="1"/>
            <a:r>
              <a:rPr lang="pt-BR" dirty="0"/>
              <a:t>3C48, espectro </a:t>
            </a:r>
            <a:r>
              <a:rPr lang="pt-BR" dirty="0" smtClean="0"/>
              <a:t>discreto descoberto por </a:t>
            </a:r>
            <a:r>
              <a:rPr lang="pt-BR" dirty="0" err="1" smtClean="0"/>
              <a:t>Sandage</a:t>
            </a:r>
            <a:endParaRPr lang="pt-BR" dirty="0"/>
          </a:p>
          <a:p>
            <a:pPr lvl="1"/>
            <a:r>
              <a:rPr lang="pt-BR" dirty="0" smtClean="0"/>
              <a:t>3C273, no visível, estrela azulada; em rádio, objeto bastante compacto e a mais de um bilhão de anos-luz</a:t>
            </a:r>
            <a:endParaRPr lang="pt-BR" dirty="0"/>
          </a:p>
          <a:p>
            <a:r>
              <a:rPr lang="pt-BR" dirty="0"/>
              <a:t>Quasares (Quase-estelar </a:t>
            </a:r>
            <a:r>
              <a:rPr lang="pt-BR" dirty="0" err="1"/>
              <a:t>Astronomical</a:t>
            </a:r>
            <a:r>
              <a:rPr lang="pt-BR" dirty="0"/>
              <a:t> </a:t>
            </a:r>
            <a:r>
              <a:rPr lang="pt-BR" dirty="0" err="1"/>
              <a:t>Radiosource</a:t>
            </a:r>
            <a:r>
              <a:rPr lang="pt-BR" dirty="0"/>
              <a:t>)</a:t>
            </a:r>
          </a:p>
          <a:p>
            <a:endParaRPr lang="pt-BR" dirty="0" smtClean="0"/>
          </a:p>
        </p:txBody>
      </p:sp>
      <p:sp>
        <p:nvSpPr>
          <p:cNvPr id="4" name="AutoShape 2" descr="data:image/jpeg;base64,/9j/4AAQSkZJRgABAQAAAQABAAD/2wCEAAkGBhQSERUUExQUFRUVGBwXGBYWFxcYGhcXFxcXGBcYGBUXHCYeFxokHBUXHy8gJCcpLCwsFx4xNTAqNSYrLCkBCQoKDgwOGg8PGikkHB8sLCwsLCwpLCksLCwpLCwsLCkpLCksLCkpKSkpKSksLCwsKSwpKSwsLCksLCksKSkpKf/AABEIAMIBAwMBIgACEQEDEQH/xAAbAAABBQEBAAAAAAAAAAAAAAABAAIDBAUGB//EADYQAAEDAgUCBAUEAQMFAAAAAAEAAhEDIQQFEjFBUWFxgZHwBiKhscETMtHh8RRCUgcWI3KS/8QAGgEAAgMBAQAAAAAAAAAAAAAAAQIAAwQFBv/EACkRAAICAQQCAAYCAwAAAAAAAAABAgMRBBIhMSJBBRMyUWFxIzMUQoH/2gAMAwEAAhEDEQA/APHy/pM+/wC/omPbEXmR6b2UlfEatPytbpaG/KCJibu6m6THCNpPkRsZkHnaOkLrJFZCCjCeRE23sJm15tfpa87oNbym25AMLUwsVr9ElswYmAY56SoHhB1kyQQjxvfpftypHNTCFU6hsjUEdKBCrcGgilIpJJHEgJRlEOIkTY+hSAQwQQTwEtNyPK23qpabUUQla2yTad1PSZZWcNQlyO0VsJoHSBCkqZaWkTyLQtXCsaGfMCTIiN+6mo4TWZ9F2tBTlma2zaihhcvJWzleUFzwIm608Jl9gAF3Hwp8Nhh1uEn7Ls6jUQ09b+5ysuyeBuYPOFw5O3ywPReLZo4ue5x5K9V/6hZoHu/TZ+1u/ivOauHAu7ZZdHTtqdsu5F6n5KK6RmYahMg7xIWfinyYGwWtVcLkWaBc7b8Bc9iMRJIC5erkdKsZia02B2UIYnNpqdtOFxHyy1ywMbTRfARqVQFWJlBgSb5Yi66UpzGp+hAsA2n7n+0FIHDukoQkpXIFhJ3O3nbZMcCDaQmgwbSI7+l1Ya4HYQLD0G9/CfNdXKXYgqNUc9OeeLd7p36cXEc+xPip8Xg2ANNN5dLRqBbphx3AgmR3UdNsRBBnyi5EE8bA78qxAHU8SS0U3OIZMxxJi8dYUdXBkf1dO/SkSEwEiysSQCE4cwTwCAbjmYtzsdkxpIvt9LGx/IV4O1TI9I3n7X4UL2BTZkmSoUCFM+moy1VusOQEzFtvrzf3wmwnoHZUSgMMIRCdqMEDY3jwmPuhHv34qpxIOaFbaL2EdlVYrmHCCiRlzD01pZfhZcq2DprcyyjBJ6KyMcsrbJ8LgZNx5LWy/LYQyWmSZIsunwWCE2XeofyYHL1EtzwXskyICHv2iQOq08zzYUqWlgglaWHwn/jDnGPlhcpnNTU4lcnc9Tek+l2GqKqrdj7fRyuYCZJuSuRzKoAb7dF1+PcTIC4vNx80fZejnNQrwV0rMsmTmGKL7bDp2VA07LTrYIgSRZQ0sPInYDkryuqs3M6il6RTAgKGpX6KbGO4HqDuqrGXE7dlgbLYw9sYApWMRAhMfV6JSwe54Cic8lNJQhQg4JItSUIX3EEbXUUAEwR149PFSNCaGi8+/FdqVWSvIjVB7c/0iybxeFBCvYBgIgkDuduT9h9lXFvOGEGEaXPa1p+ZxjfTBJjf891PWw/6b3sfEsOkkQRM8EG/Oyiq0Y+YbWNu+3vsoH0zv+eTPqtUU2xS2Kdido6enHW6gcBf1G08WJ6RO3KOGpuJBvvHiQZIHVdDQyxoaNQ0kjkgkmL+G5VzlGPYpzTKDiDAny+o6IOwTg3UQdO0x2XSVMuH+w2t59ZUz2w39Mglv/16rPK2OePYeTjv0rx79/wmuZBPMWkLXxeD03iBPIvB97qk3Dgz8wECbzfiBHPKZ15WQ5KQCSkc1JkCZE2PMQeD3hZpVsbIGK9hgqbH2iBvM882npfZXcIVXtAzay+nJXSYXCEeawcsFwuwwVFzw2OFdVHMkUzeEa+RYC1+i6zKsvHIWblGGMBdPl1PTdWau7asI58I75EecV4aGjZcdmT4XR5zW+YyVx2aY5okSm0FW1ZYt890sLow8zxsAxuubFDU7UdxeOvmtvFPaQSTK5nMcdEgc+SbV6jPCNFFbwVMyxkmOBwsipVJNpjopqhlQVHwuLJ5OhGKiR6FG5/RB9SUwhV4LBFyaikAgQSUokoSgQIKKDQioQvGmg9sFIVSpA3VsP8AK9FHkpIjRRpOLZtKe+nFpTyxRUxzkmQuYCPlIHW/55ULKnr1UjaY5PhH598oPphpvfqmUdry+iZNrLKEESQbkgjoLGR129FYxlaZAUWBY0sDgYNxGxG0k2i/Y8JuJouaZ46+91i1WUxkQU8W6N4IU+HzUg3v91QqkHi/3UbhpCwrITbrUxWMggW22MrOxWCZpgN+aTG56bKPB44turdPE6r9luqvxw2K0YtbBlu4Pv39FXcz+PRdhVpNqNA1W5WVUwMvJDbXAnbt5plqIzeHwHGDHovAa4FskxDp/be/sqxgzdW3ZYXTMDSJNomTzxI/Cp0BBT7U3wDJ11LAfpOYC9jtTWu+RwdGoTBjYjou3yOmC3wXC5DR1EL0vI8I3SCPRNDxfJmt6OgyrCkxC1cTUDRHKjwUNYTMFY+YZjALisOHfb+EUv8Air/LM3PcyuSuFzPHSd1bzzNJJErl8wxgjeV07bY0w2xEpobeWNx2PtAM91hVqomT5o4nGLPrV5JP0C485Nvk6cYpLgdWr9FWqO8v569kHOTSVU0OBCUUISkEkkAjCAQJBqSQQIOb5pJApIEJpUjKsKA7ohy7MJlbRdbUlOmPBVGuUgrLRCYuCyWk7HmfYQcwiJB97qJjuikdUMK1wTXADYwjw1tvTiLzfyHVajXMeI56LnqFSwgLTwLgTexTWUK2P5E3bSJ+AAeYI8FTxFP5rroXYZrrtUGOwthAnquXdpZVjxsUjmntg2T6dUrRr5adMjnqqAowbrGWFzB4kCxWo1khc8TAVmhjSBuqJIdM3sDl+sx5eSl/7LvMTzHUKPJc60VNR2iIO2y7rK/imlYQDIMf+3HlwqHZbXzA01xrlxI5HAYB1KrEEdP4XoeUOsGi079lewtKjWLHaW6jE3G44+y1qmTikxzmxe8z76rfRrXKHkuTFdSt2E+CpXqaW6CQOSVwPxLnwDi1rrdQl8TfFGglpk393K89zLN3PJPB97ro1YhHh5bMvy9zy0TZjmkkmVjYjFSCZvO19ryZ26eqjrVZEzef23nkk9I481Ax4BBNxNx26KqcW+WaUsDHPF/fn/XdRtIkaiQOYEkeRIn1UuLeHPJa3SCbN6dpKhcfJZ5RHQyU6pULrmLACwA2Ecc9059EjpsDuObi0379OU1gE3kCDsJvFuRaYVbQRkIylCUJWiAlEONwDulCRSNEGlFJJDBBwKSLWoIYIOlIIIStUJgHSiCmykFpjMGCVtRSisqwKdqWmForRdpV+6tMxl/usrUntqLUr+BHE6bA4+OVuYao14uuFpYiNpWvhMzgXJmfKOb7zK1wuUuJGedT7R0eKwx0mIhY+Iy6ePCOVp4PN2u/cLK8MKyo2GkD+fFZ79DCcW4lcb5QeJ9HH1MGRMiCq+iy6ivkzyHTPUd1mDASAOdUE9u685bRKvs6EZKSyjIDlqYHPXN0jYC1t45VPEYaCRv+VXbQO+4WfGSxPB2+T5+xtVrzJ0mQJtEQB5brpR8fve3STLQdh/x6k8n0Xk4c4dVcoY6N7KtwLYzXs9HzbAYaowVSS7ULtFiQOvguLzfIWuOqiItBaT33CgbjhwXdLmbKwzF6CDIKFW+v2POcZLowcTk+hrnFrhwOB/crJqMjcei72u9lRsTuNuiws9w50hwDRs23IHPZdfT2ufizLJJdHOupHooyFerURFtW156z9lDXoFsSIJ6/wtDgJkrtEfkbfVMIU4pymuplUSrGyRFBwHf3unlqEKlwCMhIp5CakcSAKBRShJgIQkkEkMEAgkklTaIElGUEWx3+9/wFcpkDKPv31TQUiVYp4AOBTgmSirlYDA9rlPSxRCqo6lqru2itGtTzCNlo4LPCDuub1QbGe/X1UodyPRa1e1yiuVafZ6DgfiEFS1sIx8kENt9eJXA4fGFq1sDmhsFplGq+OX2ZvlyreYm/Xy8xpjUTaAOI3Cyxg/06oBY7TNxz/ldDlmJ2LrQduV1AoU3N121cSNj4rj26CMXw+y1ajjyPLMXQ0E6bj+N7Kg7F+BHQ/wArq83yozERckHxWNjch/43PMLnXUut4NEZprJnisLEW7f2ruHxAn5umx/lZr8E9vCNMke9lTgbJv4F4a6SJHVTnCfqPI1AMnnjssCnXPBg/T0WrhM2DSC5oJ63Twk48ojBVwTpgNbAPhI8VSzHKIbA+Z28xBAHHddJh2se3WJN7ifybLRynGUXlwqiHEfKTbbg/wAq6Go28sGMnmT6D2i8gHcdxtI8z6qDV4r0r4nyt5LP0qbS0XEQZ8CuWzTInsAeB886vlsRzst9M1chW8PBgU2anAAaiTAF5JO23Ka+kRu0+cjbdJtQgyCQ4XBFojw5QLzuTJPu6Eq8DZGIPZFuVIY/wkaayyiwkCQKlZTkgdeenU2QqMgkSDHI2PcdlU0EYAgpGgd0ECEcoJEIKgIZSKSQCHQRzReLXt0HqUimlII5AEFGUOElapEJalQklx3N9o37JpdKBfO/h5Db+EQJV0ZgEFIxpKloYQlbGByjqtEZsrlJIz8NgnOK6bJ8gMhxEngK/lmVAkBoXovw98NAAEtW2L2R3T6Mdlz6RiZF8MvcQ9wGkHbhR59joqksboY2wHU9V6Ji6AZThsC115nn7I1Fxm6phc7ZO19LhIGzEdnt8srVMS14Gq/CruwgmWzfieOYWJWxRgo4HPoMOg8X4WvMbI4Ydko8o1MTljZAAnqdiD4LJxeXtbMS4dxv1grpsPmtOoBMSosZgiWmDI4kysz0MZdFfznHs4+rlM/M0GFA6m4G4J+hXXYfDtiwLTtqNwT+FHicAHOIJbq299Fgs00oto2xsysnP4LElv7bdQVo4XENJuAJ5TK2UaXRMKN+WOG3zHsszrY24sYbHHVANp6wtFr21acPkaf90Xngd/NYuHp6SJBJNh2Ks5vQqUaY1OjUZ09o6cf2temre9KPbFb5OWx+HaahFOA2QJdbcgSegkqqKccAxwZ679CON1ZxVFweRBDgYIIgg9CCmwBJdq1dNz3n7LrW1vLyMmU6j5M+x0A7IalbraRGm8jfaDe25EbH12UD/LyvxHqsU4eh8kYHRFw7e/f5Vx+EYMO2oHkuL3MczQYbABb8+xJvbeypNKzOIRCme6Kn/wBQ7qfIkbJJdpDPKSU+7JFYMjgSCdCajkAkQiSgAp+giTgEQFNTpposVsbTpK9h8JKVKnC2sqwQcb2CtgiuUm+g4LCRsF0GXZWXECJUOHwsuAb6rvPh3KNpC6tVShHfMx2z28ey38O5ABEhdzgcHpHgocuwYaAr9ZwAXM1WodksIWmP+7Ofzp9ivNPiVov32XefEOKgFefZ2S663VR21pBr8m2chX5WBiaha5b9fcrEzRvKauzZM1xWYljCZqReV0OA+IbQSuGa+FOzEELoxtzyiudSZ6CzHNPmb/0hmbxqDqcQePD7LkqOZwB2HXczv2tbyVxmbyL7oWQjNplai4rB0bsIX0XVLkgjYzbw3gKhQqaQX6i0t7IZP8Svoultwd2k2MqDGZwXPdsA4yQsstJ58dMsT4/JsYfNGPpa4aXMmAbEneSVzGdZi6paO/hPT3wnCtvA7mPTjbf7KriqZYYc0i03kGCJEdRHPdbK9PGnyXbIpZ7Mys8++bn+UNBaATYG4EiTuJjyKmqv4jmR58dTsPZVJ4hZrrWuEXJE/wCqBdv7hzcEW8duij07+7zsOu/uLh7Y2IPe/wCQEyVTv+4cDnm3P2Hooy336pxM9kdYg28No7zIuqs5CFkxufQJJ9Mti4dPkglwQpJFIpFcgsHNAk3t7hNhENSlEAQE4H39kI6o6kQD2NVhjlVDlawxTLkGDTwGCLlv5Rl7nu0t+tlVyp2luojwC6XJMBI1ydU7dF1tJpnLykZrrVBG1lmR6SJ3XeZPg4AWHkmH2m67HA09kdbdhbfsc5ecv2XabYCqY2tAVrEPhYeY4iZuuTTBzlk02y2+COV+JcVuFxmZYmPRdHnVSSQeFyea1beC6tzUcRHoXGTAxLrrNx7ZCu4h91Vr3CySma4GGSiClWbBKbqV8LOBsE9N9k8VlWlGVqV2ULgt08SW/tP9eCTa15P+VVDkdSfeu0DBomvbdL/VSDO6zy9IOT/5cnx6BsRYmTeyiqkk3TP1D180A9ZXPPY+BzI5+uyjcpAZt3TiCPH+UVyiEEoSpTR7i/nv1jZRPaRYqloI4JJNaklyErlEG3fr+EEFyBwwjKBKBRyQdKE8oIgSoQexaOEpRBO6rUGCQAr9ES/wXR0endkuSqcsI6bKcLqY0/TsuxyTCbLnciFhZdrlVMWXpZx+TXg4ls98josspxC6fBt0tkrBytskLUxmJuGjYLy+pbnPajRSlCLsf/BZhiVyuZ5gBcrSzbMBwdguFzzMt10dFp88szuTbyVc3xsuJHK5fMcTJVypjAGmTfgdFz+JxUkrFqZ/yHWrjhENeoo3OUVSok16zuRcihjW3VZX8Y2Qs6VIz9DjkZTQiCnUwDgUU1KU6sJgeCjqTQgnVmAYHykmzwiCn3IgpTzUndMSQU8EJjX28pm979eL/VODtQ2JDYkxMcCenT/KrJSncgEzqQHPqkowklyglYoBFBcgcSUoykoQEJ7XWiL9fx0TU5jVZXHc8EZcwAGq/votTCU5cs3C0uVt5dTuvW/DqUsHP1U8I6jKmQAuxygEwAubyTBF0dAu0ylg1BreOVdr7VFM5ME5yUUdPl+GFNoLuVj5nmtyBYSpc1zL9Nm/zH6LjsXmK4uj0zsbm/Zq1M+VBdIlzHMd1xOdZlJiVfzXMbG64zMcbqO67lkVTULpobpEmIxJFiVTdWULsT1UTqq8dZLM2ztpEj6idTeqrnpzHpGwk9Y2Wc5XXFUqm6CYQJIBEJskDKMpqSKZB4SCaEU6kAISQCIKfJBwKcVHKQKmSDkCkSgSnUvuQeCkk11tx6IqZZCBGLHx/lJJc8YEWSIRSUIABTUBcJJLVp/qAzSohbGV/uCSS9foujl6ro9Cyu1A+IXV/DTRG3H4RSXN+JfS/wBmfQfWzBz9x1lc5iikkt+g/qiV6j+xnNZud1zFfdJJT4n9Jt0fRC1BwSSXjpHTI3J7UkkhB5FlWqhJJQI0pEJJIkCAiQkkmAIJRZBJFEDCRSSVi6AKE6NkklCCaLoQkkoQmptsgkkgQ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data:image/jpeg;base64,/9j/4AAQSkZJRgABAQAAAQABAAD/2wCEAAkGBhQSERUUExQUFRUVGBwXGBYWFxcYGhcXFxcXGBcYGBUXHCYeFxokHBUXHy8gJCcpLCwsFx4xNTAqNSYrLCkBCQoKDgwOGg8PGikkHB8sLCwsLCwpLCksLCwpLCwsLCkpLCksLCkpKSkpKSksLCwsKSwpKSwsLCksLCksKSkpKf/AABEIAMIBAwMBIgACEQEDEQH/xAAbAAABBQEBAAAAAAAAAAAAAAABAAIDBAUGB//EADYQAAEDAgUCBAUEAQMFAAAAAAEAAhEDIQQFEjFBUWFxgZHwBiKhscETMtHh8RRCUgcWI3KS/8QAGgEAAgMBAQAAAAAAAAAAAAAAAQIAAwQFBv/EACkRAAICAQQCAAYCAwAAAAAAAAABAgMRBBIhMSJBBRMyUWFxIzMUQoH/2gAMAwEAAhEDEQA/APHy/pM+/wC/omPbEXmR6b2UlfEatPytbpaG/KCJibu6m6THCNpPkRsZkHnaOkLrJFZCCjCeRE23sJm15tfpa87oNbym25AMLUwsVr9ElswYmAY56SoHhB1kyQQjxvfpftypHNTCFU6hsjUEdKBCrcGgilIpJJHEgJRlEOIkTY+hSAQwQQTwEtNyPK23qpabUUQla2yTad1PSZZWcNQlyO0VsJoHSBCkqZaWkTyLQtXCsaGfMCTIiN+6mo4TWZ9F2tBTlma2zaihhcvJWzleUFzwIm608Jl9gAF3Hwp8Nhh1uEn7Ls6jUQ09b+5ysuyeBuYPOFw5O3ywPReLZo4ue5x5K9V/6hZoHu/TZ+1u/ivOauHAu7ZZdHTtqdsu5F6n5KK6RmYahMg7xIWfinyYGwWtVcLkWaBc7b8Bc9iMRJIC5erkdKsZia02B2UIYnNpqdtOFxHyy1ywMbTRfARqVQFWJlBgSb5Yi66UpzGp+hAsA2n7n+0FIHDukoQkpXIFhJ3O3nbZMcCDaQmgwbSI7+l1Ya4HYQLD0G9/CfNdXKXYgqNUc9OeeLd7p36cXEc+xPip8Xg2ANNN5dLRqBbphx3AgmR3UdNsRBBnyi5EE8bA78qxAHU8SS0U3OIZMxxJi8dYUdXBkf1dO/SkSEwEiysSQCE4cwTwCAbjmYtzsdkxpIvt9LGx/IV4O1TI9I3n7X4UL2BTZkmSoUCFM+moy1VusOQEzFtvrzf3wmwnoHZUSgMMIRCdqMEDY3jwmPuhHv34qpxIOaFbaL2EdlVYrmHCCiRlzD01pZfhZcq2DprcyyjBJ6KyMcsrbJ8LgZNx5LWy/LYQyWmSZIsunwWCE2XeofyYHL1EtzwXskyICHv2iQOq08zzYUqWlgglaWHwn/jDnGPlhcpnNTU4lcnc9Tek+l2GqKqrdj7fRyuYCZJuSuRzKoAb7dF1+PcTIC4vNx80fZejnNQrwV0rMsmTmGKL7bDp2VA07LTrYIgSRZQ0sPInYDkryuqs3M6il6RTAgKGpX6KbGO4HqDuqrGXE7dlgbLYw9sYApWMRAhMfV6JSwe54Cic8lNJQhQg4JItSUIX3EEbXUUAEwR149PFSNCaGi8+/FdqVWSvIjVB7c/0iybxeFBCvYBgIgkDuduT9h9lXFvOGEGEaXPa1p+ZxjfTBJjf891PWw/6b3sfEsOkkQRM8EG/Oyiq0Y+YbWNu+3vsoH0zv+eTPqtUU2xS2Kdido6enHW6gcBf1G08WJ6RO3KOGpuJBvvHiQZIHVdDQyxoaNQ0kjkgkmL+G5VzlGPYpzTKDiDAny+o6IOwTg3UQdO0x2XSVMuH+w2t59ZUz2w39Mglv/16rPK2OePYeTjv0rx79/wmuZBPMWkLXxeD03iBPIvB97qk3Dgz8wECbzfiBHPKZ15WQ5KQCSkc1JkCZE2PMQeD3hZpVsbIGK9hgqbH2iBvM882npfZXcIVXtAzay+nJXSYXCEeawcsFwuwwVFzw2OFdVHMkUzeEa+RYC1+i6zKsvHIWblGGMBdPl1PTdWau7asI58I75EecV4aGjZcdmT4XR5zW+YyVx2aY5okSm0FW1ZYt890sLow8zxsAxuubFDU7UdxeOvmtvFPaQSTK5nMcdEgc+SbV6jPCNFFbwVMyxkmOBwsipVJNpjopqhlQVHwuLJ5OhGKiR6FG5/RB9SUwhV4LBFyaikAgQSUokoSgQIKKDQioQvGmg9sFIVSpA3VsP8AK9FHkpIjRRpOLZtKe+nFpTyxRUxzkmQuYCPlIHW/55ULKnr1UjaY5PhH598oPphpvfqmUdry+iZNrLKEESQbkgjoLGR129FYxlaZAUWBY0sDgYNxGxG0k2i/Y8JuJouaZ46+91i1WUxkQU8W6N4IU+HzUg3v91QqkHi/3UbhpCwrITbrUxWMggW22MrOxWCZpgN+aTG56bKPB44turdPE6r9luqvxw2K0YtbBlu4Pv39FXcz+PRdhVpNqNA1W5WVUwMvJDbXAnbt5plqIzeHwHGDHovAa4FskxDp/be/sqxgzdW3ZYXTMDSJNomTzxI/Cp0BBT7U3wDJ11LAfpOYC9jtTWu+RwdGoTBjYjou3yOmC3wXC5DR1EL0vI8I3SCPRNDxfJmt6OgyrCkxC1cTUDRHKjwUNYTMFY+YZjALisOHfb+EUv8Air/LM3PcyuSuFzPHSd1bzzNJJErl8wxgjeV07bY0w2xEpobeWNx2PtAM91hVqomT5o4nGLPrV5JP0C485Nvk6cYpLgdWr9FWqO8v569kHOTSVU0OBCUUISkEkkAjCAQJBqSQQIOb5pJApIEJpUjKsKA7ohy7MJlbRdbUlOmPBVGuUgrLRCYuCyWk7HmfYQcwiJB97qJjuikdUMK1wTXADYwjw1tvTiLzfyHVajXMeI56LnqFSwgLTwLgTexTWUK2P5E3bSJ+AAeYI8FTxFP5rroXYZrrtUGOwthAnquXdpZVjxsUjmntg2T6dUrRr5adMjnqqAowbrGWFzB4kCxWo1khc8TAVmhjSBuqJIdM3sDl+sx5eSl/7LvMTzHUKPJc60VNR2iIO2y7rK/imlYQDIMf+3HlwqHZbXzA01xrlxI5HAYB1KrEEdP4XoeUOsGi079lewtKjWLHaW6jE3G44+y1qmTikxzmxe8z76rfRrXKHkuTFdSt2E+CpXqaW6CQOSVwPxLnwDi1rrdQl8TfFGglpk393K89zLN3PJPB97ro1YhHh5bMvy9zy0TZjmkkmVjYjFSCZvO19ryZ26eqjrVZEzef23nkk9I481Ax4BBNxNx26KqcW+WaUsDHPF/fn/XdRtIkaiQOYEkeRIn1UuLeHPJa3SCbN6dpKhcfJZ5RHQyU6pULrmLACwA2Ecc9059EjpsDuObi0379OU1gE3kCDsJvFuRaYVbQRkIylCUJWiAlEONwDulCRSNEGlFJJDBBwKSLWoIYIOlIIIStUJgHSiCmykFpjMGCVtRSisqwKdqWmForRdpV+6tMxl/usrUntqLUr+BHE6bA4+OVuYao14uuFpYiNpWvhMzgXJmfKOb7zK1wuUuJGedT7R0eKwx0mIhY+Iy6ePCOVp4PN2u/cLK8MKyo2GkD+fFZ79DCcW4lcb5QeJ9HH1MGRMiCq+iy6ivkzyHTPUd1mDASAOdUE9u685bRKvs6EZKSyjIDlqYHPXN0jYC1t45VPEYaCRv+VXbQO+4WfGSxPB2+T5+xtVrzJ0mQJtEQB5brpR8fve3STLQdh/x6k8n0Xk4c4dVcoY6N7KtwLYzXs9HzbAYaowVSS7ULtFiQOvguLzfIWuOqiItBaT33CgbjhwXdLmbKwzF6CDIKFW+v2POcZLowcTk+hrnFrhwOB/crJqMjcei72u9lRsTuNuiws9w50hwDRs23IHPZdfT2ufizLJJdHOupHooyFerURFtW156z9lDXoFsSIJ6/wtDgJkrtEfkbfVMIU4pymuplUSrGyRFBwHf3unlqEKlwCMhIp5CakcSAKBRShJgIQkkEkMEAgkklTaIElGUEWx3+9/wFcpkDKPv31TQUiVYp4AOBTgmSirlYDA9rlPSxRCqo6lqru2itGtTzCNlo4LPCDuub1QbGe/X1UodyPRa1e1yiuVafZ6DgfiEFS1sIx8kENt9eJXA4fGFq1sDmhsFplGq+OX2ZvlyreYm/Xy8xpjUTaAOI3Cyxg/06oBY7TNxz/ldDlmJ2LrQduV1AoU3N121cSNj4rj26CMXw+y1ajjyPLMXQ0E6bj+N7Kg7F+BHQ/wArq83yozERckHxWNjch/43PMLnXUut4NEZprJnisLEW7f2ruHxAn5umx/lZr8E9vCNMke9lTgbJv4F4a6SJHVTnCfqPI1AMnnjssCnXPBg/T0WrhM2DSC5oJ63Twk48ojBVwTpgNbAPhI8VSzHKIbA+Z28xBAHHddJh2se3WJN7ifybLRynGUXlwqiHEfKTbbg/wAq6Go28sGMnmT6D2i8gHcdxtI8z6qDV4r0r4nyt5LP0qbS0XEQZ8CuWzTInsAeB886vlsRzst9M1chW8PBgU2anAAaiTAF5JO23Ka+kRu0+cjbdJtQgyCQ4XBFojw5QLzuTJPu6Eq8DZGIPZFuVIY/wkaayyiwkCQKlZTkgdeenU2QqMgkSDHI2PcdlU0EYAgpGgd0ECEcoJEIKgIZSKSQCHQRzReLXt0HqUimlII5AEFGUOElapEJalQklx3N9o37JpdKBfO/h5Db+EQJV0ZgEFIxpKloYQlbGByjqtEZsrlJIz8NgnOK6bJ8gMhxEngK/lmVAkBoXovw98NAAEtW2L2R3T6Mdlz6RiZF8MvcQ9wGkHbhR59joqksboY2wHU9V6Ji6AZThsC115nn7I1Fxm6phc7ZO19LhIGzEdnt8srVMS14Gq/CruwgmWzfieOYWJWxRgo4HPoMOg8X4WvMbI4Ydko8o1MTljZAAnqdiD4LJxeXtbMS4dxv1grpsPmtOoBMSosZgiWmDI4kysz0MZdFfznHs4+rlM/M0GFA6m4G4J+hXXYfDtiwLTtqNwT+FHicAHOIJbq299Fgs00oto2xsysnP4LElv7bdQVo4XENJuAJ5TK2UaXRMKN+WOG3zHsszrY24sYbHHVANp6wtFr21acPkaf90Xngd/NYuHp6SJBJNh2Ks5vQqUaY1OjUZ09o6cf2temre9KPbFb5OWx+HaahFOA2QJdbcgSegkqqKccAxwZ679CON1ZxVFweRBDgYIIgg9CCmwBJdq1dNz3n7LrW1vLyMmU6j5M+x0A7IalbraRGm8jfaDe25EbH12UD/LyvxHqsU4eh8kYHRFw7e/f5Vx+EYMO2oHkuL3MczQYbABb8+xJvbeypNKzOIRCme6Kn/wBQ7qfIkbJJdpDPKSU+7JFYMjgSCdCajkAkQiSgAp+giTgEQFNTpposVsbTpK9h8JKVKnC2sqwQcb2CtgiuUm+g4LCRsF0GXZWXECJUOHwsuAb6rvPh3KNpC6tVShHfMx2z28ey38O5ABEhdzgcHpHgocuwYaAr9ZwAXM1WodksIWmP+7Ofzp9ivNPiVov32XefEOKgFefZ2S663VR21pBr8m2chX5WBiaha5b9fcrEzRvKauzZM1xWYljCZqReV0OA+IbQSuGa+FOzEELoxtzyiudSZ6CzHNPmb/0hmbxqDqcQePD7LkqOZwB2HXczv2tbyVxmbyL7oWQjNplai4rB0bsIX0XVLkgjYzbw3gKhQqaQX6i0t7IZP8Svoultwd2k2MqDGZwXPdsA4yQsstJ58dMsT4/JsYfNGPpa4aXMmAbEneSVzGdZi6paO/hPT3wnCtvA7mPTjbf7KriqZYYc0i03kGCJEdRHPdbK9PGnyXbIpZ7Mys8++bn+UNBaATYG4EiTuJjyKmqv4jmR58dTsPZVJ4hZrrWuEXJE/wCqBdv7hzcEW8duij07+7zsOu/uLh7Y2IPe/wCQEyVTv+4cDnm3P2Hooy336pxM9kdYg28No7zIuqs5CFkxufQJJ9Mti4dPkglwQpJFIpFcgsHNAk3t7hNhENSlEAQE4H39kI6o6kQD2NVhjlVDlawxTLkGDTwGCLlv5Rl7nu0t+tlVyp2luojwC6XJMBI1ydU7dF1tJpnLykZrrVBG1lmR6SJ3XeZPg4AWHkmH2m67HA09kdbdhbfsc5ecv2XabYCqY2tAVrEPhYeY4iZuuTTBzlk02y2+COV+JcVuFxmZYmPRdHnVSSQeFyea1beC6tzUcRHoXGTAxLrrNx7ZCu4h91Vr3CySma4GGSiClWbBKbqV8LOBsE9N9k8VlWlGVqV2ULgt08SW/tP9eCTa15P+VVDkdSfeu0DBomvbdL/VSDO6zy9IOT/5cnx6BsRYmTeyiqkk3TP1D180A9ZXPPY+BzI5+uyjcpAZt3TiCPH+UVyiEEoSpTR7i/nv1jZRPaRYqloI4JJNaklyErlEG3fr+EEFyBwwjKBKBRyQdKE8oIgSoQexaOEpRBO6rUGCQAr9ES/wXR0endkuSqcsI6bKcLqY0/TsuxyTCbLnciFhZdrlVMWXpZx+TXg4ls98josspxC6fBt0tkrBytskLUxmJuGjYLy+pbnPajRSlCLsf/BZhiVyuZ5gBcrSzbMBwdguFzzMt10dFp88szuTbyVc3xsuJHK5fMcTJVypjAGmTfgdFz+JxUkrFqZ/yHWrjhENeoo3OUVSok16zuRcihjW3VZX8Y2Qs6VIz9DjkZTQiCnUwDgUU1KU6sJgeCjqTQgnVmAYHykmzwiCn3IgpTzUndMSQU8EJjX28pm979eL/VODtQ2JDYkxMcCenT/KrJSncgEzqQHPqkowklyglYoBFBcgcSUoykoQEJ7XWiL9fx0TU5jVZXHc8EZcwAGq/votTCU5cs3C0uVt5dTuvW/DqUsHP1U8I6jKmQAuxygEwAubyTBF0dAu0ylg1BreOVdr7VFM5ME5yUUdPl+GFNoLuVj5nmtyBYSpc1zL9Nm/zH6LjsXmK4uj0zsbm/Zq1M+VBdIlzHMd1xOdZlJiVfzXMbG64zMcbqO67lkVTULpobpEmIxJFiVTdWULsT1UTqq8dZLM2ztpEj6idTeqrnpzHpGwk9Y2Wc5XXFUqm6CYQJIBEJskDKMpqSKZB4SCaEU6kAISQCIKfJBwKcVHKQKmSDkCkSgSnUvuQeCkk11tx6IqZZCBGLHx/lJJc8YEWSIRSUIABTUBcJJLVp/qAzSohbGV/uCSS9foujl6ro9Cyu1A+IXV/DTRG3H4RSXN+JfS/wBmfQfWzBz9x1lc5iikkt+g/qiV6j+xnNZud1zFfdJJT4n9Jt0fRC1BwSSXjpHTI3J7UkkhB5FlWqhJJQI0pEJJIkCAiQkkmAIJRZBJFEDCRSSVi6AKE6NkklCCaLoQkkoQmptsgkkgQ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8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Espécies do Zoológico Cósmico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dirty="0" smtClean="0"/>
              <a:t>1965 – Penzias </a:t>
            </a:r>
            <a:r>
              <a:rPr lang="pt-BR" dirty="0"/>
              <a:t>e </a:t>
            </a:r>
            <a:r>
              <a:rPr lang="pt-BR" dirty="0" smtClean="0"/>
              <a:t>Wilson, nos Laboratórios Bell, para </a:t>
            </a:r>
            <a:r>
              <a:rPr lang="pt-BR" dirty="0"/>
              <a:t>onde quer que apontassem o radiotelescópio, registravam um sinal </a:t>
            </a:r>
            <a:r>
              <a:rPr lang="pt-BR" dirty="0" smtClean="0"/>
              <a:t>uniforme</a:t>
            </a:r>
          </a:p>
          <a:p>
            <a:pPr algn="just"/>
            <a:r>
              <a:rPr lang="pt-BR" dirty="0"/>
              <a:t>R</a:t>
            </a:r>
            <a:r>
              <a:rPr lang="pt-BR" dirty="0" smtClean="0"/>
              <a:t>obert </a:t>
            </a:r>
            <a:r>
              <a:rPr lang="pt-BR" dirty="0" err="1"/>
              <a:t>Dicke</a:t>
            </a:r>
            <a:r>
              <a:rPr lang="pt-BR" dirty="0"/>
              <a:t> – físicos que procuravam sinais do calor residual </a:t>
            </a:r>
            <a:r>
              <a:rPr lang="pt-BR" dirty="0" smtClean="0"/>
              <a:t>da teoria do </a:t>
            </a:r>
            <a:r>
              <a:rPr lang="pt-BR" dirty="0"/>
              <a:t>Big </a:t>
            </a:r>
            <a:r>
              <a:rPr lang="pt-BR" dirty="0" err="1"/>
              <a:t>Bang</a:t>
            </a:r>
            <a:r>
              <a:rPr lang="pt-BR" dirty="0"/>
              <a:t> proposto por </a:t>
            </a:r>
            <a:r>
              <a:rPr lang="pt-BR" dirty="0" err="1"/>
              <a:t>Gamow</a:t>
            </a:r>
            <a:endParaRPr lang="pt-BR" dirty="0"/>
          </a:p>
          <a:p>
            <a:r>
              <a:rPr lang="pt-BR" dirty="0" smtClean="0"/>
              <a:t>Derrubada da cosmologia </a:t>
            </a:r>
            <a:r>
              <a:rPr lang="pt-BR" dirty="0"/>
              <a:t>concorrente</a:t>
            </a:r>
          </a:p>
          <a:p>
            <a:r>
              <a:rPr lang="pt-BR" dirty="0" smtClean="0"/>
              <a:t>Descoberta a radiação </a:t>
            </a:r>
            <a:r>
              <a:rPr lang="pt-BR" dirty="0"/>
              <a:t>cósmica de fundo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236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turistamalemolente.com.br/wp-content/uploads/2012/02/Guia-de-Carreiras-Astronom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84917"/>
            <a:ext cx="5976664" cy="398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Radiação</a:t>
            </a:r>
            <a:r>
              <a:rPr lang="pt-BR" dirty="0" smtClean="0"/>
              <a:t> Eletromagnética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Astronomia – estudo dos objetos celestes através da radiação provenientes desses que chegam até nós</a:t>
            </a:r>
          </a:p>
          <a:p>
            <a:pPr lvl="1" algn="just"/>
            <a:r>
              <a:rPr lang="pt-BR" dirty="0" smtClean="0"/>
              <a:t>Entender a natureza dessa radiação</a:t>
            </a:r>
          </a:p>
          <a:p>
            <a:pPr lvl="1" algn="just"/>
            <a:r>
              <a:rPr lang="pt-BR" dirty="0" smtClean="0"/>
              <a:t>Aperfeiçoar os instrumentos que vão coletar tais dados</a:t>
            </a:r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Radiação eletromagnética</a:t>
            </a:r>
          </a:p>
          <a:p>
            <a:pPr lvl="1" algn="just"/>
            <a:r>
              <a:rPr lang="pt-BR" dirty="0" smtClean="0"/>
              <a:t>Grandezas associadas: comprimento de onda e frequência</a:t>
            </a:r>
          </a:p>
        </p:txBody>
      </p:sp>
      <p:pic>
        <p:nvPicPr>
          <p:cNvPr id="24580" name="Picture 4" descr="http://3.bp.blogspot.com/_YgxNwMyy7G8/TSXr8wMwJnI/AAAAAAAAAVQ/Av0zcmJ-YVs/s1600/el-magico-mundo-de-las-velas%255B1%25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9" y="1412776"/>
            <a:ext cx="2855539" cy="201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grupojovempara.com/site/wp-content/uploads/2011/04/c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54493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super.abril.com.br/blogs/ideias-verdes/files/2011/07/RAIO-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15509"/>
            <a:ext cx="3142121" cy="21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://www.imotion.com.br/imagens/data/media/65/Simpsons_3_www.imotion.com.b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0892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872883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0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4.bp.blogspot.com/_gwiQZ4uXrnI/SdC4Ir2_lHI/AAAAAAAABgk/4rV1HrrZ7P4/s400/20061116++++++++++++nasa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Espécies do Zoológico Cósmico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1967 – Hewish e sua aluna de doutorado, </a:t>
            </a:r>
            <a:r>
              <a:rPr lang="pt-BR" dirty="0" err="1" smtClean="0"/>
              <a:t>Jocelyn</a:t>
            </a:r>
            <a:r>
              <a:rPr lang="pt-BR" dirty="0" smtClean="0"/>
              <a:t> Bell, captaram </a:t>
            </a:r>
            <a:r>
              <a:rPr lang="pt-BR" dirty="0"/>
              <a:t>pulsos muito regulares, na direção </a:t>
            </a:r>
            <a:r>
              <a:rPr lang="pt-BR" dirty="0" smtClean="0"/>
              <a:t>da constelação </a:t>
            </a:r>
            <a:r>
              <a:rPr lang="pt-BR" dirty="0"/>
              <a:t>de Touro, numa nebulosa conhecida como Nebulosa do </a:t>
            </a:r>
            <a:r>
              <a:rPr lang="pt-BR" dirty="0" smtClean="0"/>
              <a:t>Caranguejo</a:t>
            </a:r>
          </a:p>
          <a:p>
            <a:pPr lvl="1" algn="just"/>
            <a:r>
              <a:rPr lang="pt-BR" dirty="0" smtClean="0"/>
              <a:t>Primeira hipótese, mensagens de civilização alienígena avançada</a:t>
            </a:r>
          </a:p>
          <a:p>
            <a:pPr lvl="1" algn="just"/>
            <a:r>
              <a:rPr lang="pt-BR" dirty="0" smtClean="0"/>
              <a:t>Emissão de elétrons ultrarrápidos espiralando em campo magnético fortíssimo de pequenas estrelas extremamente densas que </a:t>
            </a:r>
            <a:r>
              <a:rPr lang="pt-BR" dirty="0" err="1" smtClean="0"/>
              <a:t>rotacionam</a:t>
            </a:r>
            <a:r>
              <a:rPr lang="pt-BR" dirty="0" smtClean="0"/>
              <a:t> muito rápido</a:t>
            </a:r>
          </a:p>
          <a:p>
            <a:r>
              <a:rPr lang="pt-BR" dirty="0" smtClean="0"/>
              <a:t>Descoberta dos pulsares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9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Espécies do Zoológico Cósmico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/>
              <a:t>Reconhecimento das pesquisas em radioastronomia por busca de civilizações extraterrestres inteligentes</a:t>
            </a:r>
          </a:p>
          <a:p>
            <a:pPr algn="just"/>
            <a:r>
              <a:rPr lang="pt-BR" dirty="0" smtClean="0"/>
              <a:t>1960 – Drake colocou </a:t>
            </a:r>
            <a:r>
              <a:rPr lang="pt-BR" dirty="0"/>
              <a:t>a antena de 26 metros de diâmetro de Green </a:t>
            </a:r>
            <a:r>
              <a:rPr lang="pt-BR" dirty="0" smtClean="0"/>
              <a:t>Bank para </a:t>
            </a:r>
            <a:r>
              <a:rPr lang="pt-BR" dirty="0"/>
              <a:t>receber possíveis sinais enviados por </a:t>
            </a:r>
            <a:r>
              <a:rPr lang="pt-BR" dirty="0" smtClean="0"/>
              <a:t>civilizações extraterrestres </a:t>
            </a:r>
            <a:r>
              <a:rPr lang="pt-BR" dirty="0"/>
              <a:t>habitando planetas em torno das estrelas Tau </a:t>
            </a:r>
            <a:r>
              <a:rPr lang="pt-BR" dirty="0" err="1"/>
              <a:t>Ceti</a:t>
            </a:r>
            <a:r>
              <a:rPr lang="pt-BR" dirty="0"/>
              <a:t> e </a:t>
            </a:r>
            <a:r>
              <a:rPr lang="pt-BR" dirty="0" err="1"/>
              <a:t>Epsilon</a:t>
            </a:r>
            <a:r>
              <a:rPr lang="pt-BR" dirty="0"/>
              <a:t> </a:t>
            </a:r>
            <a:r>
              <a:rPr lang="pt-BR" dirty="0" err="1"/>
              <a:t>Eridani</a:t>
            </a:r>
            <a:r>
              <a:rPr lang="pt-BR" dirty="0"/>
              <a:t>, </a:t>
            </a:r>
            <a:r>
              <a:rPr lang="pt-BR" dirty="0" err="1" smtClean="0"/>
              <a:t>estrelassemelhantes</a:t>
            </a:r>
            <a:r>
              <a:rPr lang="pt-BR" dirty="0" smtClean="0"/>
              <a:t> </a:t>
            </a:r>
            <a:r>
              <a:rPr lang="pt-BR" dirty="0"/>
              <a:t>ao Sol e relativamente próximas </a:t>
            </a:r>
            <a:endParaRPr lang="pt-BR" dirty="0" smtClean="0"/>
          </a:p>
          <a:p>
            <a:pPr algn="just"/>
            <a:r>
              <a:rPr lang="pt-BR" dirty="0" smtClean="0"/>
              <a:t>Discussões </a:t>
            </a:r>
            <a:r>
              <a:rPr lang="pt-BR" dirty="0"/>
              <a:t>do ambicioso projeto </a:t>
            </a:r>
            <a:r>
              <a:rPr lang="pt-BR" dirty="0" err="1"/>
              <a:t>Cyclops</a:t>
            </a:r>
            <a:r>
              <a:rPr lang="pt-BR" dirty="0"/>
              <a:t>, em 1971, prevendo o uso de </a:t>
            </a:r>
            <a:r>
              <a:rPr lang="pt-BR" dirty="0" smtClean="0"/>
              <a:t>1026 radiotelescópios </a:t>
            </a:r>
            <a:r>
              <a:rPr lang="pt-BR" dirty="0"/>
              <a:t>com 100 metros de diâmetro cada um, projeto que todavia não saiu do papel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189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Radioastronomia no Brasil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12168"/>
            <a:ext cx="6059016" cy="4925144"/>
          </a:xfrm>
        </p:spPr>
        <p:txBody>
          <a:bodyPr>
            <a:noAutofit/>
          </a:bodyPr>
          <a:lstStyle/>
          <a:p>
            <a:pPr algn="just"/>
            <a:r>
              <a:rPr lang="pt-BR" sz="1600" dirty="0" smtClean="0"/>
              <a:t>1958 - </a:t>
            </a:r>
            <a:r>
              <a:rPr lang="pt-BR" sz="1600" dirty="0"/>
              <a:t>Guerra Vieira </a:t>
            </a:r>
            <a:r>
              <a:rPr lang="pt-BR" sz="1600" dirty="0" smtClean="0"/>
              <a:t>fez observações </a:t>
            </a:r>
            <a:r>
              <a:rPr lang="pt-BR" sz="1600" dirty="0"/>
              <a:t>solares feitas através de um interferômetro originalmente desenhado para </a:t>
            </a:r>
            <a:r>
              <a:rPr lang="pt-BR" sz="1600" dirty="0" smtClean="0"/>
              <a:t>rastrear satélites</a:t>
            </a:r>
            <a:endParaRPr lang="pt-BR" sz="1600" dirty="0"/>
          </a:p>
          <a:p>
            <a:pPr algn="just"/>
            <a:r>
              <a:rPr lang="pt-BR" sz="1600" dirty="0" smtClean="0"/>
              <a:t>Começo das atividades do AAASP </a:t>
            </a:r>
            <a:r>
              <a:rPr lang="pt-BR" sz="1600" dirty="0"/>
              <a:t>(Associação dos Amadores </a:t>
            </a:r>
            <a:r>
              <a:rPr lang="pt-BR" sz="1600" dirty="0" smtClean="0"/>
              <a:t>de Astronomia </a:t>
            </a:r>
            <a:r>
              <a:rPr lang="pt-BR" sz="1600" dirty="0"/>
              <a:t>de São Paulo</a:t>
            </a:r>
            <a:r>
              <a:rPr lang="pt-BR" sz="1600" dirty="0" smtClean="0"/>
              <a:t>), ao </a:t>
            </a:r>
            <a:r>
              <a:rPr lang="pt-BR" sz="1600" dirty="0"/>
              <a:t>qual pertencia o prof. Pierre </a:t>
            </a:r>
            <a:r>
              <a:rPr lang="pt-BR" sz="1600" dirty="0" err="1" smtClean="0"/>
              <a:t>Kaufmann</a:t>
            </a:r>
            <a:r>
              <a:rPr lang="pt-BR" sz="1600" dirty="0" smtClean="0"/>
              <a:t> e o </a:t>
            </a:r>
            <a:r>
              <a:rPr lang="pt-BR" sz="1600" dirty="0"/>
              <a:t>prof. Aristóteles </a:t>
            </a:r>
            <a:r>
              <a:rPr lang="pt-BR" sz="1600" dirty="0" err="1" smtClean="0"/>
              <a:t>Orsini</a:t>
            </a:r>
            <a:r>
              <a:rPr lang="pt-BR" sz="1600" dirty="0" smtClean="0"/>
              <a:t>, </a:t>
            </a:r>
            <a:r>
              <a:rPr lang="pt-BR" sz="1600" dirty="0"/>
              <a:t>fundador do Planetário do Ibirapuera e da </a:t>
            </a:r>
            <a:r>
              <a:rPr lang="pt-BR" sz="1600" dirty="0" smtClean="0"/>
              <a:t>Escola Municipal de Astrofísica</a:t>
            </a:r>
          </a:p>
          <a:p>
            <a:pPr algn="just"/>
            <a:r>
              <a:rPr lang="pt-BR" sz="1600" dirty="0" smtClean="0"/>
              <a:t>Radiotelescópio </a:t>
            </a:r>
            <a:r>
              <a:rPr lang="pt-BR" sz="1600" dirty="0"/>
              <a:t>brasileiro</a:t>
            </a:r>
          </a:p>
          <a:p>
            <a:pPr lvl="1" algn="just"/>
            <a:r>
              <a:rPr lang="pt-BR" sz="1600" dirty="0"/>
              <a:t>Escola Municipal de Astrofísica, dirigida </a:t>
            </a:r>
            <a:r>
              <a:rPr lang="pt-BR" sz="1600" dirty="0" smtClean="0"/>
              <a:t>pelo </a:t>
            </a:r>
            <a:r>
              <a:rPr lang="pt-BR" sz="1600" dirty="0"/>
              <a:t>professor Aristóteles </a:t>
            </a:r>
            <a:r>
              <a:rPr lang="pt-BR" sz="1600" dirty="0" smtClean="0"/>
              <a:t> </a:t>
            </a:r>
            <a:r>
              <a:rPr lang="pt-BR" sz="1600" dirty="0" err="1" smtClean="0"/>
              <a:t>Orsini</a:t>
            </a:r>
            <a:r>
              <a:rPr lang="pt-BR" sz="1600" dirty="0"/>
              <a:t>, junto do planetário, no Parque do Ibirapuera, São Paulo</a:t>
            </a:r>
          </a:p>
          <a:p>
            <a:pPr lvl="1" algn="just"/>
            <a:r>
              <a:rPr lang="pt-BR" sz="1600" dirty="0"/>
              <a:t>30 metros de diâmetro, sem movimento longitudinal, com tela de galinheiro, feito por astrônomos amadores, inaugurado no aniversário da cidade em 1960</a:t>
            </a:r>
          </a:p>
          <a:p>
            <a:pPr lvl="1" algn="just"/>
            <a:r>
              <a:rPr lang="pt-BR" sz="1600" dirty="0"/>
              <a:t>Tropas de burros que puxavam carrocinhas da prefeitura e pastavam no parque pisotearam</a:t>
            </a:r>
          </a:p>
          <a:p>
            <a:pPr algn="just"/>
            <a:r>
              <a:rPr lang="pt-BR" sz="1600" dirty="0" smtClean="0"/>
              <a:t>1961 </a:t>
            </a:r>
            <a:r>
              <a:rPr lang="pt-BR" sz="1600" dirty="0"/>
              <a:t>e </a:t>
            </a:r>
            <a:r>
              <a:rPr lang="pt-BR" sz="1600" dirty="0" smtClean="0"/>
              <a:t>1963 – Instalado também no Ibirapuera</a:t>
            </a:r>
            <a:r>
              <a:rPr lang="pt-BR" sz="1600" dirty="0"/>
              <a:t>, um detector de </a:t>
            </a:r>
            <a:r>
              <a:rPr lang="pt-BR" sz="1600" dirty="0" smtClean="0"/>
              <a:t>explosões solares</a:t>
            </a:r>
          </a:p>
          <a:p>
            <a:pPr algn="just"/>
            <a:r>
              <a:rPr lang="pt-BR" sz="1600" dirty="0" smtClean="0"/>
              <a:t>O eclipse </a:t>
            </a:r>
            <a:r>
              <a:rPr lang="pt-BR" sz="1600" dirty="0"/>
              <a:t>de Bagé, eclipse total do Sol com apenas 1,9 minutos de duração</a:t>
            </a:r>
            <a:endParaRPr lang="pt-BR" sz="1600" dirty="0"/>
          </a:p>
          <a:p>
            <a:pPr algn="just"/>
            <a:r>
              <a:rPr lang="pt-BR" sz="1600" dirty="0" smtClean="0"/>
              <a:t>São Paulo </a:t>
            </a:r>
            <a:r>
              <a:rPr lang="pt-BR" sz="1600" dirty="0" smtClean="0">
                <a:sym typeface="Wingdings" pitchFamily="2" charset="2"/>
              </a:rPr>
              <a:t> São José do Rio Preto  Campos do Jordão  Atibaia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56792"/>
            <a:ext cx="20288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25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sz="3600" dirty="0">
                <a:sym typeface="Wingdings" pitchFamily="2" charset="2"/>
              </a:rPr>
              <a:t>1971 - Observatório de Itapetinga, antena de 13,7 m, numa redoma de 20 m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1" y="1124744"/>
            <a:ext cx="5281849" cy="395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50" y="3246263"/>
            <a:ext cx="4833938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01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33717"/>
            <a:ext cx="480060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pt-BR" dirty="0" smtClean="0"/>
              <a:t>1994 – ROEN, antena de 14,2 m proveniente de Green Bank, está no Ceará e é utilizado para estudos de Geodésia</a:t>
            </a:r>
          </a:p>
          <a:p>
            <a:pPr algn="just"/>
            <a:r>
              <a:rPr lang="pt-BR" dirty="0" smtClean="0"/>
              <a:t>BDA – projeto de moderno sistema </a:t>
            </a:r>
            <a:r>
              <a:rPr lang="pt-BR" dirty="0"/>
              <a:t>interferométrico com 38 antenas, operando numa faixa de comprimentos de </a:t>
            </a:r>
            <a:r>
              <a:rPr lang="pt-BR" dirty="0" smtClean="0"/>
              <a:t>onda entre </a:t>
            </a:r>
            <a:r>
              <a:rPr lang="pt-BR" dirty="0"/>
              <a:t>5 e 25 </a:t>
            </a:r>
            <a:r>
              <a:rPr lang="pt-BR" dirty="0" smtClean="0"/>
              <a:t>cm </a:t>
            </a:r>
            <a:r>
              <a:rPr lang="pt-BR" dirty="0"/>
              <a:t>e com separação máxima entre as antenas que chega a </a:t>
            </a:r>
            <a:r>
              <a:rPr lang="pt-BR" dirty="0" smtClean="0"/>
              <a:t>2,27 km</a:t>
            </a:r>
          </a:p>
          <a:p>
            <a:pPr algn="just"/>
            <a:r>
              <a:rPr lang="pt-BR" dirty="0" smtClean="0"/>
              <a:t>Em operação o PBDA, composição de </a:t>
            </a:r>
            <a:r>
              <a:rPr lang="pt-BR" dirty="0"/>
              <a:t>5 antenas de 4 metros cada e com separação máxima de 220 metros, na cidade </a:t>
            </a:r>
            <a:r>
              <a:rPr lang="pt-BR" dirty="0" smtClean="0"/>
              <a:t>de Cachoeira </a:t>
            </a:r>
            <a:r>
              <a:rPr lang="pt-BR" dirty="0"/>
              <a:t>Paulista, interior de São </a:t>
            </a:r>
            <a:r>
              <a:rPr lang="pt-BR" dirty="0" smtClean="0"/>
              <a:t>Paulo</a:t>
            </a:r>
          </a:p>
          <a:p>
            <a:pPr algn="just"/>
            <a:r>
              <a:rPr lang="pt-BR" dirty="0"/>
              <a:t>Centro Regional </a:t>
            </a:r>
            <a:r>
              <a:rPr lang="pt-BR" dirty="0" smtClean="0"/>
              <a:t>Sul de </a:t>
            </a:r>
            <a:r>
              <a:rPr lang="pt-BR" dirty="0"/>
              <a:t>Pesquisas Espaciais (CRS</a:t>
            </a:r>
            <a:r>
              <a:rPr lang="pt-BR" dirty="0" smtClean="0"/>
              <a:t>)</a:t>
            </a:r>
          </a:p>
          <a:p>
            <a:pPr algn="just"/>
            <a:r>
              <a:rPr lang="pt-BR" i="1" dirty="0"/>
              <a:t>Solar </a:t>
            </a:r>
            <a:r>
              <a:rPr lang="pt-BR" i="1" dirty="0" err="1"/>
              <a:t>Submillimeter</a:t>
            </a:r>
            <a:r>
              <a:rPr lang="pt-BR" i="1" dirty="0"/>
              <a:t> Telescope </a:t>
            </a:r>
            <a:r>
              <a:rPr lang="pt-BR" dirty="0"/>
              <a:t>(SST – </a:t>
            </a:r>
            <a:r>
              <a:rPr lang="pt-BR" dirty="0" smtClean="0"/>
              <a:t>Telescópio </a:t>
            </a:r>
            <a:r>
              <a:rPr lang="pt-BR" dirty="0" err="1" smtClean="0"/>
              <a:t>Submilimétrico</a:t>
            </a:r>
            <a:r>
              <a:rPr lang="pt-BR" dirty="0" smtClean="0"/>
              <a:t> </a:t>
            </a:r>
            <a:r>
              <a:rPr lang="pt-BR" dirty="0"/>
              <a:t>Solar) em San Juan, </a:t>
            </a:r>
            <a:r>
              <a:rPr lang="pt-BR" dirty="0" smtClean="0"/>
              <a:t>Argentina</a:t>
            </a:r>
          </a:p>
          <a:p>
            <a:pPr algn="just"/>
            <a:r>
              <a:rPr lang="pt-BR" i="1" dirty="0" err="1" smtClean="0"/>
              <a:t>Brazilian</a:t>
            </a:r>
            <a:r>
              <a:rPr lang="pt-BR" i="1" dirty="0" smtClean="0"/>
              <a:t> </a:t>
            </a:r>
            <a:r>
              <a:rPr lang="pt-BR" i="1" dirty="0"/>
              <a:t>Solar </a:t>
            </a:r>
            <a:r>
              <a:rPr lang="pt-BR" i="1" dirty="0" err="1" smtClean="0"/>
              <a:t>Espectroscope</a:t>
            </a:r>
            <a:r>
              <a:rPr lang="pt-BR" i="1" dirty="0" smtClean="0"/>
              <a:t> </a:t>
            </a:r>
            <a:r>
              <a:rPr lang="pt-BR" dirty="0" smtClean="0"/>
              <a:t>(Espectroscópio </a:t>
            </a:r>
            <a:r>
              <a:rPr lang="pt-BR" dirty="0"/>
              <a:t>Brasileiro Solar) em Cachoeira Paulista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19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dirty="0" smtClean="0"/>
              <a:t>Outras antenas - Radiotelescópio </a:t>
            </a:r>
            <a:r>
              <a:rPr lang="pt-BR" dirty="0" err="1"/>
              <a:t>Kraus</a:t>
            </a:r>
            <a:r>
              <a:rPr lang="pt-BR" dirty="0"/>
              <a:t> em </a:t>
            </a:r>
            <a:r>
              <a:rPr lang="pt-BR" dirty="0" err="1"/>
              <a:t>Nancay</a:t>
            </a:r>
            <a:r>
              <a:rPr lang="pt-BR" dirty="0"/>
              <a:t>, França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4" y="1667197"/>
            <a:ext cx="7853836" cy="514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1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3200" dirty="0" smtClean="0"/>
              <a:t>Outras antenas - </a:t>
            </a:r>
            <a:r>
              <a:rPr lang="pt-BR" sz="3200" dirty="0"/>
              <a:t>Radiotelescópio parabólico cilíndrico da Universidade de Illinois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5"/>
            <a:ext cx="699282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75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dirty="0" smtClean="0"/>
              <a:t>Cenário </a:t>
            </a:r>
            <a:r>
              <a:rPr lang="pt-BR" dirty="0" smtClean="0"/>
              <a:t>atual - </a:t>
            </a:r>
            <a:r>
              <a:rPr lang="pt-BR" dirty="0" err="1">
                <a:hlinkClick r:id="rId2"/>
              </a:rPr>
              <a:t>Arecibo</a:t>
            </a:r>
            <a:r>
              <a:rPr lang="pt-BR" dirty="0"/>
              <a:t>, entre 50MHz e 10GHz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50" y="1137512"/>
            <a:ext cx="7465174" cy="560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10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sz="3600" dirty="0" smtClean="0"/>
              <a:t>Cenário </a:t>
            </a:r>
            <a:r>
              <a:rPr lang="pt-BR" sz="3600" dirty="0" smtClean="0"/>
              <a:t>atual - </a:t>
            </a:r>
            <a:r>
              <a:rPr lang="pt-BR" sz="3600" dirty="0"/>
              <a:t>Radiotelescópio de </a:t>
            </a:r>
            <a:r>
              <a:rPr lang="pt-BR" sz="3600" dirty="0" err="1"/>
              <a:t>Effelsberg</a:t>
            </a:r>
            <a:r>
              <a:rPr lang="pt-BR" sz="3600" dirty="0"/>
              <a:t>, Alemanha, 100 m de diâmetro, de 0,8 a 48 </a:t>
            </a:r>
            <a:r>
              <a:rPr lang="pt-BR" sz="3600" dirty="0" smtClean="0"/>
              <a:t>GHz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71" y="1124744"/>
            <a:ext cx="7361929" cy="588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Espectro Eletromagnético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484784"/>
            <a:ext cx="8964488" cy="438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80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BR" sz="2800" dirty="0" smtClean="0"/>
              <a:t>Cenário atual - radiotelescópio </a:t>
            </a:r>
            <a:r>
              <a:rPr lang="pt-BR" sz="2800" dirty="0"/>
              <a:t>Robert C. Byrd de Green Bank</a:t>
            </a:r>
            <a:r>
              <a:rPr lang="pt-BR" sz="2800" dirty="0" smtClean="0"/>
              <a:t>, </a:t>
            </a:r>
            <a:r>
              <a:rPr lang="pt-BR" sz="2800" dirty="0"/>
              <a:t>antena </a:t>
            </a:r>
            <a:r>
              <a:rPr lang="pt-BR" sz="2800" dirty="0" smtClean="0"/>
              <a:t>construída para </a:t>
            </a:r>
            <a:r>
              <a:rPr lang="pt-BR" sz="2800" dirty="0"/>
              <a:t>se </a:t>
            </a:r>
            <a:r>
              <a:rPr lang="pt-BR" sz="2800" dirty="0" smtClean="0"/>
              <a:t>ajustar às </a:t>
            </a:r>
            <a:r>
              <a:rPr lang="pt-BR" sz="2800" dirty="0"/>
              <a:t>variações </a:t>
            </a:r>
            <a:r>
              <a:rPr lang="pt-BR" sz="2800" dirty="0" smtClean="0"/>
              <a:t>térmicas </a:t>
            </a:r>
            <a:r>
              <a:rPr lang="pt-BR" sz="2800" dirty="0"/>
              <a:t>e </a:t>
            </a:r>
            <a:r>
              <a:rPr lang="pt-BR" sz="2800" dirty="0" smtClean="0"/>
              <a:t>gravitacionais, de </a:t>
            </a:r>
            <a:r>
              <a:rPr lang="pt-BR" sz="2800" dirty="0"/>
              <a:t>290 MHz a 48 GHz</a:t>
            </a:r>
            <a:endParaRPr lang="pt-BR" sz="28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48" y="1628800"/>
            <a:ext cx="4752975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BR" sz="3200" dirty="0" smtClean="0"/>
              <a:t>Cenário </a:t>
            </a:r>
            <a:r>
              <a:rPr lang="pt-BR" sz="3200" dirty="0" smtClean="0"/>
              <a:t>atual - </a:t>
            </a:r>
            <a:r>
              <a:rPr lang="pt-BR" sz="3200" dirty="0"/>
              <a:t>radiotelescópio </a:t>
            </a:r>
            <a:r>
              <a:rPr lang="pt-BR" sz="3200" dirty="0" err="1" smtClean="0"/>
              <a:t>Lovell</a:t>
            </a:r>
            <a:r>
              <a:rPr lang="pt-BR" sz="3200" dirty="0" smtClean="0"/>
              <a:t>, 76 m de diâmetro, opera </a:t>
            </a:r>
            <a:r>
              <a:rPr lang="pt-BR" sz="3200" dirty="0"/>
              <a:t>nas frequências de 151 MHz a 24 </a:t>
            </a:r>
            <a:r>
              <a:rPr lang="pt-BR" sz="3200" dirty="0" smtClean="0"/>
              <a:t>GHz</a:t>
            </a: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48" y="1772816"/>
            <a:ext cx="7011144" cy="543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BR" sz="3200" dirty="0" smtClean="0"/>
              <a:t>Cenário </a:t>
            </a:r>
            <a:r>
              <a:rPr lang="pt-BR" sz="3200" dirty="0" smtClean="0"/>
              <a:t>atual - </a:t>
            </a:r>
            <a:r>
              <a:rPr lang="pt-BR" sz="3200" dirty="0"/>
              <a:t>Radiotelescópio de </a:t>
            </a:r>
            <a:r>
              <a:rPr lang="pt-BR" sz="3200" dirty="0" err="1" smtClean="0"/>
              <a:t>Parkes</a:t>
            </a:r>
            <a:r>
              <a:rPr lang="pt-BR" sz="3200" dirty="0" smtClean="0"/>
              <a:t>, Austrália</a:t>
            </a:r>
            <a:r>
              <a:rPr lang="pt-BR" sz="3200" dirty="0"/>
              <a:t>, </a:t>
            </a:r>
            <a:r>
              <a:rPr lang="pt-BR" sz="3200" dirty="0" smtClean="0"/>
              <a:t>64 m, </a:t>
            </a:r>
            <a:r>
              <a:rPr lang="pt-BR" sz="3200" dirty="0"/>
              <a:t>de 400 MHz a 24 GHz</a:t>
            </a: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64772"/>
            <a:ext cx="7848872" cy="523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BR" sz="3200" dirty="0" smtClean="0"/>
              <a:t>Cenário </a:t>
            </a:r>
            <a:r>
              <a:rPr lang="pt-BR" sz="3200" dirty="0" smtClean="0"/>
              <a:t>atual – VLA (</a:t>
            </a:r>
            <a:r>
              <a:rPr lang="pt-BR" sz="3200" i="1" dirty="0" err="1" smtClean="0"/>
              <a:t>Very</a:t>
            </a:r>
            <a:r>
              <a:rPr lang="pt-BR" sz="3200" i="1" dirty="0" smtClean="0"/>
              <a:t> </a:t>
            </a:r>
            <a:r>
              <a:rPr lang="pt-BR" sz="3200" i="1" dirty="0" err="1" smtClean="0"/>
              <a:t>Large</a:t>
            </a:r>
            <a:r>
              <a:rPr lang="pt-BR" sz="3200" i="1" dirty="0" smtClean="0"/>
              <a:t> </a:t>
            </a:r>
            <a:r>
              <a:rPr lang="pt-BR" sz="3200" i="1" dirty="0" err="1" smtClean="0"/>
              <a:t>Array</a:t>
            </a:r>
            <a:r>
              <a:rPr lang="pt-BR" sz="3200" i="1" dirty="0" smtClean="0"/>
              <a:t>), </a:t>
            </a:r>
            <a:r>
              <a:rPr lang="pt-BR" sz="3200" dirty="0" smtClean="0"/>
              <a:t>conjunto de 27 antenas de 25 m cada, máxima separação de 36 km, de 74 MHz a 43 GHz</a:t>
            </a: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4" y="1687382"/>
            <a:ext cx="7194376" cy="512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BR" sz="3200" dirty="0" smtClean="0"/>
              <a:t>Cenário </a:t>
            </a:r>
            <a:r>
              <a:rPr lang="pt-BR" sz="3200" dirty="0" smtClean="0"/>
              <a:t>atual – MERLIN (</a:t>
            </a:r>
            <a:r>
              <a:rPr lang="pt-BR" sz="3200" i="1" dirty="0" err="1" smtClean="0"/>
              <a:t>Multi</a:t>
            </a:r>
            <a:r>
              <a:rPr lang="pt-BR" sz="3200" i="1" dirty="0" smtClean="0"/>
              <a:t> </a:t>
            </a:r>
            <a:r>
              <a:rPr lang="pt-BR" sz="3200" i="1" dirty="0" err="1"/>
              <a:t>Element</a:t>
            </a:r>
            <a:r>
              <a:rPr lang="pt-BR" sz="3200" i="1" dirty="0"/>
              <a:t> Radio-</a:t>
            </a:r>
            <a:r>
              <a:rPr lang="pt-BR" sz="3200" i="1" dirty="0" err="1"/>
              <a:t>Linked</a:t>
            </a:r>
            <a:r>
              <a:rPr lang="pt-BR" sz="3200" i="1" dirty="0"/>
              <a:t> </a:t>
            </a:r>
            <a:r>
              <a:rPr lang="pt-BR" sz="3200" i="1" dirty="0" err="1" smtClean="0"/>
              <a:t>Interferometer</a:t>
            </a:r>
            <a:r>
              <a:rPr lang="pt-BR" sz="3200" dirty="0" smtClean="0"/>
              <a:t>), Reino </a:t>
            </a:r>
            <a:r>
              <a:rPr lang="pt-BR" sz="3200" dirty="0"/>
              <a:t>Unido, </a:t>
            </a:r>
            <a:r>
              <a:rPr lang="pt-BR" sz="3200" dirty="0" smtClean="0"/>
              <a:t>7 antenas de </a:t>
            </a:r>
            <a:r>
              <a:rPr lang="pt-BR" sz="3200" dirty="0"/>
              <a:t>separação </a:t>
            </a:r>
            <a:r>
              <a:rPr lang="pt-BR" sz="3200" dirty="0" smtClean="0"/>
              <a:t>até 217 km</a:t>
            </a: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51125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BR" sz="3200" dirty="0" smtClean="0"/>
              <a:t>Cenário </a:t>
            </a:r>
            <a:r>
              <a:rPr lang="pt-BR" sz="3200" dirty="0" smtClean="0"/>
              <a:t>atual – VLBA (</a:t>
            </a:r>
            <a:r>
              <a:rPr lang="pt-BR" sz="3200" i="1" dirty="0" err="1" smtClean="0"/>
              <a:t>Very</a:t>
            </a:r>
            <a:r>
              <a:rPr lang="pt-BR" sz="3200" i="1" dirty="0" smtClean="0"/>
              <a:t> </a:t>
            </a:r>
            <a:r>
              <a:rPr lang="pt-BR" sz="3200" i="1" dirty="0" err="1"/>
              <a:t>Large</a:t>
            </a:r>
            <a:r>
              <a:rPr lang="pt-BR" sz="3200" i="1" dirty="0"/>
              <a:t> </a:t>
            </a:r>
            <a:r>
              <a:rPr lang="pt-BR" sz="3200" i="1" dirty="0" err="1"/>
              <a:t>Baseline</a:t>
            </a:r>
            <a:r>
              <a:rPr lang="pt-BR" sz="3200" i="1" dirty="0"/>
              <a:t> </a:t>
            </a:r>
            <a:r>
              <a:rPr lang="pt-BR" sz="3200" i="1" dirty="0" err="1" smtClean="0"/>
              <a:t>Array</a:t>
            </a:r>
            <a:r>
              <a:rPr lang="pt-BR" sz="3200" i="1" dirty="0" smtClean="0"/>
              <a:t>)</a:t>
            </a:r>
            <a:r>
              <a:rPr lang="pt-BR" sz="3200" dirty="0" smtClean="0"/>
              <a:t>, 10 </a:t>
            </a:r>
            <a:r>
              <a:rPr lang="pt-BR" sz="3200" dirty="0"/>
              <a:t>antenas, </a:t>
            </a:r>
            <a:r>
              <a:rPr lang="pt-BR" sz="3200" dirty="0" smtClean="0"/>
              <a:t>25 m cada, distância </a:t>
            </a:r>
            <a:r>
              <a:rPr lang="pt-BR" sz="3200" dirty="0"/>
              <a:t>máxima de 8 mil </a:t>
            </a:r>
            <a:r>
              <a:rPr lang="pt-BR" sz="3200" dirty="0" smtClean="0"/>
              <a:t>km, </a:t>
            </a:r>
            <a:r>
              <a:rPr lang="pt-BR" sz="3200" dirty="0"/>
              <a:t>de 327 MHz a 86 </a:t>
            </a:r>
            <a:r>
              <a:rPr lang="pt-BR" sz="3200" dirty="0" smtClean="0"/>
              <a:t>GHz</a:t>
            </a: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56981"/>
            <a:ext cx="6783490" cy="5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35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BR" sz="3200" dirty="0" smtClean="0"/>
              <a:t>Cenário atual - </a:t>
            </a:r>
            <a:r>
              <a:rPr lang="pt-BR" sz="3200" dirty="0"/>
              <a:t>ALMA (</a:t>
            </a:r>
            <a:r>
              <a:rPr lang="pt-BR" sz="3200" i="1" dirty="0"/>
              <a:t>Atacama </a:t>
            </a:r>
            <a:r>
              <a:rPr lang="pt-BR" sz="3200" i="1" dirty="0" err="1"/>
              <a:t>Large</a:t>
            </a:r>
            <a:r>
              <a:rPr lang="pt-BR" sz="3200" i="1" dirty="0"/>
              <a:t> </a:t>
            </a:r>
            <a:r>
              <a:rPr lang="pt-BR" sz="3200" i="1" dirty="0" err="1"/>
              <a:t>Millimeter</a:t>
            </a:r>
            <a:r>
              <a:rPr lang="pt-BR" sz="3200" i="1" dirty="0"/>
              <a:t>/</a:t>
            </a:r>
            <a:r>
              <a:rPr lang="pt-BR" sz="3200" i="1" dirty="0" err="1"/>
              <a:t>submillimeter</a:t>
            </a:r>
            <a:r>
              <a:rPr lang="pt-BR" sz="3200" i="1" dirty="0"/>
              <a:t> </a:t>
            </a:r>
            <a:r>
              <a:rPr lang="pt-BR" sz="3200" i="1" dirty="0" err="1" smtClean="0"/>
              <a:t>Array</a:t>
            </a:r>
            <a:r>
              <a:rPr lang="pt-BR" sz="3200" i="1" dirty="0" smtClean="0"/>
              <a:t>), </a:t>
            </a:r>
            <a:r>
              <a:rPr lang="pt-BR" sz="3200" dirty="0" smtClean="0"/>
              <a:t>66 antenas </a:t>
            </a:r>
            <a:r>
              <a:rPr lang="pt-BR" sz="3200" dirty="0"/>
              <a:t>de alta precisão, </a:t>
            </a:r>
            <a:r>
              <a:rPr lang="pt-BR" sz="3200" dirty="0" smtClean="0"/>
              <a:t>grande </a:t>
            </a:r>
            <a:r>
              <a:rPr lang="pt-BR" sz="3200" dirty="0"/>
              <a:t>maioria </a:t>
            </a:r>
            <a:r>
              <a:rPr lang="pt-BR" sz="3200" dirty="0" smtClean="0"/>
              <a:t>com </a:t>
            </a:r>
            <a:r>
              <a:rPr lang="pt-BR" sz="3200" dirty="0"/>
              <a:t>12 </a:t>
            </a:r>
            <a:r>
              <a:rPr lang="pt-BR" sz="3200" dirty="0" smtClean="0"/>
              <a:t>m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991" y="1733128"/>
            <a:ext cx="1031557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6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N</a:t>
            </a:r>
            <a:r>
              <a:rPr lang="pt-BR" dirty="0" err="1" smtClean="0"/>
              <a:t>obels</a:t>
            </a:r>
            <a:r>
              <a:rPr lang="pt-BR" dirty="0" smtClean="0"/>
              <a:t> </a:t>
            </a:r>
            <a:r>
              <a:rPr lang="pt-BR" dirty="0" err="1" smtClean="0"/>
              <a:t>radioastronômicos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67333"/>
            <a:ext cx="5915000" cy="495801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BR" dirty="0" smtClean="0"/>
              <a:t>1974 – Martin Ryle (</a:t>
            </a:r>
            <a:r>
              <a:rPr lang="pt-BR" dirty="0"/>
              <a:t>Por pesquisas </a:t>
            </a:r>
            <a:r>
              <a:rPr lang="pt-BR" dirty="0" smtClean="0"/>
              <a:t>pioneiras em </a:t>
            </a:r>
            <a:r>
              <a:rPr lang="pt-BR" dirty="0" err="1" smtClean="0"/>
              <a:t>rádio-astrofísica</a:t>
            </a:r>
            <a:r>
              <a:rPr lang="pt-BR" dirty="0" smtClean="0"/>
              <a:t>. </a:t>
            </a:r>
            <a:r>
              <a:rPr lang="pt-BR" dirty="0"/>
              <a:t>Pela invenção e aplicação da técnica de abertura sintética</a:t>
            </a:r>
            <a:r>
              <a:rPr lang="pt-BR" dirty="0" smtClean="0"/>
              <a:t>) e Antony Hewish (</a:t>
            </a:r>
            <a:r>
              <a:rPr lang="pt-BR" dirty="0"/>
              <a:t>Por pesquisas pioneiras </a:t>
            </a:r>
            <a:r>
              <a:rPr lang="pt-BR" dirty="0" smtClean="0"/>
              <a:t>em </a:t>
            </a:r>
            <a:r>
              <a:rPr lang="pt-BR" dirty="0" err="1" smtClean="0"/>
              <a:t>rádio-astrofísica</a:t>
            </a:r>
            <a:r>
              <a:rPr lang="pt-BR" dirty="0" smtClean="0"/>
              <a:t>. </a:t>
            </a:r>
            <a:r>
              <a:rPr lang="pt-BR" dirty="0"/>
              <a:t>Pela atuação fundamental na descoberta </a:t>
            </a:r>
            <a:r>
              <a:rPr lang="pt-BR" dirty="0" smtClean="0"/>
              <a:t>dos Pulsares)</a:t>
            </a:r>
            <a:endParaRPr lang="pt-BR" dirty="0" smtClean="0"/>
          </a:p>
          <a:p>
            <a:pPr algn="just"/>
            <a:r>
              <a:rPr lang="pt-BR" dirty="0" smtClean="0"/>
              <a:t>1978 – Arno Allan Penzias e Robert </a:t>
            </a:r>
            <a:r>
              <a:rPr lang="pt-BR" dirty="0" err="1" smtClean="0"/>
              <a:t>Woodrow</a:t>
            </a:r>
            <a:r>
              <a:rPr lang="pt-BR" dirty="0" smtClean="0"/>
              <a:t> Wilson (</a:t>
            </a:r>
            <a:r>
              <a:rPr lang="pt-BR" dirty="0"/>
              <a:t>Descoberta </a:t>
            </a:r>
            <a:r>
              <a:rPr lang="pt-BR" dirty="0" smtClean="0"/>
              <a:t>da radiação cósmica de fundo em </a:t>
            </a:r>
            <a:r>
              <a:rPr lang="pt-BR" dirty="0" err="1" smtClean="0"/>
              <a:t>microondas</a:t>
            </a:r>
            <a:r>
              <a:rPr lang="pt-BR" dirty="0" smtClean="0"/>
              <a:t>)</a:t>
            </a:r>
            <a:endParaRPr lang="pt-BR" dirty="0" smtClean="0"/>
          </a:p>
          <a:p>
            <a:pPr algn="just"/>
            <a:r>
              <a:rPr lang="pt-BR" dirty="0" smtClean="0"/>
              <a:t>1993 – Russell Alan Hulse e Joseph </a:t>
            </a:r>
            <a:r>
              <a:rPr lang="pt-BR" dirty="0" err="1" smtClean="0"/>
              <a:t>Hooton</a:t>
            </a:r>
            <a:r>
              <a:rPr lang="pt-BR" dirty="0" smtClean="0"/>
              <a:t> </a:t>
            </a:r>
            <a:r>
              <a:rPr lang="pt-BR" dirty="0" err="1" smtClean="0"/>
              <a:t>Taylon</a:t>
            </a:r>
            <a:r>
              <a:rPr lang="pt-BR" dirty="0" smtClean="0"/>
              <a:t> Jr. (</a:t>
            </a:r>
            <a:r>
              <a:rPr lang="pt-BR" dirty="0"/>
              <a:t>Pela descoberta de um novo tipo de pulsar, abrindo novas possibilidades no estudo da gravitação</a:t>
            </a:r>
            <a:r>
              <a:rPr lang="pt-BR" dirty="0" smtClean="0"/>
              <a:t>)</a:t>
            </a:r>
          </a:p>
          <a:p>
            <a:pPr algn="just"/>
            <a:r>
              <a:rPr lang="pt-BR" dirty="0" smtClean="0"/>
              <a:t>2006 – John </a:t>
            </a:r>
            <a:r>
              <a:rPr lang="pt-BR" dirty="0" err="1" smtClean="0"/>
              <a:t>Mather</a:t>
            </a:r>
            <a:r>
              <a:rPr lang="pt-BR" dirty="0" smtClean="0"/>
              <a:t> e Gerald Fitzgerald </a:t>
            </a:r>
            <a:r>
              <a:rPr lang="pt-BR" dirty="0" err="1" smtClean="0"/>
              <a:t>Smoot</a:t>
            </a:r>
            <a:r>
              <a:rPr lang="pt-BR" dirty="0" smtClean="0"/>
              <a:t> III </a:t>
            </a:r>
            <a:r>
              <a:rPr lang="pt-BR" dirty="0" smtClean="0"/>
              <a:t>descoberta da anisotropia</a:t>
            </a:r>
            <a:r>
              <a:rPr lang="pt-BR" dirty="0"/>
              <a:t> de </a:t>
            </a:r>
            <a:r>
              <a:rPr lang="pt-BR" dirty="0" smtClean="0"/>
              <a:t>forma de corpo negro presente na radiação cósmica de fundo)</a:t>
            </a:r>
            <a:endParaRPr lang="pt-BR" dirty="0"/>
          </a:p>
        </p:txBody>
      </p:sp>
      <p:pic>
        <p:nvPicPr>
          <p:cNvPr id="22530" name="Picture 2" descr="https://encrypted-tbn3.google.com/images?q=tbn:ANd9GcSCofdMw3cSpkshQD0AUNCWMmL76pNVnteZAMkgNy_oa9aA2tD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68760"/>
            <a:ext cx="17526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encrypted-tbn3.google.com/images?q=tbn:ANd9GcRsW_e-SbFkGWmwGJHXxr5Z95crDt4A106TUs7aTXSFEhwcsIj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44331"/>
            <a:ext cx="1768236" cy="2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ata:image/jpeg;base64,/9j/4AAQSkZJRgABAQAAAQABAAD/2wCEAAkGBhQSEBUUEhQVFBUVGBoYFxgYFxgdGhcXGBcXHRgYGBcYHCYfGB0kGRwXHy8gIycpLCwsGB4xNTAqNSYrLCkBCQoKBQUFDQUFDSkYEhgpKSkpKSkpKSkpKSkpKSkpKSkpKSkpKSkpKSkpKSkpKSkpKSkpKSkpKSkpKSkpKSkpKf/AABEIAREAuQMBIgACEQEDEQH/xAAcAAABBAMBAAAAAAAAAAAAAAAABAUGBwEDCAL/xABOEAACAQMCAgcFAgoGBgoDAAABAgMABBESIQUxBgcTIkFRYTJxgZGhFEIjM1JicoKSscHRFRZDU6LwVGNzsrPSCDQ1g5OUwsPh8RdEZP/EABQBAQAAAAAAAAAAAAAAAAAAAAD/xAAUEQEAAAAAAAAAAAAAAAAAAAAA/9oADAMBAAIRAxEAPwC14rpGbSGUsNyARnGSM48sgjPpS1RVa9aHDpEhjvLYtHLbH2k2PZtgH3gHBxyxmtfQjrkjlxFfYik5CXlG36X92fp7qC1BWQK8xOGGQQQdwR41sFAYoNFFB5rzivemsEUHijFesVigxisV6o00GKwaziig80AV701jFACsigCvaig8E1ituKxpoPFFe9NYxQAFFegKKBmubRZEaNxlWUqw8wwwfpXMnSLgzWl1LA39mxAPmvNT8VxXUYFVV12dGspHeIN1xHJ+ifYb4HI+IoId0M6yrmwIXJlg/umPs/oN933cvSr26KdOLa/TML98DvRts6+9fEeoyK5brdaXbxOrxOyOpyrKSCD6EUHX+aKp3oT12A4i4hseQnUbH/aIOX6S/IVbttdpIgdGVkYZDKQVI8wRQbaKwrA8iD7qzQFYxWaDQYoNYrJFB4NelFYNZFBkUYrNFAYooooCiiigKKKKAooooESLSXi/CkuIJIX9mRSp9M+PwOD8KXV7WOg5L4twx7eeSGQYaNip+B5/HnSULmrf68uieCl5GOfck949lvlkfAVT9AVJeh/T+54c34JtUROWib2D5keKN6j45qNUUHR/RTrGtr1kWDTDK7EyxyYDEBTuhGBIS2ncb4zkVNga47ViCCDgjcEcwfMVZvQvrplg0xXuqePkJB+NQeufxg9+/qaC96KQ8I43DdRCSCRZEPJlPj5Ec1Pod6XUBWCa1Xd2sSM7nSqjJP8AIeJztjxqp+mnTeWaT7PGJC77JbRkhjkZzO6nPLfQMYHPzoLaSYE4BBI8M7j4VsFc6dDWM83ZLFiXDsrxd0kR+1uN9jyIO9Wz0L6TuzG3uTlxnQ52LheYb84fUb+BoJlRRRQFFFFAUUUUBRRRQFFFFBoUVtQV4QVtWgQ8c4Sl1byQSDuyKR7j4H4HBrlbjnCmtriSJxgoxHyrreqg68uimQt5GPzZMe7ut8tvgKCma3QHAJwDgf5xWmsg0Ay4oArBNZAoHLgPSO4spe0t5CjciOauPJ1OzD/IxV3dCeuKC70xXOLeY7DJ/BufzWPsn0b5mqB193GOfM14oLp6wel003EI7G1OnvKhYc9b573oQuSCeQyfEYit/bSQiyFvGFmeOa3c5y7XcjtFKSeedO4PgCKaehfShoLuB3iW4xIoTJw4JBQaZPEANgK2R5Yqe/bNHSKAzxFYtUkcJK6VE7fe35nBQfrKaB+4L0YSy4lbhcaIOHyBm82EiF2PvLMajXR2zkayl4oZH1NdNJFGSNBBlAxvuMksNjgjwqWdY992EFxKPaa3aFffLIox8gT8KjXEbN5HsOEW5x9liWe5IHJ1XIU+pZjt5yDyoLZsrkSRo67hlDD3EZH0rdUY6u74yWSg/wBmzJ8jlR+ywHwqT0BRRRQFFFFAUUUUBRRRQeVFehWAKzQFJOL8MS4geGT2XUg+nkR7jg0rooOT+k/A3tLqSFxurEA+B9R6U1Vf3XD0PE9ubhF78Y72OZA5H18viPKqCdCCQRgjmKDFbmjIAHi25H7v41ppTZg5LDcgH5/xoE1AFFboNgW8th+keXyGT8BQOHRidEv7Zn9hZo8+4OPpneuhukdjFcF45tk0rcRurbh4CQ5XbYqNG24rmMVfURhksLXiCgo+kpKUzp/DIY5GdV7oOsg6zg93c0DP1o9Jo+3s1J7SHIuXx/aBC2geWG5fGnjobcR8OsJOJX7YmvG7VvyipyY41HrktjwBHlVS8R4p214slxmRV7MMo2LhFXuL+k2c++rl6O9C5J5FvuKFWcbw2+3Y26+GRyLD5D1PIPPVVxMuJwyGPU6PoOcprV+ed+SrVhUw2FvB2lxdIRJrdASnfGY1UbaM5IJbOOW/lT8DQFFFFAUUUUBRRRQFFFFAUVz/AML6876Nh2winXxBTQxHoybD5Gp5wfrwspRiUPbt+eMrn9Nc4+IFBYlFR6Pp3bFdeX0f3iKZUHveDWF/WxSzh/Su0n/E3MDnyEi5/ZJz9KBzkjDKVYZBBBB8QeYrmvrI6JNZ3T7dxjlD5qeR945H1HrXSwqNdPuiwvrRlA/CICyH1xuPj/Cg5foBrZcQlHZTzUkfI1roClU8TYCgZwMnG+GOM5A5YGB8DWu2A1ZPJRqPrjkPicCtWs5znfnn1oMVa3VfBJecPubWOdomUMApCsjLKPvKRkHUGwykY9aqpnJ571NeqTjRg4hpADdsjJpJADMO8oJIIHJh8aBL0Uk7O90zSC1bSV7Z1DCMttyZSFJOe/tjflVqWHQvtUjllC3vM965coxBwSYyDE248MDaot0r4PqndkgMHYyKHWYAq0NyCSDpYgoJ1YZDf2nhipr0b4ebadISZVEqiWKRGJXGO/BKCMPpwcSaQcMMkMQWCS3TCKBANMIDxDSg2BLr3AFxz5eW9LOH3RkiRyjJqAOlsZGfPFR/g/GBewSS50oLp1TT95ISFGfRtJJ9DUgtCTGpyPeORGdvpigUUVqhbwOAfAZ5jzH+fCh7pA4QsA7AlVJ3IHPHnQbaKKKAooooCiiig46ooooNtrdvE2uN2jYcmRirfNSDTv8A1sd9rmKG6HnKmJPhNHpk+ZNMdFBNOj3SW3injdJru0CsNUesyxMv3hlSrrtnGVbBwfCn626Y8XQn7LcxcQjBOnAjeTSDtqiwswOOexqrayDg58Ry9KCUcR6RW80rm74eElJJcwyyRNqPMmOQOoOfQVrt+E2M4cxT3EJRS5EsSSDSCASGiYE4zk9zkCfCkUXSy40hJGFwg+5OolAHoX7y/qsKWcJ41aLMkjQSQlTv2T642U7MjRS97SykqcScjQaP6r6vxN1aS+na9m37M6p++k130Xuohl7eXT+Uqll/bTK/Wl9xwjh5YlL9ghJKq1rKXC+AYg4JHLIO9FvBZxHMfELhT5x2zL9e2WgjlbrS7aKRZEOGRgynyIORUyn6T2zBQ9xcTAKARLZ2z6iNtQMkpZcjGd+eT44pFd8T4WyHFtPr8GRliHxQtIPkKC3bHiCcUtYpDpKTRtbzqRursMoSeRAkX09qtPCbY29lcdj24ljDQxxuToWSXSqlNQJChsN3Tpxvjaq96F9JrW3SWONrtWlXupoSQCUbo6mPDbYH3fD4VNJ+nq8Ot7d5V7d74tO+4XShVFXwIwf4tQP3Q/hMNpYxQyyDEVxKFckqGdXkGTvjwJwduVSmWcK8acteoLv95QDjHjtq+VQno8q3Nnw5pQGR5ppW1EEEkTgas+13mHxxUi4/MsEceUxEmMSk5ETLjRrJ3CH2S2ds7880DvMxG5AZfE+I8tvH502cZsBLDlskKwkxuHQL4oRhkZR3h6ilpPbIug5RgGO53U8gGG438d+RpQNx3h6HH19aBt4ZxJ1cQXBBY/ipRss6gemyyAc1HPmNsgO4NM39GRyQtbyE9zAVgcMBzjcN4MOWfNTWLC+eGRbe5cFm/FS4wJsDdWHJZQN8D2hkjxAB6ooBooCitIvEJKhlLDmAQSPeByrP2pf8kfzoKC6wOqWWy1TW2qa35nxeIfnY9pfzhy8fOq8rsU1zt1tdEltbtpIV0RSNy8A5GptA/J35eFBA6K9xRMxwoLHyAJPyFOCdHJ8ZZViHnK6J9HIP0oGyinT+i4V/GXSe6JHkPzIVfrXjtLZeSTS/pMqD9lQT/ioG6vSIW2UE+4Z/dStuJD7kUSfqlj85C37q1ycRkYYLtjyBwPkuBQZ/oyQe0uj9MhfoxBrx2CjnIv6oLfyH1rRRQbsoPBm95A/cD++tkF9obKpHkflKH+j5H0pLRQOllJPdXCRh21zuibHTvnSpwuB3QfhUm61MPeERn8Ba6LRfzTGgbf3ksP1DXjqktlF691J+Ls4ZJm9+khfjux+FMouJpLe6kdSVmkSQsf73WxyP1Wf50Es6Wz6OjfDU8XLH4Au3L3lakvWTezQ8KsXhldAqxpKFbGpJIdg3MEZQjcHnUS6fDHBuDj/VSH5iM/xqWdMUMqtanm/Co5UH+stpGfb1K6hQQPo/1qXdmNEPZmLJIjcFgoPgragwHpnHpUz4d/0gRn8PaEeZjkz/AIXA/fVN0UHQ1l1vcOlbXreNgMMHjIyhI+8uQcE55+JqSpxKzvU0pNDMMg4V1Jz4EDOVPkRgiuVK9IN9zj1/lQdSC+a2eNJnLKx0RytyfJ7qSN4SDlnkwJ8QRTV094DPeri2kUGEFiGUkF9sKveA1Y/KBxkcs1z/AAdIblEMazyhGBBTWxUg/mk4qXdF+ty8gKRySxGFeZkjJIUc8dnhmY+vM8z40E26tLCV3uUuHeTMQUBtlj1807MbK3snONxTn/Qcn+hx/KkPVZ0oiu7m9EUAgQ4kAB56mcEn8knY4GQMnekP9ab3zb9k0Fs1S3XfYTSETldEUR0EE5LEk6H7uQARt58gaumqk6w+nlqt3LbS27SFNCtICvIqHKaSPMgHfzoIDwnq+upRGVYIJWVAcsPaI545gbZHpTR0j6M3FjMY7lCrfdbmrj8pG+8PqPHFX7wnphZXEdqsTIZJHTTGMGRCvebWo5aQGyeXlzqR8c4BDeQmG4jDofPmp8GVuakeYoOSqKnPTbqrmsWZ0btLYb9p95N9lkVRz8iNj6VCJMeGfefH4eFBgGsUUUBRRRQFFFeo1yQOWaCecJItOj802MveXCxDP91Fu3vBYOD76j/F+kEklusRACM3aDzOBjc+XpT51lL2IsuHj/8AWgUyeXbTbuf4/rVF+P3QZ1C+yiKoHltnb5igtLpNxgW/DuGI1lDdxm2BPaqSVwkfsMPZznfbwFHTvioh6QWDHZBDGjDySV5UYe7S30pk61Lllg4XEGIX7IpPrtGKcutLobeXfEla3hd1WCMa9lQEF899iBtkUFYcY4cbe4lhbnFI6fssQPpvSOrR6Y9CI5LoXN1e2tqJ0RnUsXfWECylFXZxrU75qR9CurjhMyGSPtLvSQC0mpVJIzsgC5GPPNBRsaFiABknkBufkKk/CerDiNwAyWzKpPtSEJ8cMQ2PhXR/D+CwQDEMMUWPyEVT8wM0oYEv6Lv7yeXyoObelfV1JYLF2s0bO4JZV+5pUk5J574A2GSfSonGmSBkDO3+cVPes6Bf6Qn7fILSnRIBuECLgMv31znfmPXlUEL4YHA2xy9MUFldT8rWvFJLYozSOGjkGABH2ZJLFtW4HLYb5FXZ26/kH9kVW3AJikF3xdbWQyXjBYokDO6pyZzpAOksC23goqLf1ov/AO5f/wAo/wDyUF+1WnWT1YpNFJNawvJdPIG/GYB1HLkhyByGAPWrLrVNdontMo5cyPHlQUZ1U9Gbq34tma3dezRlfI5a0OkqeRBxjION6vUAnnt6D+dEU6sAVIIPkc17oMGMYIwMHYjwIPPIqrem/UpHNqlsNMUnMxHaNv0D/Zn09n3VadFByPxXgs9s+i4ieJvJ1Iz7jyb3gmkVdgXNokilJEV1PNWUMD7wdqgvHupaxnyYg1s55GM5TPrG22PRSKDnmirA4h1IcQRvwYimHmrhfhpfFRTiPRm4trhYLiNo3YrgbNkM2AV0khvHkfCgaql3Vx0VN5dRnBKxyxs23dMakl9/MHsxjykqV8U6B2cNxwq2g/DG4l7WWVty8SBSRjkqkatseG+akfRu0bh/C7rsl7SaOaQQ4HN5lhCjHLGWX9mghnWH0dlWaW4vVRe3mdoismZBGi+ywAwVKhAN8qT64pV1XdWsV/G91eByhcrGgYqGx7TEjfGe6ACORpo6bcZl4xxSOCHBUERwgZwNYVnZvUb58glWfa9ObCw0WEfas0OIdKxHdgcHckAktk/GglN5w2JYsiNNUURWNioLIFXYKxBIxgVSPXdfv/SRj1vpWOPu6jp3BOdOcfSr6u4S8bKNiykfMVVHWT1XXd7fvcQGEoyoAGchhpXB2045+tBCZbA3PBreT71tNLD+pJiRPk2sfOrg6q+GdhZad8krn4IoqL9E+FCBp7GfTlUSXSCCMxMGztz7rH61ZPBYAiHHic/QcqDdLxHS5Uxy4H3gmpT7tJJ+lbYbtWOBqz6oy/7wFbHTI5ke7/5FZRcDmT6nH8KDVcWUcgxIiOPJlDD6iuduExRR8QESWomkkmKBHcERjXzyq91wN/zQN8nYdIVQ/Qzh72pvOIPGe1VmgtUI3aeViNs+QIHuLUE34r0jmnuJbbhywym2XAYg5inBYFWDEBkZQy6l5MRmj+pvEf8ATLf/AMsP+ak3V70KewhM8wJvbkMBkZEQ9rDHOMk7tvzwPfLfs835Uv7MX86Bq4v1jQQytGrLI3Zsw0nOChIOsrnY8xjyNVH0p6cT3byumpU09iw5gjtC6YwBhhgDzOCeRqPcPV4ZsoQXVsBvujIPeBI8Mas5wcVp+3FlZQdKgl+YyT+cTjUee+CeQoJf0a6w3sUBbLsUAVdIwEw2nS2fFm1lsHOAPCt1v1uzdqWlZmBGwQ4Ck4yBr1bbAE+WcDxqBXjsWy5djgDv5yMDAG55AaQOVaGIycDA8BnlQdJ9BusGO/XSTiUE5UDbAx3uewOTjOPZqYVyp0T6SvYz9tHozpI7yk+BxjyOfGuluivFJLmzhmljMTyLqKb7bnB38CN/caBxubhY0Z2OFRSzHyCgk/QVHegXE5bq1FzKNPbMzquc4TUQqjbYBQPecmnDpbIosLrUcDsJf+Gw/fXnoew+wWwUAAQxjA8O4ufrQPFQXrZgtktRczp+FiK9g6nDCQMGA8iuxJB8qnVQDruiDcLxjLdtEFHmxJGPkTQMX9J20fSMu8miGG2LJk91ZJgGIXyyJGOPMmn2TiS6rW0DZHEJHkZ1zlY440I0kEYLMgAbw3qghbsZhG2desIRsTkELjnvjlz8KvO2CLx2CAmNxbw6YVCDtI1SEhmeQDJ1HOEz45PhkI11b2CWXErlW/C3EccoCAZI0tsFcH23UDbGwOM5JFO3Rzg0d1xCa5BPao4kIODGjSFsJlfbK455xn3bzW14X2d9Pc5d0ljjIXB0oSQp0jG5ONR32zy3qM9W8H2ea+tSN4rkBT5xsCY/8I+tBZNFFU91y9O54Z1tbeRotKh3ZSQxLbqARyHuoEHSTpdHZ8beU/hAjuHVMZIZNJUk7ZHlSbiHXpcsMQQxRAHILFnPLAB9kVXNvbPK+lFZ3Y8gCSST/OrA6LdTN1M4a5UQxggkMd2HiAF5fPxoESddHEx/axn3xJ/Cnfh/X5dKR20EMi+OnUjfA5YfSpxH1NWQTTgnfOTzxn2fUfWq06w+rNuHp2yNriZ8csFNWdI93rQW50W6zrK+YJG5jlPKOQBWY+SnJD+4HPpS+46P2ipFriASCXtIx90zPnvafvtqY4z48q5ZRypBBII3BBwQRyII5VcnVb0xnv5Rb3MpJij1LkA9oFbcsfywCBny3570Fh3vEI4IGurohVQaiMcicAKudyc4A8yahP8A+frb/R5v2lpT1pdEr7iBRIAoiibZC4AkyB+EPkV3XSfDccyKqv8AqNL+XB83/lQRtmIGnl8eYO+/n4VmJtPoT47Ywff++ia3dcBlI9CPhuPA7eNaqDbKck5bUfPOSdvfy9a1Givax5+8o9+f5UHlVycDmdq6Y4B0IhW0gVxIGRPu3FxsSNyO8ME+OAK5xt41V1PaLsc5Go8jkbaf51ePAutG2FqI4RNc3CRFzGEcs7DBbv4PiTvigg3WX0PlsJ9SSStbXHcyWZig2/BMSST5jPPHmDU7n4rxa2jRbW0hnhVV0MNetlwNimRpNQTp91mPeRCBrcwhJVkyWbLBAwxhlXG5FSPot1ryfZHM4VBGCEchjqk0lkRtI7gP5RxtyoJPfdK+KJHCV4YGeQd8CUnsznkwC5XbfxpRxnhkvELIR3kYtWMiEBH7Q4Rg23dGCcEb8s1HeCdbMl0rF1hg0L3QjGWSWXbZYEBbs8ZyeY89qjvTfrWuyViVPssiHvjKuc43G4wBv5Z2oJ70a6HQqoje2ZQlwblCez2ceyDoPIZwB+Zk4qNdE+Hta8UuHnDzzEyJiJCVTtWMgy5wNTA+fdBHntHrbrfvoY4cCKQyBydSElj2rqAArDHLGKsv+lJrWCOeS3D3F3JHqhUkFXaNFxnS3LG+eQ+NA29IIp4rKDh8TLM0qrCoAfWFDe0ZEyihEC5JG+k4p4msII73tHnSO4mMLNGThXMaundJwSSGxjP3RtTjwHgCW2ttjNMxdzt44JRfDA+vOqwHSea5vvtd3J9ns7a4EfZFWYKy5wSUUqzZByc+7bFBdLNjy9cn/PjVU9K+rpuKXjXKydmpwu45qgwGHv5/Gp3x2SGaxebUrRtEHVjyIHfTn5tppl6t+kJurRW8V7p94FAs6E9X8HD4+7+EkY5aRgM+gHkKlVaYScb1uFAU29JOCpd2ssEg7rqRnyPNWHqDg05V5kzg4oOReIWJhkaNuasR7x4EelOHQ3iTQcQtpEJBEqA781ZgrA+hBNPPWlw1470uy6Q+dgNtj+88/nURt5tDq35LBvkQaDsGmv8ApiD+8Hypvt+sWwdWbtwukAkMrggHGDjG4ORuPXyp/wCzX8kfs/8AxQcgFs1iryfqssAMFXJHnIw9/iAcb8q0r1Z2A05QnOdi7Z8SB7W+AMZGeRoKToq7puryyVhiDIOfvOfdvnA2P7q92/QqxIAWCI5Od86iNwcenLego6rI6k+HxyXE7M7pJHGpUqwHdJOsEcznCj0+VMXSu+tRK0VvDGgjcqXVclvAgZOMA53qNSz55DSPTx99B0HxjpvY26sJ7mK53/FiNZHz4A42GPzjUUl42ltcxXTwG3suIW+GWIDMZDNpfCjGrQUY4H3vHFVAa6M6bGC14KizwmZUjiRFXbS4UAPrx3APPxzjxoI5B04sOHQyNBdveSldMadkiKvqxSNfHmSSfSoPx7o40PD4Lq6Vu2urhnPg/ZaAfHkScsMjbIqweqXoBam2ivJY3eZskCUd1ME4ZFx3sjBDHPPbFMPX9xTVdQQA7RRlz+lI2B/hT60Dn0BtuFDspope1nhQhIpyiMjM7tqCnZ2y4UEEgc+fKZz3acP1TTkvPOU/BqQNIVEV9Cs+AowzHffYVzNS5eMy9oruxlKAKO0JbCjkoJOQOfLzoLwur/i1zO0tl2C2+NKJITlgcZkbHJj4b7Daox0e6CzWHbreopjnRFBRtRysg20kAbgnfw+JqUdUPHLSdJBDG0VwFUyqWLBhk4ZD5Z57DGRU44hwpZSCzSDHgrlR8hQQie64k4jSKwia2iPcH2gAuqArHqGO7jZsb7j0qC9WfS9LG6lilYCFg5B8FdQTjPwI9+Kvm1t9ChQWOPyjk/OuWumXAfsd9NBq1BH7reasAwz6gHB9RQdGS9NbVJXjkljjKqr99gAUdQVYE7H4eVNk/Wtw5Ttcq/oob95GKiVn1VNfcKt3kk03QQGNmG3ZHdI38TgHIPhnFQe46rr2KYRzKiavZbWNLfotyz6Eg0HRFjx2CYAxyo2RnAYZ39KXg1WfRXqpaERubhhpwShWN19dLc194JqyLeHQoXLNjxY5PxNBWHXh0bkmjgliUuULKyqCThhkHAG/L60n6B9X6WwjMuj7bKpYCTSfs8fiyxn235D0yfLe2mNRzpN0FhvZIZXLxywkFXQ4OMgkH5c/Cgq3pt0Cujdlo1DllUydnC4RnUv39KAqpIC+OcsTyNTH+snGf7iH/wAGf+dWGgAHn5n3ede8UEVW7jJbbG+CNQI29fu+H0rxPbZ07ncHfIBHlnO2+/rvtSVLkaSzII8jdsEZLnA7uMtvjf3cq3zTEyYU5AUMWycHHmo21bc9qDT2oDhe8c77nw72RjGPCkPSLiv2e0knDldEZ0qVA1O2y7EZU6iKkAlUqVBGQPPfJ5AY2Pl/91VfW9xUBYbdDu34WTGdxyTc8+ZPLwFBWJNFFFB7hXLKPMgfM1evXxxXsuHxwD+2k3/QiGo/4ilUpwSLVdQL+VLGPm61Z/X3Lqu7OLw0sf25FX/00FucEg0WsCfkxRr8kUVzn1qXva8Xuj4KwjH6iKp+oNdMDAHoP3CuSONXnbXM0uc9pI7ftMTQIqKKKCSdX85W+UBmUOrqSpwcY1Yz+rV0LxaUbiRlTBIOWbu43JDYBIO2Bnn57VQ/RafRe27eUi+OOe38auq0u4gyjBVsDIJzvq7rE52wfD3bUCiHpDcOGXW4Yb5GD3QSM40/HAyeVRi64FHe30v2plWR2j0gjc6lC5HLHLOKkkSDDIFAGknWACc5JOBjB29TioL09tJlSG9QyAxMBrYjOCcxnzyCCNwOfKgve1txGiovsooUe4AAfSm/j3HoLUJ9pOlJG0hiMqG8NX5IPmapWLrV4ldvDDE6QFiELqmcknGpsg4+FW5wjgmi3dLyZr3X7ZlC6cHGVVOQXx8aCQQSKygoQVI2xyx6YrLvgVEeGdHmspB9klZrZs5hc6uzzyMbHfT+afnUljmJ50HvUTzrN1EzJpRtBP3gMkDxxnbOOR8Kx2wFbkfNBB+CcILi5hkeRoxcSgL2hxhjqwMAbZY53wTmlv8AU+1/ux+2/wDzUk6U9NbOxuIoHyWYkyaT+LD7hpB6nfHMDflzlH2sflp81/nQRm8uypOsZ1HSORXOwUct+e2dtjWydlRAFYLh1K7KCcDLAA4zn44pmhvwq4ftWOcE+COSO8NHs8+WcbedOdmmhSQB3QxywIIwxwOZ7xG5I8AfGgV/ZFDHDHIIGvKFghYkpuPZycYwTyqh+nl+JeITFSWVG7NSfJNj8NWo/Grj4xxgW9tLIgAKAkgnk2knK8xzwAc58q59ZiTk7k7k+Z8aDFFFFA/9AbXtOKWa/wCvQ/BTqP0FTLrll18Zt0/JjhH7Uzn+VNXUpw/tOLI3hDHJJ8SNA+r/AEpZ0+btOkqL5S2qf8M/xoLr6TXnZWdxJy0RSEe/ScfXFcmV0r1uX/ZcIuPN9EY/Xdc/4Qa5tUY3BH8flQeWG9YoooN9i5EsZHMOpHvDCr8a1OpjpYDdtzsWBOw8znORtzqgrMfhE/SX/eFdHX34vs9SiQaSradtXtDnkjlzP1oGIX2ZEjBaNubd5MrpIBUAkqTjmMciDW3iXCPtcV1CxOXICnUuAw3U8+X3uQ5GsrEWCyFxkFtymwyd9iBj3nI32pRHvICpVfzcEEhByXIwckEYwPEjegp/o5xCazuJIWunsuayER6+8p5afDx7wqyuE28XEEMY4tdzDGHGIkznyymr99NvTDojbtfwz3J7KG4BV3Un8cu4BJ9nUvifyeVSfo7wbhVsC9u65GxbtSxPv3/hQMHBOIScLvDaPK09sw1ROea+YJz4VNm6TRDLFsYHKod1jdKLNUXTpeUHYLzA9/hVXXHHZp2CRg5buhVyWbPIDH8KC24usPtZ+zhGtycBRvknwpy6fdOv6MtVjUhruUEjxEYPOQjxAOyjxI8gabeifReLglk99ebz6fZ27pPsxp5ux2J9/hmqb49xyS8uJJ5jl5DnHgo+6q+gGwoEdzcNI7O7F2YkszHJYnmSfGvf2+T+8f8AaP8AOtFFBd/C7g6ULPh230nGrc41NqwQAu2QBjenkSxmPSJFV8lSCdLZA32I5Y8QMHOfWm6HtG1GNirADUGwcZIOrmMnxztz8q3PahVLtkSLqGlACx1fok4OM/E+BNAz9PuIhbGcHJdgIsjTgESLkefLO25GOdU1Vg9aMWlYhHloydRcnOpmXIyPAjv7b++q+oCiiiguX/o/cM7t1ORzKRKfcCzfvWo5cS9r0qz/AP2qP/CwP/RVo9UXC+x4TBkYMuqU/rt3f8IWqp6FW0j9Io2dHUtPNJ3lYbYlbxFBN+v2+02UEX95NqPujQ/xYVRlWj1/3mbu3jz7EJbHq7kfuQVVtAUUUUG+xXMsYHi6j/EK6G4rxAZ1a1AAOQEJLEHGGIII8dzyrnvhs2iaJzyWRGPuDA10WZRMAy8tL+PtkgaRqIz5bZO/woG+0w4OgKyiTS2jPeYL3yd91BwBsfhWiJdBZmIGjLgkKF3HdGQD7Pp4nevVwJHi7iJupyMqM6QPYAUh8LkY86RXFxHIpbSnZZwwXRlgd9LIObah7XuwKB4e4S7jZZE1hlAOpVaMkjkMNpyMjcYzioLP0ItQw0xSomrBkWbA5DBBZdJBbOw3HuqQ8IljEZALBVAEmpfwi4UGNCA24wRuCCMjNK+I4jt5NTgBIzJqYKwl0x7IWIwpyDsOfvoKv6R9CSl6ILWRbjX+S4ZkYY1iQj2cHxPh61bvVt1bx2MYmlUPcsPaI9gHwUeHv51FOoi30TT9qAHljVkz7RVW7xxzwSyn1qxun3SX7DYSzA9/GiL1kfZflu36tBT3XL0wN1efZ42/A2xK7cml5O3rj2R7m86ryssxJyTknck8yfM1igKKKKC6k4lH2gjjZJJC2OzUaO+uoYfSNSgHYKCaV26xvpYEqybe2NeTr3OTt5d70GKaP6NP4I2+ouxLEBAmELHBbW5YYPIHn5Up4tJMpC/a9HZiMsxjXmckhsnc7HBAXJ3oIz1m8Silig7MADYgquFddLcjzyrZU5x9ar6rM6yLIPbCRX7XsnGXWIIND5AyRsx1Y5Z9/OqzoClPC7Bp544V9qV1Qe9mA/jmk1TvqX4UJuKK59mBGk+Psr9Wz8KC/ZEW3tiF2SGIgeiom30FUn1K8Unl4kFeeZkWGRirSOyk90DYnHjmrY6YcXiWxuV7eFXaGRVDSoMsyMANzVP9Sd9DBdzSzyxxIIdIZ3VcszqcDPM4Unagb+uC87TjE/lGI0HwjUn6sahdOvSviQuL65mU5WSV2U+a6iFP7OKaqAooooPcDYZT5EH5Gug24gXZgoXUMjSrLhtW2pdX4wDAOw5jG45c8ir/AIBbKA7EatWlSoQMQQTpONkOCeRGcEgUDWZgV1SZBACkKCFbGQuzA6RkkFgQ3lsAa2XOp1HefQSCO8Aqtg+33deAcMMnBpPxUCWRESFxI/eG2HwPZJ8GHM6SfE770jit7iSMRyOBjUrY1FhoYkBTlSckciTsOXmC3hfYJcI7t3iCxChlDBRgBdLEEF1z3huM+eKZesbpO6RmBcKJVUYGklUG7DugaTk4wd+e1L7KUho0cZwcDWiqwbSDpLrgadRGCATkMMin3gfDbPiDM00cc2yx5I3ygw3eGCO9n4AUEP6qhcz30VwZNQiZoyG5lGTvb+IHdO/jit/Xv0i7S6jtVPdgXU/+0cbA+5MftmrA6P8AArbhkF3KqlI43kYaiSQiquQC25BKnHntXPHFOItcTyTSHLSOXPvY5x8OXwoEtFFFAUUUUHQVl/1uT9Mf7opRdexe/q/+3RRQQfpp/wBQP6H/AL4qraKKApZw/wDtP0DRRQNsNLh+JP8AtB/utRRQJ6KKKAooooCr7tfxv/dp/wAAUUUDX0U/Hn/vf+HHSbgH4xv8/eNFFB6tv7f/AGS/79M/U/8A9oSfrfvoooLN60/+xrr9Ff8AiJXNVFFAUUUUBRRR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hQVFBUVGBoYFxgYFxgdGhcXGBcXHRgYGBcYHCYfGB0kGRwXHy8gIycpLCwsGB4xNTAqNSYrLCkBCQoKBQUFDQUFDSkYEhgpKSkpKSkpKSkpKSkpKSkpKSkpKSkpKSkpKSkpKSkpKSkpKSkpKSkpKSkpKSkpKSkpKf/AABEIAREAuQMBIgACEQEDEQH/xAAcAAABBAMBAAAAAAAAAAAAAAAABAUGBwEDCAL/xABOEAACAQMCAgcFAgoGBgoDAAABAgMABBESIQUxBgcTIkFRYTJxgZGhFEIjM1JicoKSscHRFRZDU6LwVGNzsrPSCDQ1g5OUwsPh8RdEZP/EABQBAQAAAAAAAAAAAAAAAAAAAAD/xAAUEQEAAAAAAAAAAAAAAAAAAAAA/9oADAMBAAIRAxEAPwC14rpGbSGUsNyARnGSM48sgjPpS1RVa9aHDpEhjvLYtHLbH2k2PZtgH3gHBxyxmtfQjrkjlxFfYik5CXlG36X92fp7qC1BWQK8xOGGQQQdwR41sFAYoNFFB5rzivemsEUHijFesVigxisV6o00GKwaziig80AV701jFACsigCvaig8E1ituKxpoPFFe9NYxQAFFegKKBmubRZEaNxlWUqw8wwwfpXMnSLgzWl1LA39mxAPmvNT8VxXUYFVV12dGspHeIN1xHJ+ifYb4HI+IoId0M6yrmwIXJlg/umPs/oN933cvSr26KdOLa/TML98DvRts6+9fEeoyK5brdaXbxOrxOyOpyrKSCD6EUHX+aKp3oT12A4i4hseQnUbH/aIOX6S/IVbttdpIgdGVkYZDKQVI8wRQbaKwrA8iD7qzQFYxWaDQYoNYrJFB4NelFYNZFBkUYrNFAYooooCiiigKKKKAooooESLSXi/CkuIJIX9mRSp9M+PwOD8KXV7WOg5L4twx7eeSGQYaNip+B5/HnSULmrf68uieCl5GOfck949lvlkfAVT9AVJeh/T+54c34JtUROWib2D5keKN6j45qNUUHR/RTrGtr1kWDTDK7EyxyYDEBTuhGBIS2ncb4zkVNga47ViCCDgjcEcwfMVZvQvrplg0xXuqePkJB+NQeufxg9+/qaC96KQ8I43DdRCSCRZEPJlPj5Ec1Pod6XUBWCa1Xd2sSM7nSqjJP8AIeJztjxqp+mnTeWaT7PGJC77JbRkhjkZzO6nPLfQMYHPzoLaSYE4BBI8M7j4VsFc6dDWM83ZLFiXDsrxd0kR+1uN9jyIO9Wz0L6TuzG3uTlxnQ52LheYb84fUb+BoJlRRRQFFFFAUUUUBRRRQFFFFBoUVtQV4QVtWgQ8c4Sl1byQSDuyKR7j4H4HBrlbjnCmtriSJxgoxHyrreqg68uimQt5GPzZMe7ut8tvgKCma3QHAJwDgf5xWmsg0Ay4oArBNZAoHLgPSO4spe0t5CjciOauPJ1OzD/IxV3dCeuKC70xXOLeY7DJ/BufzWPsn0b5mqB193GOfM14oLp6wel003EI7G1OnvKhYc9b573oQuSCeQyfEYit/bSQiyFvGFmeOa3c5y7XcjtFKSeedO4PgCKaehfShoLuB3iW4xIoTJw4JBQaZPEANgK2R5Yqe/bNHSKAzxFYtUkcJK6VE7fe35nBQfrKaB+4L0YSy4lbhcaIOHyBm82EiF2PvLMajXR2zkayl4oZH1NdNJFGSNBBlAxvuMksNjgjwqWdY992EFxKPaa3aFffLIox8gT8KjXEbN5HsOEW5x9liWe5IHJ1XIU+pZjt5yDyoLZsrkSRo67hlDD3EZH0rdUY6u74yWSg/wBmzJ8jlR+ywHwqT0BRRRQFFFFAUUUUBRRRQeVFehWAKzQFJOL8MS4geGT2XUg+nkR7jg0rooOT+k/A3tLqSFxurEA+B9R6U1Vf3XD0PE9ubhF78Y72OZA5H18viPKqCdCCQRgjmKDFbmjIAHi25H7v41ppTZg5LDcgH5/xoE1AFFboNgW8th+keXyGT8BQOHRidEv7Zn9hZo8+4OPpneuhukdjFcF45tk0rcRurbh4CQ5XbYqNG24rmMVfURhksLXiCgo+kpKUzp/DIY5GdV7oOsg6zg93c0DP1o9Jo+3s1J7SHIuXx/aBC2geWG5fGnjobcR8OsJOJX7YmvG7VvyipyY41HrktjwBHlVS8R4p214slxmRV7MMo2LhFXuL+k2c++rl6O9C5J5FvuKFWcbw2+3Y26+GRyLD5D1PIPPVVxMuJwyGPU6PoOcprV+ed+SrVhUw2FvB2lxdIRJrdASnfGY1UbaM5IJbOOW/lT8DQFFFFAUUUUBRRRQFFFFAUVz/AML6876Nh2winXxBTQxHoybD5Gp5wfrwspRiUPbt+eMrn9Nc4+IFBYlFR6Pp3bFdeX0f3iKZUHveDWF/WxSzh/Su0n/E3MDnyEi5/ZJz9KBzkjDKVYZBBBB8QeYrmvrI6JNZ3T7dxjlD5qeR945H1HrXSwqNdPuiwvrRlA/CICyH1xuPj/Cg5foBrZcQlHZTzUkfI1roClU8TYCgZwMnG+GOM5A5YGB8DWu2A1ZPJRqPrjkPicCtWs5znfnn1oMVa3VfBJecPubWOdomUMApCsjLKPvKRkHUGwykY9aqpnJ571NeqTjRg4hpADdsjJpJADMO8oJIIHJh8aBL0Uk7O90zSC1bSV7Z1DCMttyZSFJOe/tjflVqWHQvtUjllC3vM965coxBwSYyDE248MDaot0r4PqndkgMHYyKHWYAq0NyCSDpYgoJ1YZDf2nhipr0b4ebadISZVEqiWKRGJXGO/BKCMPpwcSaQcMMkMQWCS3TCKBANMIDxDSg2BLr3AFxz5eW9LOH3RkiRyjJqAOlsZGfPFR/g/GBewSS50oLp1TT95ISFGfRtJJ9DUgtCTGpyPeORGdvpigUUVqhbwOAfAZ5jzH+fCh7pA4QsA7AlVJ3IHPHnQbaKKKAooooCiiig46ooooNtrdvE2uN2jYcmRirfNSDTv8A1sd9rmKG6HnKmJPhNHpk+ZNMdFBNOj3SW3injdJru0CsNUesyxMv3hlSrrtnGVbBwfCn626Y8XQn7LcxcQjBOnAjeTSDtqiwswOOexqrayDg58Ry9KCUcR6RW80rm74eElJJcwyyRNqPMmOQOoOfQVrt+E2M4cxT3EJRS5EsSSDSCASGiYE4zk9zkCfCkUXSy40hJGFwg+5OolAHoX7y/qsKWcJ41aLMkjQSQlTv2T642U7MjRS97SykqcScjQaP6r6vxN1aS+na9m37M6p++k130Xuohl7eXT+Uqll/bTK/Wl9xwjh5YlL9ghJKq1rKXC+AYg4JHLIO9FvBZxHMfELhT5x2zL9e2WgjlbrS7aKRZEOGRgynyIORUyn6T2zBQ9xcTAKARLZ2z6iNtQMkpZcjGd+eT44pFd8T4WyHFtPr8GRliHxQtIPkKC3bHiCcUtYpDpKTRtbzqRursMoSeRAkX09qtPCbY29lcdj24ljDQxxuToWSXSqlNQJChsN3Tpxvjaq96F9JrW3SWONrtWlXupoSQCUbo6mPDbYH3fD4VNJ+nq8Ot7d5V7d74tO+4XShVFXwIwf4tQP3Q/hMNpYxQyyDEVxKFckqGdXkGTvjwJwduVSmWcK8acteoLv95QDjHjtq+VQno8q3Nnw5pQGR5ppW1EEEkTgas+13mHxxUi4/MsEceUxEmMSk5ETLjRrJ3CH2S2ds7880DvMxG5AZfE+I8tvH502cZsBLDlskKwkxuHQL4oRhkZR3h6ilpPbIug5RgGO53U8gGG438d+RpQNx3h6HH19aBt4ZxJ1cQXBBY/ipRss6gemyyAc1HPmNsgO4NM39GRyQtbyE9zAVgcMBzjcN4MOWfNTWLC+eGRbe5cFm/FS4wJsDdWHJZQN8D2hkjxAB6ooBooCitIvEJKhlLDmAQSPeByrP2pf8kfzoKC6wOqWWy1TW2qa35nxeIfnY9pfzhy8fOq8rsU1zt1tdEltbtpIV0RSNy8A5GptA/J35eFBA6K9xRMxwoLHyAJPyFOCdHJ8ZZViHnK6J9HIP0oGyinT+i4V/GXSe6JHkPzIVfrXjtLZeSTS/pMqD9lQT/ioG6vSIW2UE+4Z/dStuJD7kUSfqlj85C37q1ycRkYYLtjyBwPkuBQZ/oyQe0uj9MhfoxBrx2CjnIv6oLfyH1rRRQbsoPBm95A/cD++tkF9obKpHkflKH+j5H0pLRQOllJPdXCRh21zuibHTvnSpwuB3QfhUm61MPeERn8Ba6LRfzTGgbf3ksP1DXjqktlF691J+Ls4ZJm9+khfjux+FMouJpLe6kdSVmkSQsf73WxyP1Wf50Es6Wz6OjfDU8XLH4Au3L3lakvWTezQ8KsXhldAqxpKFbGpJIdg3MEZQjcHnUS6fDHBuDj/VSH5iM/xqWdMUMqtanm/Co5UH+stpGfb1K6hQQPo/1qXdmNEPZmLJIjcFgoPgragwHpnHpUz4d/0gRn8PaEeZjkz/AIXA/fVN0UHQ1l1vcOlbXreNgMMHjIyhI+8uQcE55+JqSpxKzvU0pNDMMg4V1Jz4EDOVPkRgiuVK9IN9zj1/lQdSC+a2eNJnLKx0RytyfJ7qSN4SDlnkwJ8QRTV094DPeri2kUGEFiGUkF9sKveA1Y/KBxkcs1z/AAdIblEMazyhGBBTWxUg/mk4qXdF+ty8gKRySxGFeZkjJIUc8dnhmY+vM8z40E26tLCV3uUuHeTMQUBtlj1807MbK3snONxTn/Qcn+hx/KkPVZ0oiu7m9EUAgQ4kAB56mcEn8knY4GQMnekP9ab3zb9k0Fs1S3XfYTSETldEUR0EE5LEk6H7uQARt58gaumqk6w+nlqt3LbS27SFNCtICvIqHKaSPMgHfzoIDwnq+upRGVYIJWVAcsPaI545gbZHpTR0j6M3FjMY7lCrfdbmrj8pG+8PqPHFX7wnphZXEdqsTIZJHTTGMGRCvebWo5aQGyeXlzqR8c4BDeQmG4jDofPmp8GVuakeYoOSqKnPTbqrmsWZ0btLYb9p95N9lkVRz8iNj6VCJMeGfefH4eFBgGsUUUBRRRQFFFeo1yQOWaCecJItOj802MveXCxDP91Fu3vBYOD76j/F+kEklusRACM3aDzOBjc+XpT51lL2IsuHj/8AWgUyeXbTbuf4/rVF+P3QZ1C+yiKoHltnb5igtLpNxgW/DuGI1lDdxm2BPaqSVwkfsMPZznfbwFHTvioh6QWDHZBDGjDySV5UYe7S30pk61Lllg4XEGIX7IpPrtGKcutLobeXfEla3hd1WCMa9lQEF899iBtkUFYcY4cbe4lhbnFI6fssQPpvSOrR6Y9CI5LoXN1e2tqJ0RnUsXfWECylFXZxrU75qR9CurjhMyGSPtLvSQC0mpVJIzsgC5GPPNBRsaFiABknkBufkKk/CerDiNwAyWzKpPtSEJ8cMQ2PhXR/D+CwQDEMMUWPyEVT8wM0oYEv6Lv7yeXyoObelfV1JYLF2s0bO4JZV+5pUk5J574A2GSfSonGmSBkDO3+cVPes6Bf6Qn7fILSnRIBuECLgMv31znfmPXlUEL4YHA2xy9MUFldT8rWvFJLYozSOGjkGABH2ZJLFtW4HLYb5FXZ26/kH9kVW3AJikF3xdbWQyXjBYokDO6pyZzpAOksC23goqLf1ov/AO5f/wAo/wDyUF+1WnWT1YpNFJNawvJdPIG/GYB1HLkhyByGAPWrLrVNdontMo5cyPHlQUZ1U9Gbq34tma3dezRlfI5a0OkqeRBxjION6vUAnnt6D+dEU6sAVIIPkc17oMGMYIwMHYjwIPPIqrem/UpHNqlsNMUnMxHaNv0D/Zn09n3VadFByPxXgs9s+i4ieJvJ1Iz7jyb3gmkVdgXNokilJEV1PNWUMD7wdqgvHupaxnyYg1s55GM5TPrG22PRSKDnmirA4h1IcQRvwYimHmrhfhpfFRTiPRm4trhYLiNo3YrgbNkM2AV0khvHkfCgaql3Vx0VN5dRnBKxyxs23dMakl9/MHsxjykqV8U6B2cNxwq2g/DG4l7WWVty8SBSRjkqkatseG+akfRu0bh/C7rsl7SaOaQQ4HN5lhCjHLGWX9mghnWH0dlWaW4vVRe3mdoismZBGi+ywAwVKhAN8qT64pV1XdWsV/G91eByhcrGgYqGx7TEjfGe6ACORpo6bcZl4xxSOCHBUERwgZwNYVnZvUb58glWfa9ObCw0WEfas0OIdKxHdgcHckAktk/GglN5w2JYsiNNUURWNioLIFXYKxBIxgVSPXdfv/SRj1vpWOPu6jp3BOdOcfSr6u4S8bKNiykfMVVHWT1XXd7fvcQGEoyoAGchhpXB2045+tBCZbA3PBreT71tNLD+pJiRPk2sfOrg6q+GdhZad8krn4IoqL9E+FCBp7GfTlUSXSCCMxMGztz7rH61ZPBYAiHHic/QcqDdLxHS5Uxy4H3gmpT7tJJ+lbYbtWOBqz6oy/7wFbHTI5ke7/5FZRcDmT6nH8KDVcWUcgxIiOPJlDD6iuduExRR8QESWomkkmKBHcERjXzyq91wN/zQN8nYdIVQ/Qzh72pvOIPGe1VmgtUI3aeViNs+QIHuLUE34r0jmnuJbbhywym2XAYg5inBYFWDEBkZQy6l5MRmj+pvEf8ATLf/AMsP+ak3V70KewhM8wJvbkMBkZEQ9rDHOMk7tvzwPfLfs835Uv7MX86Bq4v1jQQytGrLI3Zsw0nOChIOsrnY8xjyNVH0p6cT3byumpU09iw5gjtC6YwBhhgDzOCeRqPcPV4ZsoQXVsBvujIPeBI8Mas5wcVp+3FlZQdKgl+YyT+cTjUee+CeQoJf0a6w3sUBbLsUAVdIwEw2nS2fFm1lsHOAPCt1v1uzdqWlZmBGwQ4Ck4yBr1bbAE+WcDxqBXjsWy5djgDv5yMDAG55AaQOVaGIycDA8BnlQdJ9BusGO/XSTiUE5UDbAx3uewOTjOPZqYVyp0T6SvYz9tHozpI7yk+BxjyOfGuluivFJLmzhmljMTyLqKb7bnB38CN/caBxubhY0Z2OFRSzHyCgk/QVHegXE5bq1FzKNPbMzquc4TUQqjbYBQPecmnDpbIosLrUcDsJf+Gw/fXnoew+wWwUAAQxjA8O4ufrQPFQXrZgtktRczp+FiK9g6nDCQMGA8iuxJB8qnVQDruiDcLxjLdtEFHmxJGPkTQMX9J20fSMu8miGG2LJk91ZJgGIXyyJGOPMmn2TiS6rW0DZHEJHkZ1zlY440I0kEYLMgAbw3qghbsZhG2desIRsTkELjnvjlz8KvO2CLx2CAmNxbw6YVCDtI1SEhmeQDJ1HOEz45PhkI11b2CWXErlW/C3EccoCAZI0tsFcH23UDbGwOM5JFO3Rzg0d1xCa5BPao4kIODGjSFsJlfbK455xn3bzW14X2d9Pc5d0ljjIXB0oSQp0jG5ONR32zy3qM9W8H2ea+tSN4rkBT5xsCY/8I+tBZNFFU91y9O54Z1tbeRotKh3ZSQxLbqARyHuoEHSTpdHZ8beU/hAjuHVMZIZNJUk7ZHlSbiHXpcsMQQxRAHILFnPLAB9kVXNvbPK+lFZ3Y8gCSST/OrA6LdTN1M4a5UQxggkMd2HiAF5fPxoESddHEx/axn3xJ/Cnfh/X5dKR20EMi+OnUjfA5YfSpxH1NWQTTgnfOTzxn2fUfWq06w+rNuHp2yNriZ8csFNWdI93rQW50W6zrK+YJG5jlPKOQBWY+SnJD+4HPpS+46P2ipFriASCXtIx90zPnvafvtqY4z48q5ZRypBBII3BBwQRyII5VcnVb0xnv5Rb3MpJij1LkA9oFbcsfywCBny3570Fh3vEI4IGurohVQaiMcicAKudyc4A8yahP8A+frb/R5v2lpT1pdEr7iBRIAoiibZC4AkyB+EPkV3XSfDccyKqv8AqNL+XB83/lQRtmIGnl8eYO+/n4VmJtPoT47Ywff++ia3dcBlI9CPhuPA7eNaqDbKck5bUfPOSdvfy9a1Givax5+8o9+f5UHlVycDmdq6Y4B0IhW0gVxIGRPu3FxsSNyO8ME+OAK5xt41V1PaLsc5Go8jkbaf51ePAutG2FqI4RNc3CRFzGEcs7DBbv4PiTvigg3WX0PlsJ9SSStbXHcyWZig2/BMSST5jPPHmDU7n4rxa2jRbW0hnhVV0MNetlwNimRpNQTp91mPeRCBrcwhJVkyWbLBAwxhlXG5FSPot1ryfZHM4VBGCEchjqk0lkRtI7gP5RxtyoJPfdK+KJHCV4YGeQd8CUnsznkwC5XbfxpRxnhkvELIR3kYtWMiEBH7Q4Rg23dGCcEb8s1HeCdbMl0rF1hg0L3QjGWSWXbZYEBbs8ZyeY89qjvTfrWuyViVPssiHvjKuc43G4wBv5Z2oJ70a6HQqoje2ZQlwblCez2ceyDoPIZwB+Zk4qNdE+Hta8UuHnDzzEyJiJCVTtWMgy5wNTA+fdBHntHrbrfvoY4cCKQyBydSElj2rqAArDHLGKsv+lJrWCOeS3D3F3JHqhUkFXaNFxnS3LG+eQ+NA29IIp4rKDh8TLM0qrCoAfWFDe0ZEyihEC5JG+k4p4msII73tHnSO4mMLNGThXMaundJwSSGxjP3RtTjwHgCW2ttjNMxdzt44JRfDA+vOqwHSea5vvtd3J9ns7a4EfZFWYKy5wSUUqzZByc+7bFBdLNjy9cn/PjVU9K+rpuKXjXKydmpwu45qgwGHv5/Gp3x2SGaxebUrRtEHVjyIHfTn5tppl6t+kJurRW8V7p94FAs6E9X8HD4+7+EkY5aRgM+gHkKlVaYScb1uFAU29JOCpd2ssEg7rqRnyPNWHqDg05V5kzg4oOReIWJhkaNuasR7x4EelOHQ3iTQcQtpEJBEqA781ZgrA+hBNPPWlw1470uy6Q+dgNtj+88/nURt5tDq35LBvkQaDsGmv8ApiD+8Hypvt+sWwdWbtwukAkMrggHGDjG4ORuPXyp/wCzX8kfs/8AxQcgFs1iryfqssAMFXJHnIw9/iAcb8q0r1Z2A05QnOdi7Z8SB7W+AMZGeRoKToq7puryyVhiDIOfvOfdvnA2P7q92/QqxIAWCI5Od86iNwcenLego6rI6k+HxyXE7M7pJHGpUqwHdJOsEcznCj0+VMXSu+tRK0VvDGgjcqXVclvAgZOMA53qNSz55DSPTx99B0HxjpvY26sJ7mK53/FiNZHz4A42GPzjUUl42ltcxXTwG3suIW+GWIDMZDNpfCjGrQUY4H3vHFVAa6M6bGC14KizwmZUjiRFXbS4UAPrx3APPxzjxoI5B04sOHQyNBdveSldMadkiKvqxSNfHmSSfSoPx7o40PD4Lq6Vu2urhnPg/ZaAfHkScsMjbIqweqXoBam2ivJY3eZskCUd1ME4ZFx3sjBDHPPbFMPX9xTVdQQA7RRlz+lI2B/hT60Dn0BtuFDspope1nhQhIpyiMjM7tqCnZ2y4UEEgc+fKZz3acP1TTkvPOU/BqQNIVEV9Cs+AowzHffYVzNS5eMy9oruxlKAKO0JbCjkoJOQOfLzoLwur/i1zO0tl2C2+NKJITlgcZkbHJj4b7Daox0e6CzWHbreopjnRFBRtRysg20kAbgnfw+JqUdUPHLSdJBDG0VwFUyqWLBhk4ZD5Z57DGRU44hwpZSCzSDHgrlR8hQQie64k4jSKwia2iPcH2gAuqArHqGO7jZsb7j0qC9WfS9LG6lilYCFg5B8FdQTjPwI9+Kvm1t9ChQWOPyjk/OuWumXAfsd9NBq1BH7reasAwz6gHB9RQdGS9NbVJXjkljjKqr99gAUdQVYE7H4eVNk/Wtw5Ttcq/oob95GKiVn1VNfcKt3kk03QQGNmG3ZHdI38TgHIPhnFQe46rr2KYRzKiavZbWNLfotyz6Eg0HRFjx2CYAxyo2RnAYZ39KXg1WfRXqpaERubhhpwShWN19dLc194JqyLeHQoXLNjxY5PxNBWHXh0bkmjgliUuULKyqCThhkHAG/L60n6B9X6WwjMuj7bKpYCTSfs8fiyxn235D0yfLe2mNRzpN0FhvZIZXLxywkFXQ4OMgkH5c/Cgq3pt0Cujdlo1DllUydnC4RnUv39KAqpIC+OcsTyNTH+snGf7iH/wAGf+dWGgAHn5n3ede8UEVW7jJbbG+CNQI29fu+H0rxPbZ07ncHfIBHlnO2+/rvtSVLkaSzII8jdsEZLnA7uMtvjf3cq3zTEyYU5AUMWycHHmo21bc9qDT2oDhe8c77nw72RjGPCkPSLiv2e0knDldEZ0qVA1O2y7EZU6iKkAlUqVBGQPPfJ5AY2Pl/91VfW9xUBYbdDu34WTGdxyTc8+ZPLwFBWJNFFFB7hXLKPMgfM1evXxxXsuHxwD+2k3/QiGo/4ilUpwSLVdQL+VLGPm61Z/X3Lqu7OLw0sf25FX/00FucEg0WsCfkxRr8kUVzn1qXva8Xuj4KwjH6iKp+oNdMDAHoP3CuSONXnbXM0uc9pI7ftMTQIqKKKCSdX85W+UBmUOrqSpwcY1Yz+rV0LxaUbiRlTBIOWbu43JDYBIO2Bnn57VQ/RafRe27eUi+OOe38auq0u4gyjBVsDIJzvq7rE52wfD3bUCiHpDcOGXW4Yb5GD3QSM40/HAyeVRi64FHe30v2plWR2j0gjc6lC5HLHLOKkkSDDIFAGknWACc5JOBjB29TioL09tJlSG9QyAxMBrYjOCcxnzyCCNwOfKgve1txGiovsooUe4AAfSm/j3HoLUJ9pOlJG0hiMqG8NX5IPmapWLrV4ldvDDE6QFiELqmcknGpsg4+FW5wjgmi3dLyZr3X7ZlC6cHGVVOQXx8aCQQSKygoQVI2xyx6YrLvgVEeGdHmspB9klZrZs5hc6uzzyMbHfT+afnUljmJ50HvUTzrN1EzJpRtBP3gMkDxxnbOOR8Kx2wFbkfNBB+CcILi5hkeRoxcSgL2hxhjqwMAbZY53wTmlv8AU+1/ux+2/wDzUk6U9NbOxuIoHyWYkyaT+LD7hpB6nfHMDflzlH2sflp81/nQRm8uypOsZ1HSORXOwUct+e2dtjWydlRAFYLh1K7KCcDLAA4zn44pmhvwq4ftWOcE+COSO8NHs8+WcbedOdmmhSQB3QxywIIwxwOZ7xG5I8AfGgV/ZFDHDHIIGvKFghYkpuPZycYwTyqh+nl+JeITFSWVG7NSfJNj8NWo/Grj4xxgW9tLIgAKAkgnk2knK8xzwAc58q59ZiTk7k7k+Z8aDFFFFA/9AbXtOKWa/wCvQ/BTqP0FTLrll18Zt0/JjhH7Uzn+VNXUpw/tOLI3hDHJJ8SNA+r/AEpZ0+btOkqL5S2qf8M/xoLr6TXnZWdxJy0RSEe/ScfXFcmV0r1uX/ZcIuPN9EY/Xdc/4Qa5tUY3BH8flQeWG9YoooN9i5EsZHMOpHvDCr8a1OpjpYDdtzsWBOw8znORtzqgrMfhE/SX/eFdHX34vs9SiQaSradtXtDnkjlzP1oGIX2ZEjBaNubd5MrpIBUAkqTjmMciDW3iXCPtcV1CxOXICnUuAw3U8+X3uQ5GsrEWCyFxkFtymwyd9iBj3nI32pRHvICpVfzcEEhByXIwckEYwPEjegp/o5xCazuJIWunsuayER6+8p5afDx7wqyuE28XEEMY4tdzDGHGIkznyymr99NvTDojbtfwz3J7KG4BV3Un8cu4BJ9nUvifyeVSfo7wbhVsC9u65GxbtSxPv3/hQMHBOIScLvDaPK09sw1ROea+YJz4VNm6TRDLFsYHKod1jdKLNUXTpeUHYLzA9/hVXXHHZp2CRg5buhVyWbPIDH8KC24usPtZ+zhGtycBRvknwpy6fdOv6MtVjUhruUEjxEYPOQjxAOyjxI8gabeifReLglk99ebz6fZ27pPsxp5ux2J9/hmqb49xyS8uJJ5jl5DnHgo+6q+gGwoEdzcNI7O7F2YkszHJYnmSfGvf2+T+8f8AaP8AOtFFBd/C7g6ULPh230nGrc41NqwQAu2QBjenkSxmPSJFV8lSCdLZA32I5Y8QMHOfWm6HtG1GNirADUGwcZIOrmMnxztz8q3PahVLtkSLqGlACx1fok4OM/E+BNAz9PuIhbGcHJdgIsjTgESLkefLO25GOdU1Vg9aMWlYhHloydRcnOpmXIyPAjv7b++q+oCiiiguX/o/cM7t1ORzKRKfcCzfvWo5cS9r0qz/AP2qP/CwP/RVo9UXC+x4TBkYMuqU/rt3f8IWqp6FW0j9Io2dHUtPNJ3lYbYlbxFBN+v2+02UEX95NqPujQ/xYVRlWj1/3mbu3jz7EJbHq7kfuQVVtAUUUUG+xXMsYHi6j/EK6G4rxAZ1a1AAOQEJLEHGGIII8dzyrnvhs2iaJzyWRGPuDA10WZRMAy8tL+PtkgaRqIz5bZO/woG+0w4OgKyiTS2jPeYL3yd91BwBsfhWiJdBZmIGjLgkKF3HdGQD7Pp4nevVwJHi7iJupyMqM6QPYAUh8LkY86RXFxHIpbSnZZwwXRlgd9LIObah7XuwKB4e4S7jZZE1hlAOpVaMkjkMNpyMjcYzioLP0ItQw0xSomrBkWbA5DBBZdJBbOw3HuqQ8IljEZALBVAEmpfwi4UGNCA24wRuCCMjNK+I4jt5NTgBIzJqYKwl0x7IWIwpyDsOfvoKv6R9CSl6ILWRbjX+S4ZkYY1iQj2cHxPh61bvVt1bx2MYmlUPcsPaI9gHwUeHv51FOoi30TT9qAHljVkz7RVW7xxzwSyn1qxun3SX7DYSzA9/GiL1kfZflu36tBT3XL0wN1efZ42/A2xK7cml5O3rj2R7m86ryssxJyTknck8yfM1igKKKKC6k4lH2gjjZJJC2OzUaO+uoYfSNSgHYKCaV26xvpYEqybe2NeTr3OTt5d70GKaP6NP4I2+ouxLEBAmELHBbW5YYPIHn5Up4tJMpC/a9HZiMsxjXmckhsnc7HBAXJ3oIz1m8Silig7MADYgquFddLcjzyrZU5x9ar6rM6yLIPbCRX7XsnGXWIIND5AyRsx1Y5Z9/OqzoClPC7Bp544V9qV1Qe9mA/jmk1TvqX4UJuKK59mBGk+Psr9Wz8KC/ZEW3tiF2SGIgeiom30FUn1K8Unl4kFeeZkWGRirSOyk90DYnHjmrY6YcXiWxuV7eFXaGRVDSoMsyMANzVP9Sd9DBdzSzyxxIIdIZ3VcszqcDPM4Unagb+uC87TjE/lGI0HwjUn6sahdOvSviQuL65mU5WSV2U+a6iFP7OKaqAooooPcDYZT5EH5Gug24gXZgoXUMjSrLhtW2pdX4wDAOw5jG45c8ir/AIBbKA7EatWlSoQMQQTpONkOCeRGcEgUDWZgV1SZBACkKCFbGQuzA6RkkFgQ3lsAa2XOp1HefQSCO8Aqtg+33deAcMMnBpPxUCWRESFxI/eG2HwPZJ8GHM6SfE770jit7iSMRyOBjUrY1FhoYkBTlSckciTsOXmC3hfYJcI7t3iCxChlDBRgBdLEEF1z3huM+eKZesbpO6RmBcKJVUYGklUG7DugaTk4wd+e1L7KUho0cZwcDWiqwbSDpLrgadRGCATkMMin3gfDbPiDM00cc2yx5I3ygw3eGCO9n4AUEP6qhcz30VwZNQiZoyG5lGTvb+IHdO/jit/Xv0i7S6jtVPdgXU/+0cbA+5MftmrA6P8AArbhkF3KqlI43kYaiSQiquQC25BKnHntXPHFOItcTyTSHLSOXPvY5x8OXwoEtFFFAUUUUHQVl/1uT9Mf7opRdexe/q/+3RRQQfpp/wBQP6H/AL4qraKKApZw/wDtP0DRRQNsNLh+JP8AtB/utRRQJ6KKKAooooCr7tfxv/dp/wAAUUUDX0U/Hn/vf+HHSbgH4xv8/eNFFB6tv7f/AGS/79M/U/8A9oSfrfvoooLN60/+xrr9Ff8AiJXNVFFAUUUUBRRRQ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data:image/jpeg;base64,/9j/4AAQSkZJRgABAQAAAQABAAD/2wCEAAkGBhQSEBUUEhQVFBUVGBoYFxgYFxgdGhcXGBcXHRgYGBcYHCYfGB0kGRwXHy8gIycpLCwsGB4xNTAqNSYrLCkBCQoKBQUFDQUFDSkYEhgpKSkpKSkpKSkpKSkpKSkpKSkpKSkpKSkpKSkpKSkpKSkpKSkpKSkpKSkpKSkpKSkpKf/AABEIAREAuQMBIgACEQEDEQH/xAAcAAABBAMBAAAAAAAAAAAAAAAABAUGBwEDCAL/xABOEAACAQMCAgcFAgoGBgoDAAABAgMABBESIQUxBgcTIkFRYTJxgZGhFEIjM1JicoKSscHRFRZDU6LwVGNzsrPSCDQ1g5OUwsPh8RdEZP/EABQBAQAAAAAAAAAAAAAAAAAAAAD/xAAUEQEAAAAAAAAAAAAAAAAAAAAA/9oADAMBAAIRAxEAPwC14rpGbSGUsNyARnGSM48sgjPpS1RVa9aHDpEhjvLYtHLbH2k2PZtgH3gHBxyxmtfQjrkjlxFfYik5CXlG36X92fp7qC1BWQK8xOGGQQQdwR41sFAYoNFFB5rzivemsEUHijFesVigxisV6o00GKwaziig80AV701jFACsigCvaig8E1ituKxpoPFFe9NYxQAFFegKKBmubRZEaNxlWUqw8wwwfpXMnSLgzWl1LA39mxAPmvNT8VxXUYFVV12dGspHeIN1xHJ+ifYb4HI+IoId0M6yrmwIXJlg/umPs/oN933cvSr26KdOLa/TML98DvRts6+9fEeoyK5brdaXbxOrxOyOpyrKSCD6EUHX+aKp3oT12A4i4hseQnUbH/aIOX6S/IVbttdpIgdGVkYZDKQVI8wRQbaKwrA8iD7qzQFYxWaDQYoNYrJFB4NelFYNZFBkUYrNFAYooooCiiigKKKKAooooESLSXi/CkuIJIX9mRSp9M+PwOD8KXV7WOg5L4twx7eeSGQYaNip+B5/HnSULmrf68uieCl5GOfck949lvlkfAVT9AVJeh/T+54c34JtUROWib2D5keKN6j45qNUUHR/RTrGtr1kWDTDK7EyxyYDEBTuhGBIS2ncb4zkVNga47ViCCDgjcEcwfMVZvQvrplg0xXuqePkJB+NQeufxg9+/qaC96KQ8I43DdRCSCRZEPJlPj5Ec1Pod6XUBWCa1Xd2sSM7nSqjJP8AIeJztjxqp+mnTeWaT7PGJC77JbRkhjkZzO6nPLfQMYHPzoLaSYE4BBI8M7j4VsFc6dDWM83ZLFiXDsrxd0kR+1uN9jyIO9Wz0L6TuzG3uTlxnQ52LheYb84fUb+BoJlRRRQFFFFAUUUUBRRRQFFFFBoUVtQV4QVtWgQ8c4Sl1byQSDuyKR7j4H4HBrlbjnCmtriSJxgoxHyrreqg68uimQt5GPzZMe7ut8tvgKCma3QHAJwDgf5xWmsg0Ay4oArBNZAoHLgPSO4spe0t5CjciOauPJ1OzD/IxV3dCeuKC70xXOLeY7DJ/BufzWPsn0b5mqB193GOfM14oLp6wel003EI7G1OnvKhYc9b573oQuSCeQyfEYit/bSQiyFvGFmeOa3c5y7XcjtFKSeedO4PgCKaehfShoLuB3iW4xIoTJw4JBQaZPEANgK2R5Yqe/bNHSKAzxFYtUkcJK6VE7fe35nBQfrKaB+4L0YSy4lbhcaIOHyBm82EiF2PvLMajXR2zkayl4oZH1NdNJFGSNBBlAxvuMksNjgjwqWdY992EFxKPaa3aFffLIox8gT8KjXEbN5HsOEW5x9liWe5IHJ1XIU+pZjt5yDyoLZsrkSRo67hlDD3EZH0rdUY6u74yWSg/wBmzJ8jlR+ywHwqT0BRRRQFFFFAUUUUBRRRQeVFehWAKzQFJOL8MS4geGT2XUg+nkR7jg0rooOT+k/A3tLqSFxurEA+B9R6U1Vf3XD0PE9ubhF78Y72OZA5H18viPKqCdCCQRgjmKDFbmjIAHi25H7v41ppTZg5LDcgH5/xoE1AFFboNgW8th+keXyGT8BQOHRidEv7Zn9hZo8+4OPpneuhukdjFcF45tk0rcRurbh4CQ5XbYqNG24rmMVfURhksLXiCgo+kpKUzp/DIY5GdV7oOsg6zg93c0DP1o9Jo+3s1J7SHIuXx/aBC2geWG5fGnjobcR8OsJOJX7YmvG7VvyipyY41HrktjwBHlVS8R4p214slxmRV7MMo2LhFXuL+k2c++rl6O9C5J5FvuKFWcbw2+3Y26+GRyLD5D1PIPPVVxMuJwyGPU6PoOcprV+ed+SrVhUw2FvB2lxdIRJrdASnfGY1UbaM5IJbOOW/lT8DQFFFFAUUUUBRRRQFFFFAUVz/AML6876Nh2winXxBTQxHoybD5Gp5wfrwspRiUPbt+eMrn9Nc4+IFBYlFR6Pp3bFdeX0f3iKZUHveDWF/WxSzh/Su0n/E3MDnyEi5/ZJz9KBzkjDKVYZBBBB8QeYrmvrI6JNZ3T7dxjlD5qeR945H1HrXSwqNdPuiwvrRlA/CICyH1xuPj/Cg5foBrZcQlHZTzUkfI1roClU8TYCgZwMnG+GOM5A5YGB8DWu2A1ZPJRqPrjkPicCtWs5znfnn1oMVa3VfBJecPubWOdomUMApCsjLKPvKRkHUGwykY9aqpnJ571NeqTjRg4hpADdsjJpJADMO8oJIIHJh8aBL0Uk7O90zSC1bSV7Z1DCMttyZSFJOe/tjflVqWHQvtUjllC3vM965coxBwSYyDE248MDaot0r4PqndkgMHYyKHWYAq0NyCSDpYgoJ1YZDf2nhipr0b4ebadISZVEqiWKRGJXGO/BKCMPpwcSaQcMMkMQWCS3TCKBANMIDxDSg2BLr3AFxz5eW9LOH3RkiRyjJqAOlsZGfPFR/g/GBewSS50oLp1TT95ISFGfRtJJ9DUgtCTGpyPeORGdvpigUUVqhbwOAfAZ5jzH+fCh7pA4QsA7AlVJ3IHPHnQbaKKKAooooCiiig46ooooNtrdvE2uN2jYcmRirfNSDTv8A1sd9rmKG6HnKmJPhNHpk+ZNMdFBNOj3SW3injdJru0CsNUesyxMv3hlSrrtnGVbBwfCn626Y8XQn7LcxcQjBOnAjeTSDtqiwswOOexqrayDg58Ry9KCUcR6RW80rm74eElJJcwyyRNqPMmOQOoOfQVrt+E2M4cxT3EJRS5EsSSDSCASGiYE4zk9zkCfCkUXSy40hJGFwg+5OolAHoX7y/qsKWcJ41aLMkjQSQlTv2T642U7MjRS97SykqcScjQaP6r6vxN1aS+na9m37M6p++k130Xuohl7eXT+Uqll/bTK/Wl9xwjh5YlL9ghJKq1rKXC+AYg4JHLIO9FvBZxHMfELhT5x2zL9e2WgjlbrS7aKRZEOGRgynyIORUyn6T2zBQ9xcTAKARLZ2z6iNtQMkpZcjGd+eT44pFd8T4WyHFtPr8GRliHxQtIPkKC3bHiCcUtYpDpKTRtbzqRursMoSeRAkX09qtPCbY29lcdj24ljDQxxuToWSXSqlNQJChsN3Tpxvjaq96F9JrW3SWONrtWlXupoSQCUbo6mPDbYH3fD4VNJ+nq8Ot7d5V7d74tO+4XShVFXwIwf4tQP3Q/hMNpYxQyyDEVxKFckqGdXkGTvjwJwduVSmWcK8acteoLv95QDjHjtq+VQno8q3Nnw5pQGR5ppW1EEEkTgas+13mHxxUi4/MsEceUxEmMSk5ETLjRrJ3CH2S2ds7880DvMxG5AZfE+I8tvH502cZsBLDlskKwkxuHQL4oRhkZR3h6ilpPbIug5RgGO53U8gGG438d+RpQNx3h6HH19aBt4ZxJ1cQXBBY/ipRss6gemyyAc1HPmNsgO4NM39GRyQtbyE9zAVgcMBzjcN4MOWfNTWLC+eGRbe5cFm/FS4wJsDdWHJZQN8D2hkjxAB6ooBooCitIvEJKhlLDmAQSPeByrP2pf8kfzoKC6wOqWWy1TW2qa35nxeIfnY9pfzhy8fOq8rsU1zt1tdEltbtpIV0RSNy8A5GptA/J35eFBA6K9xRMxwoLHyAJPyFOCdHJ8ZZViHnK6J9HIP0oGyinT+i4V/GXSe6JHkPzIVfrXjtLZeSTS/pMqD9lQT/ioG6vSIW2UE+4Z/dStuJD7kUSfqlj85C37q1ycRkYYLtjyBwPkuBQZ/oyQe0uj9MhfoxBrx2CjnIv6oLfyH1rRRQbsoPBm95A/cD++tkF9obKpHkflKH+j5H0pLRQOllJPdXCRh21zuibHTvnSpwuB3QfhUm61MPeERn8Ba6LRfzTGgbf3ksP1DXjqktlF691J+Ls4ZJm9+khfjux+FMouJpLe6kdSVmkSQsf73WxyP1Wf50Es6Wz6OjfDU8XLH4Au3L3lakvWTezQ8KsXhldAqxpKFbGpJIdg3MEZQjcHnUS6fDHBuDj/VSH5iM/xqWdMUMqtanm/Co5UH+stpGfb1K6hQQPo/1qXdmNEPZmLJIjcFgoPgragwHpnHpUz4d/0gRn8PaEeZjkz/AIXA/fVN0UHQ1l1vcOlbXreNgMMHjIyhI+8uQcE55+JqSpxKzvU0pNDMMg4V1Jz4EDOVPkRgiuVK9IN9zj1/lQdSC+a2eNJnLKx0RytyfJ7qSN4SDlnkwJ8QRTV094DPeri2kUGEFiGUkF9sKveA1Y/KBxkcs1z/AAdIblEMazyhGBBTWxUg/mk4qXdF+ty8gKRySxGFeZkjJIUc8dnhmY+vM8z40E26tLCV3uUuHeTMQUBtlj1807MbK3snONxTn/Qcn+hx/KkPVZ0oiu7m9EUAgQ4kAB56mcEn8knY4GQMnekP9ab3zb9k0Fs1S3XfYTSETldEUR0EE5LEk6H7uQARt58gaumqk6w+nlqt3LbS27SFNCtICvIqHKaSPMgHfzoIDwnq+upRGVYIJWVAcsPaI545gbZHpTR0j6M3FjMY7lCrfdbmrj8pG+8PqPHFX7wnphZXEdqsTIZJHTTGMGRCvebWo5aQGyeXlzqR8c4BDeQmG4jDofPmp8GVuakeYoOSqKnPTbqrmsWZ0btLYb9p95N9lkVRz8iNj6VCJMeGfefH4eFBgGsUUUBRRRQFFFeo1yQOWaCecJItOj802MveXCxDP91Fu3vBYOD76j/F+kEklusRACM3aDzOBjc+XpT51lL2IsuHj/8AWgUyeXbTbuf4/rVF+P3QZ1C+yiKoHltnb5igtLpNxgW/DuGI1lDdxm2BPaqSVwkfsMPZznfbwFHTvioh6QWDHZBDGjDySV5UYe7S30pk61Lllg4XEGIX7IpPrtGKcutLobeXfEla3hd1WCMa9lQEF899iBtkUFYcY4cbe4lhbnFI6fssQPpvSOrR6Y9CI5LoXN1e2tqJ0RnUsXfWECylFXZxrU75qR9CurjhMyGSPtLvSQC0mpVJIzsgC5GPPNBRsaFiABknkBufkKk/CerDiNwAyWzKpPtSEJ8cMQ2PhXR/D+CwQDEMMUWPyEVT8wM0oYEv6Lv7yeXyoObelfV1JYLF2s0bO4JZV+5pUk5J574A2GSfSonGmSBkDO3+cVPes6Bf6Qn7fILSnRIBuECLgMv31znfmPXlUEL4YHA2xy9MUFldT8rWvFJLYozSOGjkGABH2ZJLFtW4HLYb5FXZ26/kH9kVW3AJikF3xdbWQyXjBYokDO6pyZzpAOksC23goqLf1ov/AO5f/wAo/wDyUF+1WnWT1YpNFJNawvJdPIG/GYB1HLkhyByGAPWrLrVNdontMo5cyPHlQUZ1U9Gbq34tma3dezRlfI5a0OkqeRBxjION6vUAnnt6D+dEU6sAVIIPkc17oMGMYIwMHYjwIPPIqrem/UpHNqlsNMUnMxHaNv0D/Zn09n3VadFByPxXgs9s+i4ieJvJ1Iz7jyb3gmkVdgXNokilJEV1PNWUMD7wdqgvHupaxnyYg1s55GM5TPrG22PRSKDnmirA4h1IcQRvwYimHmrhfhpfFRTiPRm4trhYLiNo3YrgbNkM2AV0khvHkfCgaql3Vx0VN5dRnBKxyxs23dMakl9/MHsxjykqV8U6B2cNxwq2g/DG4l7WWVty8SBSRjkqkatseG+akfRu0bh/C7rsl7SaOaQQ4HN5lhCjHLGWX9mghnWH0dlWaW4vVRe3mdoismZBGi+ywAwVKhAN8qT64pV1XdWsV/G91eByhcrGgYqGx7TEjfGe6ACORpo6bcZl4xxSOCHBUERwgZwNYVnZvUb58glWfa9ObCw0WEfas0OIdKxHdgcHckAktk/GglN5w2JYsiNNUURWNioLIFXYKxBIxgVSPXdfv/SRj1vpWOPu6jp3BOdOcfSr6u4S8bKNiykfMVVHWT1XXd7fvcQGEoyoAGchhpXB2045+tBCZbA3PBreT71tNLD+pJiRPk2sfOrg6q+GdhZad8krn4IoqL9E+FCBp7GfTlUSXSCCMxMGztz7rH61ZPBYAiHHic/QcqDdLxHS5Uxy4H3gmpT7tJJ+lbYbtWOBqz6oy/7wFbHTI5ke7/5FZRcDmT6nH8KDVcWUcgxIiOPJlDD6iuduExRR8QESWomkkmKBHcERjXzyq91wN/zQN8nYdIVQ/Qzh72pvOIPGe1VmgtUI3aeViNs+QIHuLUE34r0jmnuJbbhywym2XAYg5inBYFWDEBkZQy6l5MRmj+pvEf8ATLf/AMsP+ak3V70KewhM8wJvbkMBkZEQ9rDHOMk7tvzwPfLfs835Uv7MX86Bq4v1jQQytGrLI3Zsw0nOChIOsrnY8xjyNVH0p6cT3byumpU09iw5gjtC6YwBhhgDzOCeRqPcPV4ZsoQXVsBvujIPeBI8Mas5wcVp+3FlZQdKgl+YyT+cTjUee+CeQoJf0a6w3sUBbLsUAVdIwEw2nS2fFm1lsHOAPCt1v1uzdqWlZmBGwQ4Ck4yBr1bbAE+WcDxqBXjsWy5djgDv5yMDAG55AaQOVaGIycDA8BnlQdJ9BusGO/XSTiUE5UDbAx3uewOTjOPZqYVyp0T6SvYz9tHozpI7yk+BxjyOfGuluivFJLmzhmljMTyLqKb7bnB38CN/caBxubhY0Z2OFRSzHyCgk/QVHegXE5bq1FzKNPbMzquc4TUQqjbYBQPecmnDpbIosLrUcDsJf+Gw/fXnoew+wWwUAAQxjA8O4ufrQPFQXrZgtktRczp+FiK9g6nDCQMGA8iuxJB8qnVQDruiDcLxjLdtEFHmxJGPkTQMX9J20fSMu8miGG2LJk91ZJgGIXyyJGOPMmn2TiS6rW0DZHEJHkZ1zlY440I0kEYLMgAbw3qghbsZhG2desIRsTkELjnvjlz8KvO2CLx2CAmNxbw6YVCDtI1SEhmeQDJ1HOEz45PhkI11b2CWXErlW/C3EccoCAZI0tsFcH23UDbGwOM5JFO3Rzg0d1xCa5BPao4kIODGjSFsJlfbK455xn3bzW14X2d9Pc5d0ljjIXB0oSQp0jG5ONR32zy3qM9W8H2ea+tSN4rkBT5xsCY/8I+tBZNFFU91y9O54Z1tbeRotKh3ZSQxLbqARyHuoEHSTpdHZ8beU/hAjuHVMZIZNJUk7ZHlSbiHXpcsMQQxRAHILFnPLAB9kVXNvbPK+lFZ3Y8gCSST/OrA6LdTN1M4a5UQxggkMd2HiAF5fPxoESddHEx/axn3xJ/Cnfh/X5dKR20EMi+OnUjfA5YfSpxH1NWQTTgnfOTzxn2fUfWq06w+rNuHp2yNriZ8csFNWdI93rQW50W6zrK+YJG5jlPKOQBWY+SnJD+4HPpS+46P2ipFriASCXtIx90zPnvafvtqY4z48q5ZRypBBII3BBwQRyII5VcnVb0xnv5Rb3MpJij1LkA9oFbcsfywCBny3570Fh3vEI4IGurohVQaiMcicAKudyc4A8yahP8A+frb/R5v2lpT1pdEr7iBRIAoiibZC4AkyB+EPkV3XSfDccyKqv8AqNL+XB83/lQRtmIGnl8eYO+/n4VmJtPoT47Ywff++ia3dcBlI9CPhuPA7eNaqDbKck5bUfPOSdvfy9a1Givax5+8o9+f5UHlVycDmdq6Y4B0IhW0gVxIGRPu3FxsSNyO8ME+OAK5xt41V1PaLsc5Go8jkbaf51ePAutG2FqI4RNc3CRFzGEcs7DBbv4PiTvigg3WX0PlsJ9SSStbXHcyWZig2/BMSST5jPPHmDU7n4rxa2jRbW0hnhVV0MNetlwNimRpNQTp91mPeRCBrcwhJVkyWbLBAwxhlXG5FSPot1ryfZHM4VBGCEchjqk0lkRtI7gP5RxtyoJPfdK+KJHCV4YGeQd8CUnsznkwC5XbfxpRxnhkvELIR3kYtWMiEBH7Q4Rg23dGCcEb8s1HeCdbMl0rF1hg0L3QjGWSWXbZYEBbs8ZyeY89qjvTfrWuyViVPssiHvjKuc43G4wBv5Z2oJ70a6HQqoje2ZQlwblCez2ceyDoPIZwB+Zk4qNdE+Hta8UuHnDzzEyJiJCVTtWMgy5wNTA+fdBHntHrbrfvoY4cCKQyBydSElj2rqAArDHLGKsv+lJrWCOeS3D3F3JHqhUkFXaNFxnS3LG+eQ+NA29IIp4rKDh8TLM0qrCoAfWFDe0ZEyihEC5JG+k4p4msII73tHnSO4mMLNGThXMaundJwSSGxjP3RtTjwHgCW2ttjNMxdzt44JRfDA+vOqwHSea5vvtd3J9ns7a4EfZFWYKy5wSUUqzZByc+7bFBdLNjy9cn/PjVU9K+rpuKXjXKydmpwu45qgwGHv5/Gp3x2SGaxebUrRtEHVjyIHfTn5tppl6t+kJurRW8V7p94FAs6E9X8HD4+7+EkY5aRgM+gHkKlVaYScb1uFAU29JOCpd2ssEg7rqRnyPNWHqDg05V5kzg4oOReIWJhkaNuasR7x4EelOHQ3iTQcQtpEJBEqA781ZgrA+hBNPPWlw1470uy6Q+dgNtj+88/nURt5tDq35LBvkQaDsGmv8ApiD+8Hypvt+sWwdWbtwukAkMrggHGDjG4ORuPXyp/wCzX8kfs/8AxQcgFs1iryfqssAMFXJHnIw9/iAcb8q0r1Z2A05QnOdi7Z8SB7W+AMZGeRoKToq7puryyVhiDIOfvOfdvnA2P7q92/QqxIAWCI5Od86iNwcenLego6rI6k+HxyXE7M7pJHGpUqwHdJOsEcznCj0+VMXSu+tRK0VvDGgjcqXVclvAgZOMA53qNSz55DSPTx99B0HxjpvY26sJ7mK53/FiNZHz4A42GPzjUUl42ltcxXTwG3suIW+GWIDMZDNpfCjGrQUY4H3vHFVAa6M6bGC14KizwmZUjiRFXbS4UAPrx3APPxzjxoI5B04sOHQyNBdveSldMadkiKvqxSNfHmSSfSoPx7o40PD4Lq6Vu2urhnPg/ZaAfHkScsMjbIqweqXoBam2ivJY3eZskCUd1ME4ZFx3sjBDHPPbFMPX9xTVdQQA7RRlz+lI2B/hT60Dn0BtuFDspope1nhQhIpyiMjM7tqCnZ2y4UEEgc+fKZz3acP1TTkvPOU/BqQNIVEV9Cs+AowzHffYVzNS5eMy9oruxlKAKO0JbCjkoJOQOfLzoLwur/i1zO0tl2C2+NKJITlgcZkbHJj4b7Daox0e6CzWHbreopjnRFBRtRysg20kAbgnfw+JqUdUPHLSdJBDG0VwFUyqWLBhk4ZD5Z57DGRU44hwpZSCzSDHgrlR8hQQie64k4jSKwia2iPcH2gAuqArHqGO7jZsb7j0qC9WfS9LG6lilYCFg5B8FdQTjPwI9+Kvm1t9ChQWOPyjk/OuWumXAfsd9NBq1BH7reasAwz6gHB9RQdGS9NbVJXjkljjKqr99gAUdQVYE7H4eVNk/Wtw5Ttcq/oob95GKiVn1VNfcKt3kk03QQGNmG3ZHdI38TgHIPhnFQe46rr2KYRzKiavZbWNLfotyz6Eg0HRFjx2CYAxyo2RnAYZ39KXg1WfRXqpaERubhhpwShWN19dLc194JqyLeHQoXLNjxY5PxNBWHXh0bkmjgliUuULKyqCThhkHAG/L60n6B9X6WwjMuj7bKpYCTSfs8fiyxn235D0yfLe2mNRzpN0FhvZIZXLxywkFXQ4OMgkH5c/Cgq3pt0Cujdlo1DllUydnC4RnUv39KAqpIC+OcsTyNTH+snGf7iH/wAGf+dWGgAHn5n3ede8UEVW7jJbbG+CNQI29fu+H0rxPbZ07ncHfIBHlnO2+/rvtSVLkaSzII8jdsEZLnA7uMtvjf3cq3zTEyYU5AUMWycHHmo21bc9qDT2oDhe8c77nw72RjGPCkPSLiv2e0knDldEZ0qVA1O2y7EZU6iKkAlUqVBGQPPfJ5AY2Pl/91VfW9xUBYbdDu34WTGdxyTc8+ZPLwFBWJNFFFB7hXLKPMgfM1evXxxXsuHxwD+2k3/QiGo/4ilUpwSLVdQL+VLGPm61Z/X3Lqu7OLw0sf25FX/00FucEg0WsCfkxRr8kUVzn1qXva8Xuj4KwjH6iKp+oNdMDAHoP3CuSONXnbXM0uc9pI7ftMTQIqKKKCSdX85W+UBmUOrqSpwcY1Yz+rV0LxaUbiRlTBIOWbu43JDYBIO2Bnn57VQ/RafRe27eUi+OOe38auq0u4gyjBVsDIJzvq7rE52wfD3bUCiHpDcOGXW4Yb5GD3QSM40/HAyeVRi64FHe30v2plWR2j0gjc6lC5HLHLOKkkSDDIFAGknWACc5JOBjB29TioL09tJlSG9QyAxMBrYjOCcxnzyCCNwOfKgve1txGiovsooUe4AAfSm/j3HoLUJ9pOlJG0hiMqG8NX5IPmapWLrV4ldvDDE6QFiELqmcknGpsg4+FW5wjgmi3dLyZr3X7ZlC6cHGVVOQXx8aCQQSKygoQVI2xyx6YrLvgVEeGdHmspB9klZrZs5hc6uzzyMbHfT+afnUljmJ50HvUTzrN1EzJpRtBP3gMkDxxnbOOR8Kx2wFbkfNBB+CcILi5hkeRoxcSgL2hxhjqwMAbZY53wTmlv8AU+1/ux+2/wDzUk6U9NbOxuIoHyWYkyaT+LD7hpB6nfHMDflzlH2sflp81/nQRm8uypOsZ1HSORXOwUct+e2dtjWydlRAFYLh1K7KCcDLAA4zn44pmhvwq4ftWOcE+COSO8NHs8+WcbedOdmmhSQB3QxywIIwxwOZ7xG5I8AfGgV/ZFDHDHIIGvKFghYkpuPZycYwTyqh+nl+JeITFSWVG7NSfJNj8NWo/Grj4xxgW9tLIgAKAkgnk2knK8xzwAc58q59ZiTk7k7k+Z8aDFFFFA/9AbXtOKWa/wCvQ/BTqP0FTLrll18Zt0/JjhH7Uzn+VNXUpw/tOLI3hDHJJ8SNA+r/AEpZ0+btOkqL5S2qf8M/xoLr6TXnZWdxJy0RSEe/ScfXFcmV0r1uX/ZcIuPN9EY/Xdc/4Qa5tUY3BH8flQeWG9YoooN9i5EsZHMOpHvDCr8a1OpjpYDdtzsWBOw8znORtzqgrMfhE/SX/eFdHX34vs9SiQaSradtXtDnkjlzP1oGIX2ZEjBaNubd5MrpIBUAkqTjmMciDW3iXCPtcV1CxOXICnUuAw3U8+X3uQ5GsrEWCyFxkFtymwyd9iBj3nI32pRHvICpVfzcEEhByXIwckEYwPEjegp/o5xCazuJIWunsuayER6+8p5afDx7wqyuE28XEEMY4tdzDGHGIkznyymr99NvTDojbtfwz3J7KG4BV3Un8cu4BJ9nUvifyeVSfo7wbhVsC9u65GxbtSxPv3/hQMHBOIScLvDaPK09sw1ROea+YJz4VNm6TRDLFsYHKod1jdKLNUXTpeUHYLzA9/hVXXHHZp2CRg5buhVyWbPIDH8KC24usPtZ+zhGtycBRvknwpy6fdOv6MtVjUhruUEjxEYPOQjxAOyjxI8gabeifReLglk99ebz6fZ27pPsxp5ux2J9/hmqb49xyS8uJJ5jl5DnHgo+6q+gGwoEdzcNI7O7F2YkszHJYnmSfGvf2+T+8f8AaP8AOtFFBd/C7g6ULPh230nGrc41NqwQAu2QBjenkSxmPSJFV8lSCdLZA32I5Y8QMHOfWm6HtG1GNirADUGwcZIOrmMnxztz8q3PahVLtkSLqGlACx1fok4OM/E+BNAz9PuIhbGcHJdgIsjTgESLkefLO25GOdU1Vg9aMWlYhHloydRcnOpmXIyPAjv7b++q+oCiiiguX/o/cM7t1ORzKRKfcCzfvWo5cS9r0qz/AP2qP/CwP/RVo9UXC+x4TBkYMuqU/rt3f8IWqp6FW0j9Io2dHUtPNJ3lYbYlbxFBN+v2+02UEX95NqPujQ/xYVRlWj1/3mbu3jz7EJbHq7kfuQVVtAUUUUG+xXMsYHi6j/EK6G4rxAZ1a1AAOQEJLEHGGIII8dzyrnvhs2iaJzyWRGPuDA10WZRMAy8tL+PtkgaRqIz5bZO/woG+0w4OgKyiTS2jPeYL3yd91BwBsfhWiJdBZmIGjLgkKF3HdGQD7Pp4nevVwJHi7iJupyMqM6QPYAUh8LkY86RXFxHIpbSnZZwwXRlgd9LIObah7XuwKB4e4S7jZZE1hlAOpVaMkjkMNpyMjcYzioLP0ItQw0xSomrBkWbA5DBBZdJBbOw3HuqQ8IljEZALBVAEmpfwi4UGNCA24wRuCCMjNK+I4jt5NTgBIzJqYKwl0x7IWIwpyDsOfvoKv6R9CSl6ILWRbjX+S4ZkYY1iQj2cHxPh61bvVt1bx2MYmlUPcsPaI9gHwUeHv51FOoi30TT9qAHljVkz7RVW7xxzwSyn1qxun3SX7DYSzA9/GiL1kfZflu36tBT3XL0wN1efZ42/A2xK7cml5O3rj2R7m86ryssxJyTknck8yfM1igKKKKC6k4lH2gjjZJJC2OzUaO+uoYfSNSgHYKCaV26xvpYEqybe2NeTr3OTt5d70GKaP6NP4I2+ouxLEBAmELHBbW5YYPIHn5Up4tJMpC/a9HZiMsxjXmckhsnc7HBAXJ3oIz1m8Silig7MADYgquFddLcjzyrZU5x9ar6rM6yLIPbCRX7XsnGXWIIND5AyRsx1Y5Z9/OqzoClPC7Bp544V9qV1Qe9mA/jmk1TvqX4UJuKK59mBGk+Psr9Wz8KC/ZEW3tiF2SGIgeiom30FUn1K8Unl4kFeeZkWGRirSOyk90DYnHjmrY6YcXiWxuV7eFXaGRVDSoMsyMANzVP9Sd9DBdzSzyxxIIdIZ3VcszqcDPM4Unagb+uC87TjE/lGI0HwjUn6sahdOvSviQuL65mU5WSV2U+a6iFP7OKaqAooooPcDYZT5EH5Gug24gXZgoXUMjSrLhtW2pdX4wDAOw5jG45c8ir/AIBbKA7EatWlSoQMQQTpONkOCeRGcEgUDWZgV1SZBACkKCFbGQuzA6RkkFgQ3lsAa2XOp1HefQSCO8Aqtg+33deAcMMnBpPxUCWRESFxI/eG2HwPZJ8GHM6SfE770jit7iSMRyOBjUrY1FhoYkBTlSckciTsOXmC3hfYJcI7t3iCxChlDBRgBdLEEF1z3huM+eKZesbpO6RmBcKJVUYGklUG7DugaTk4wd+e1L7KUho0cZwcDWiqwbSDpLrgadRGCATkMMin3gfDbPiDM00cc2yx5I3ygw3eGCO9n4AUEP6qhcz30VwZNQiZoyG5lGTvb+IHdO/jit/Xv0i7S6jtVPdgXU/+0cbA+5MftmrA6P8AArbhkF3KqlI43kYaiSQiquQC25BKnHntXPHFOItcTyTSHLSOXPvY5x8OXwoEtFFFAUUUUHQVl/1uT9Mf7opRdexe/q/+3RRQQfpp/wBQP6H/AL4qraKKApZw/wDtP0DRRQNsNLh+JP8AtB/utRRQJ6KKKAooooCr7tfxv/dp/wAAUUUDX0U/Hn/vf+HHSbgH4xv8/eNFFB6tv7f/AGS/79M/U/8A9oSfrfvoooLN60/+xrr9Ff8AiJXNVFFAUUUUBRRRQ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2" descr="data:image/jpeg;base64,/9j/4AAQSkZJRgABAQAAAQABAAD/2wCEAAkGBhQSEBUUEhQVFBUVGBoYFxgYFxgdGhcXGBcXHRgYGBcYHCYfGB0kGRwXHy8gIycpLCwsGB4xNTAqNSYrLCkBCQoKBQUFDQUFDSkYEhgpKSkpKSkpKSkpKSkpKSkpKSkpKSkpKSkpKSkpKSkpKSkpKSkpKSkpKSkpKSkpKSkpKf/AABEIAREAuQMBIgACEQEDEQH/xAAcAAABBAMBAAAAAAAAAAAAAAAABAUGBwEDCAL/xABOEAACAQMCAgcFAgoGBgoDAAABAgMABBESIQUxBgcTIkFRYTJxgZGhFEIjM1JicoKSscHRFRZDU6LwVGNzsrPSCDQ1g5OUwsPh8RdEZP/EABQBAQAAAAAAAAAAAAAAAAAAAAD/xAAUEQEAAAAAAAAAAAAAAAAAAAAA/9oADAMBAAIRAxEAPwC14rpGbSGUsNyARnGSM48sgjPpS1RVa9aHDpEhjvLYtHLbH2k2PZtgH3gHBxyxmtfQjrkjlxFfYik5CXlG36X92fp7qC1BWQK8xOGGQQQdwR41sFAYoNFFB5rzivemsEUHijFesVigxisV6o00GKwaziig80AV701jFACsigCvaig8E1ituKxpoPFFe9NYxQAFFegKKBmubRZEaNxlWUqw8wwwfpXMnSLgzWl1LA39mxAPmvNT8VxXUYFVV12dGspHeIN1xHJ+ifYb4HI+IoId0M6yrmwIXJlg/umPs/oN933cvSr26KdOLa/TML98DvRts6+9fEeoyK5brdaXbxOrxOyOpyrKSCD6EUHX+aKp3oT12A4i4hseQnUbH/aIOX6S/IVbttdpIgdGVkYZDKQVI8wRQbaKwrA8iD7qzQFYxWaDQYoNYrJFB4NelFYNZFBkUYrNFAYooooCiiigKKKKAooooESLSXi/CkuIJIX9mRSp9M+PwOD8KXV7WOg5L4twx7eeSGQYaNip+B5/HnSULmrf68uieCl5GOfck949lvlkfAVT9AVJeh/T+54c34JtUROWib2D5keKN6j45qNUUHR/RTrGtr1kWDTDK7EyxyYDEBTuhGBIS2ncb4zkVNga47ViCCDgjcEcwfMVZvQvrplg0xXuqePkJB+NQeufxg9+/qaC96KQ8I43DdRCSCRZEPJlPj5Ec1Pod6XUBWCa1Xd2sSM7nSqjJP8AIeJztjxqp+mnTeWaT7PGJC77JbRkhjkZzO6nPLfQMYHPzoLaSYE4BBI8M7j4VsFc6dDWM83ZLFiXDsrxd0kR+1uN9jyIO9Wz0L6TuzG3uTlxnQ52LheYb84fUb+BoJlRRRQFFFFAUUUUBRRRQFFFFBoUVtQV4QVtWgQ8c4Sl1byQSDuyKR7j4H4HBrlbjnCmtriSJxgoxHyrreqg68uimQt5GPzZMe7ut8tvgKCma3QHAJwDgf5xWmsg0Ay4oArBNZAoHLgPSO4spe0t5CjciOauPJ1OzD/IxV3dCeuKC70xXOLeY7DJ/BufzWPsn0b5mqB193GOfM14oLp6wel003EI7G1OnvKhYc9b573oQuSCeQyfEYit/bSQiyFvGFmeOa3c5y7XcjtFKSeedO4PgCKaehfShoLuB3iW4xIoTJw4JBQaZPEANgK2R5Yqe/bNHSKAzxFYtUkcJK6VE7fe35nBQfrKaB+4L0YSy4lbhcaIOHyBm82EiF2PvLMajXR2zkayl4oZH1NdNJFGSNBBlAxvuMksNjgjwqWdY992EFxKPaa3aFffLIox8gT8KjXEbN5HsOEW5x9liWe5IHJ1XIU+pZjt5yDyoLZsrkSRo67hlDD3EZH0rdUY6u74yWSg/wBmzJ8jlR+ywHwqT0BRRRQFFFFAUUUUBRRRQeVFehWAKzQFJOL8MS4geGT2XUg+nkR7jg0rooOT+k/A3tLqSFxurEA+B9R6U1Vf3XD0PE9ubhF78Y72OZA5H18viPKqCdCCQRgjmKDFbmjIAHi25H7v41ppTZg5LDcgH5/xoE1AFFboNgW8th+keXyGT8BQOHRidEv7Zn9hZo8+4OPpneuhukdjFcF45tk0rcRurbh4CQ5XbYqNG24rmMVfURhksLXiCgo+kpKUzp/DIY5GdV7oOsg6zg93c0DP1o9Jo+3s1J7SHIuXx/aBC2geWG5fGnjobcR8OsJOJX7YmvG7VvyipyY41HrktjwBHlVS8R4p214slxmRV7MMo2LhFXuL+k2c++rl6O9C5J5FvuKFWcbw2+3Y26+GRyLD5D1PIPPVVxMuJwyGPU6PoOcprV+ed+SrVhUw2FvB2lxdIRJrdASnfGY1UbaM5IJbOOW/lT8DQFFFFAUUUUBRRRQFFFFAUVz/AML6876Nh2winXxBTQxHoybD5Gp5wfrwspRiUPbt+eMrn9Nc4+IFBYlFR6Pp3bFdeX0f3iKZUHveDWF/WxSzh/Su0n/E3MDnyEi5/ZJz9KBzkjDKVYZBBBB8QeYrmvrI6JNZ3T7dxjlD5qeR945H1HrXSwqNdPuiwvrRlA/CICyH1xuPj/Cg5foBrZcQlHZTzUkfI1roClU8TYCgZwMnG+GOM5A5YGB8DWu2A1ZPJRqPrjkPicCtWs5znfnn1oMVa3VfBJecPubWOdomUMApCsjLKPvKRkHUGwykY9aqpnJ571NeqTjRg4hpADdsjJpJADMO8oJIIHJh8aBL0Uk7O90zSC1bSV7Z1DCMttyZSFJOe/tjflVqWHQvtUjllC3vM965coxBwSYyDE248MDaot0r4PqndkgMHYyKHWYAq0NyCSDpYgoJ1YZDf2nhipr0b4ebadISZVEqiWKRGJXGO/BKCMPpwcSaQcMMkMQWCS3TCKBANMIDxDSg2BLr3AFxz5eW9LOH3RkiRyjJqAOlsZGfPFR/g/GBewSS50oLp1TT95ISFGfRtJJ9DUgtCTGpyPeORGdvpigUUVqhbwOAfAZ5jzH+fCh7pA4QsA7AlVJ3IHPHnQbaKKKAooooCiiig46ooooNtrdvE2uN2jYcmRirfNSDTv8A1sd9rmKG6HnKmJPhNHpk+ZNMdFBNOj3SW3injdJru0CsNUesyxMv3hlSrrtnGVbBwfCn626Y8XQn7LcxcQjBOnAjeTSDtqiwswOOexqrayDg58Ry9KCUcR6RW80rm74eElJJcwyyRNqPMmOQOoOfQVrt+E2M4cxT3EJRS5EsSSDSCASGiYE4zk9zkCfCkUXSy40hJGFwg+5OolAHoX7y/qsKWcJ41aLMkjQSQlTv2T642U7MjRS97SykqcScjQaP6r6vxN1aS+na9m37M6p++k130Xuohl7eXT+Uqll/bTK/Wl9xwjh5YlL9ghJKq1rKXC+AYg4JHLIO9FvBZxHMfELhT5x2zL9e2WgjlbrS7aKRZEOGRgynyIORUyn6T2zBQ9xcTAKARLZ2z6iNtQMkpZcjGd+eT44pFd8T4WyHFtPr8GRliHxQtIPkKC3bHiCcUtYpDpKTRtbzqRursMoSeRAkX09qtPCbY29lcdj24ljDQxxuToWSXSqlNQJChsN3Tpxvjaq96F9JrW3SWONrtWlXupoSQCUbo6mPDbYH3fD4VNJ+nq8Ot7d5V7d74tO+4XShVFXwIwf4tQP3Q/hMNpYxQyyDEVxKFckqGdXkGTvjwJwduVSmWcK8acteoLv95QDjHjtq+VQno8q3Nnw5pQGR5ppW1EEEkTgas+13mHxxUi4/MsEceUxEmMSk5ETLjRrJ3CH2S2ds7880DvMxG5AZfE+I8tvH502cZsBLDlskKwkxuHQL4oRhkZR3h6ilpPbIug5RgGO53U8gGG438d+RpQNx3h6HH19aBt4ZxJ1cQXBBY/ipRss6gemyyAc1HPmNsgO4NM39GRyQtbyE9zAVgcMBzjcN4MOWfNTWLC+eGRbe5cFm/FS4wJsDdWHJZQN8D2hkjxAB6ooBooCitIvEJKhlLDmAQSPeByrP2pf8kfzoKC6wOqWWy1TW2qa35nxeIfnY9pfzhy8fOq8rsU1zt1tdEltbtpIV0RSNy8A5GptA/J35eFBA6K9xRMxwoLHyAJPyFOCdHJ8ZZViHnK6J9HIP0oGyinT+i4V/GXSe6JHkPzIVfrXjtLZeSTS/pMqD9lQT/ioG6vSIW2UE+4Z/dStuJD7kUSfqlj85C37q1ycRkYYLtjyBwPkuBQZ/oyQe0uj9MhfoxBrx2CjnIv6oLfyH1rRRQbsoPBm95A/cD++tkF9obKpHkflKH+j5H0pLRQOllJPdXCRh21zuibHTvnSpwuB3QfhUm61MPeERn8Ba6LRfzTGgbf3ksP1DXjqktlF691J+Ls4ZJm9+khfjux+FMouJpLe6kdSVmkSQsf73WxyP1Wf50Es6Wz6OjfDU8XLH4Au3L3lakvWTezQ8KsXhldAqxpKFbGpJIdg3MEZQjcHnUS6fDHBuDj/VSH5iM/xqWdMUMqtanm/Co5UH+stpGfb1K6hQQPo/1qXdmNEPZmLJIjcFgoPgragwHpnHpUz4d/0gRn8PaEeZjkz/AIXA/fVN0UHQ1l1vcOlbXreNgMMHjIyhI+8uQcE55+JqSpxKzvU0pNDMMg4V1Jz4EDOVPkRgiuVK9IN9zj1/lQdSC+a2eNJnLKx0RytyfJ7qSN4SDlnkwJ8QRTV094DPeri2kUGEFiGUkF9sKveA1Y/KBxkcs1z/AAdIblEMazyhGBBTWxUg/mk4qXdF+ty8gKRySxGFeZkjJIUc8dnhmY+vM8z40E26tLCV3uUuHeTMQUBtlj1807MbK3snONxTn/Qcn+hx/KkPVZ0oiu7m9EUAgQ4kAB56mcEn8knY4GQMnekP9ab3zb9k0Fs1S3XfYTSETldEUR0EE5LEk6H7uQARt58gaumqk6w+nlqt3LbS27SFNCtICvIqHKaSPMgHfzoIDwnq+upRGVYIJWVAcsPaI545gbZHpTR0j6M3FjMY7lCrfdbmrj8pG+8PqPHFX7wnphZXEdqsTIZJHTTGMGRCvebWo5aQGyeXlzqR8c4BDeQmG4jDofPmp8GVuakeYoOSqKnPTbqrmsWZ0btLYb9p95N9lkVRz8iNj6VCJMeGfefH4eFBgGsUUUBRRRQFFFeo1yQOWaCecJItOj802MveXCxDP91Fu3vBYOD76j/F+kEklusRACM3aDzOBjc+XpT51lL2IsuHj/8AWgUyeXbTbuf4/rVF+P3QZ1C+yiKoHltnb5igtLpNxgW/DuGI1lDdxm2BPaqSVwkfsMPZznfbwFHTvioh6QWDHZBDGjDySV5UYe7S30pk61Lllg4XEGIX7IpPrtGKcutLobeXfEla3hd1WCMa9lQEF899iBtkUFYcY4cbe4lhbnFI6fssQPpvSOrR6Y9CI5LoXN1e2tqJ0RnUsXfWECylFXZxrU75qR9CurjhMyGSPtLvSQC0mpVJIzsgC5GPPNBRsaFiABknkBufkKk/CerDiNwAyWzKpPtSEJ8cMQ2PhXR/D+CwQDEMMUWPyEVT8wM0oYEv6Lv7yeXyoObelfV1JYLF2s0bO4JZV+5pUk5J574A2GSfSonGmSBkDO3+cVPes6Bf6Qn7fILSnRIBuECLgMv31znfmPXlUEL4YHA2xy9MUFldT8rWvFJLYozSOGjkGABH2ZJLFtW4HLYb5FXZ26/kH9kVW3AJikF3xdbWQyXjBYokDO6pyZzpAOksC23goqLf1ov/AO5f/wAo/wDyUF+1WnWT1YpNFJNawvJdPIG/GYB1HLkhyByGAPWrLrVNdontMo5cyPHlQUZ1U9Gbq34tma3dezRlfI5a0OkqeRBxjION6vUAnnt6D+dEU6sAVIIPkc17oMGMYIwMHYjwIPPIqrem/UpHNqlsNMUnMxHaNv0D/Zn09n3VadFByPxXgs9s+i4ieJvJ1Iz7jyb3gmkVdgXNokilJEV1PNWUMD7wdqgvHupaxnyYg1s55GM5TPrG22PRSKDnmirA4h1IcQRvwYimHmrhfhpfFRTiPRm4trhYLiNo3YrgbNkM2AV0khvHkfCgaql3Vx0VN5dRnBKxyxs23dMakl9/MHsxjykqV8U6B2cNxwq2g/DG4l7WWVty8SBSRjkqkatseG+akfRu0bh/C7rsl7SaOaQQ4HN5lhCjHLGWX9mghnWH0dlWaW4vVRe3mdoismZBGi+ywAwVKhAN8qT64pV1XdWsV/G91eByhcrGgYqGx7TEjfGe6ACORpo6bcZl4xxSOCHBUERwgZwNYVnZvUb58glWfa9ObCw0WEfas0OIdKxHdgcHckAktk/GglN5w2JYsiNNUURWNioLIFXYKxBIxgVSPXdfv/SRj1vpWOPu6jp3BOdOcfSr6u4S8bKNiykfMVVHWT1XXd7fvcQGEoyoAGchhpXB2045+tBCZbA3PBreT71tNLD+pJiRPk2sfOrg6q+GdhZad8krn4IoqL9E+FCBp7GfTlUSXSCCMxMGztz7rH61ZPBYAiHHic/QcqDdLxHS5Uxy4H3gmpT7tJJ+lbYbtWOBqz6oy/7wFbHTI5ke7/5FZRcDmT6nH8KDVcWUcgxIiOPJlDD6iuduExRR8QESWomkkmKBHcERjXzyq91wN/zQN8nYdIVQ/Qzh72pvOIPGe1VmgtUI3aeViNs+QIHuLUE34r0jmnuJbbhywym2XAYg5inBYFWDEBkZQy6l5MRmj+pvEf8ATLf/AMsP+ak3V70KewhM8wJvbkMBkZEQ9rDHOMk7tvzwPfLfs835Uv7MX86Bq4v1jQQytGrLI3Zsw0nOChIOsrnY8xjyNVH0p6cT3byumpU09iw5gjtC6YwBhhgDzOCeRqPcPV4ZsoQXVsBvujIPeBI8Mas5wcVp+3FlZQdKgl+YyT+cTjUee+CeQoJf0a6w3sUBbLsUAVdIwEw2nS2fFm1lsHOAPCt1v1uzdqWlZmBGwQ4Ck4yBr1bbAE+WcDxqBXjsWy5djgDv5yMDAG55AaQOVaGIycDA8BnlQdJ9BusGO/XSTiUE5UDbAx3uewOTjOPZqYVyp0T6SvYz9tHozpI7yk+BxjyOfGuluivFJLmzhmljMTyLqKb7bnB38CN/caBxubhY0Z2OFRSzHyCgk/QVHegXE5bq1FzKNPbMzquc4TUQqjbYBQPecmnDpbIosLrUcDsJf+Gw/fXnoew+wWwUAAQxjA8O4ufrQPFQXrZgtktRczp+FiK9g6nDCQMGA8iuxJB8qnVQDruiDcLxjLdtEFHmxJGPkTQMX9J20fSMu8miGG2LJk91ZJgGIXyyJGOPMmn2TiS6rW0DZHEJHkZ1zlY440I0kEYLMgAbw3qghbsZhG2desIRsTkELjnvjlz8KvO2CLx2CAmNxbw6YVCDtI1SEhmeQDJ1HOEz45PhkI11b2CWXErlW/C3EccoCAZI0tsFcH23UDbGwOM5JFO3Rzg0d1xCa5BPao4kIODGjSFsJlfbK455xn3bzW14X2d9Pc5d0ljjIXB0oSQp0jG5ONR32zy3qM9W8H2ea+tSN4rkBT5xsCY/8I+tBZNFFU91y9O54Z1tbeRotKh3ZSQxLbqARyHuoEHSTpdHZ8beU/hAjuHVMZIZNJUk7ZHlSbiHXpcsMQQxRAHILFnPLAB9kVXNvbPK+lFZ3Y8gCSST/OrA6LdTN1M4a5UQxggkMd2HiAF5fPxoESddHEx/axn3xJ/Cnfh/X5dKR20EMi+OnUjfA5YfSpxH1NWQTTgnfOTzxn2fUfWq06w+rNuHp2yNriZ8csFNWdI93rQW50W6zrK+YJG5jlPKOQBWY+SnJD+4HPpS+46P2ipFriASCXtIx90zPnvafvtqY4z48q5ZRypBBII3BBwQRyII5VcnVb0xnv5Rb3MpJij1LkA9oFbcsfywCBny3570Fh3vEI4IGurohVQaiMcicAKudyc4A8yahP8A+frb/R5v2lpT1pdEr7iBRIAoiibZC4AkyB+EPkV3XSfDccyKqv8AqNL+XB83/lQRtmIGnl8eYO+/n4VmJtPoT47Ywff++ia3dcBlI9CPhuPA7eNaqDbKck5bUfPOSdvfy9a1Givax5+8o9+f5UHlVycDmdq6Y4B0IhW0gVxIGRPu3FxsSNyO8ME+OAK5xt41V1PaLsc5Go8jkbaf51ePAutG2FqI4RNc3CRFzGEcs7DBbv4PiTvigg3WX0PlsJ9SSStbXHcyWZig2/BMSST5jPPHmDU7n4rxa2jRbW0hnhVV0MNetlwNimRpNQTp91mPeRCBrcwhJVkyWbLBAwxhlXG5FSPot1ryfZHM4VBGCEchjqk0lkRtI7gP5RxtyoJPfdK+KJHCV4YGeQd8CUnsznkwC5XbfxpRxnhkvELIR3kYtWMiEBH7Q4Rg23dGCcEb8s1HeCdbMl0rF1hg0L3QjGWSWXbZYEBbs8ZyeY89qjvTfrWuyViVPssiHvjKuc43G4wBv5Z2oJ70a6HQqoje2ZQlwblCez2ceyDoPIZwB+Zk4qNdE+Hta8UuHnDzzEyJiJCVTtWMgy5wNTA+fdBHntHrbrfvoY4cCKQyBydSElj2rqAArDHLGKsv+lJrWCOeS3D3F3JHqhUkFXaNFxnS3LG+eQ+NA29IIp4rKDh8TLM0qrCoAfWFDe0ZEyihEC5JG+k4p4msII73tHnSO4mMLNGThXMaundJwSSGxjP3RtTjwHgCW2ttjNMxdzt44JRfDA+vOqwHSea5vvtd3J9ns7a4EfZFWYKy5wSUUqzZByc+7bFBdLNjy9cn/PjVU9K+rpuKXjXKydmpwu45qgwGHv5/Gp3x2SGaxebUrRtEHVjyIHfTn5tppl6t+kJurRW8V7p94FAs6E9X8HD4+7+EkY5aRgM+gHkKlVaYScb1uFAU29JOCpd2ssEg7rqRnyPNWHqDg05V5kzg4oOReIWJhkaNuasR7x4EelOHQ3iTQcQtpEJBEqA781ZgrA+hBNPPWlw1470uy6Q+dgNtj+88/nURt5tDq35LBvkQaDsGmv8ApiD+8Hypvt+sWwdWbtwukAkMrggHGDjG4ORuPXyp/wCzX8kfs/8AxQcgFs1iryfqssAMFXJHnIw9/iAcb8q0r1Z2A05QnOdi7Z8SB7W+AMZGeRoKToq7puryyVhiDIOfvOfdvnA2P7q92/QqxIAWCI5Od86iNwcenLego6rI6k+HxyXE7M7pJHGpUqwHdJOsEcznCj0+VMXSu+tRK0VvDGgjcqXVclvAgZOMA53qNSz55DSPTx99B0HxjpvY26sJ7mK53/FiNZHz4A42GPzjUUl42ltcxXTwG3suIW+GWIDMZDNpfCjGrQUY4H3vHFVAa6M6bGC14KizwmZUjiRFXbS4UAPrx3APPxzjxoI5B04sOHQyNBdveSldMadkiKvqxSNfHmSSfSoPx7o40PD4Lq6Vu2urhnPg/ZaAfHkScsMjbIqweqXoBam2ivJY3eZskCUd1ME4ZFx3sjBDHPPbFMPX9xTVdQQA7RRlz+lI2B/hT60Dn0BtuFDspope1nhQhIpyiMjM7tqCnZ2y4UEEgc+fKZz3acP1TTkvPOU/BqQNIVEV9Cs+AowzHffYVzNS5eMy9oruxlKAKO0JbCjkoJOQOfLzoLwur/i1zO0tl2C2+NKJITlgcZkbHJj4b7Daox0e6CzWHbreopjnRFBRtRysg20kAbgnfw+JqUdUPHLSdJBDG0VwFUyqWLBhk4ZD5Z57DGRU44hwpZSCzSDHgrlR8hQQie64k4jSKwia2iPcH2gAuqArHqGO7jZsb7j0qC9WfS9LG6lilYCFg5B8FdQTjPwI9+Kvm1t9ChQWOPyjk/OuWumXAfsd9NBq1BH7reasAwz6gHB9RQdGS9NbVJXjkljjKqr99gAUdQVYE7H4eVNk/Wtw5Ttcq/oob95GKiVn1VNfcKt3kk03QQGNmG3ZHdI38TgHIPhnFQe46rr2KYRzKiavZbWNLfotyz6Eg0HRFjx2CYAxyo2RnAYZ39KXg1WfRXqpaERubhhpwShWN19dLc194JqyLeHQoXLNjxY5PxNBWHXh0bkmjgliUuULKyqCThhkHAG/L60n6B9X6WwjMuj7bKpYCTSfs8fiyxn235D0yfLe2mNRzpN0FhvZIZXLxywkFXQ4OMgkH5c/Cgq3pt0Cujdlo1DllUydnC4RnUv39KAqpIC+OcsTyNTH+snGf7iH/wAGf+dWGgAHn5n3ede8UEVW7jJbbG+CNQI29fu+H0rxPbZ07ncHfIBHlnO2+/rvtSVLkaSzII8jdsEZLnA7uMtvjf3cq3zTEyYU5AUMWycHHmo21bc9qDT2oDhe8c77nw72RjGPCkPSLiv2e0knDldEZ0qVA1O2y7EZU6iKkAlUqVBGQPPfJ5AY2Pl/91VfW9xUBYbdDu34WTGdxyTc8+ZPLwFBWJNFFFB7hXLKPMgfM1evXxxXsuHxwD+2k3/QiGo/4ilUpwSLVdQL+VLGPm61Z/X3Lqu7OLw0sf25FX/00FucEg0WsCfkxRr8kUVzn1qXva8Xuj4KwjH6iKp+oNdMDAHoP3CuSONXnbXM0uc9pI7ftMTQIqKKKCSdX85W+UBmUOrqSpwcY1Yz+rV0LxaUbiRlTBIOWbu43JDYBIO2Bnn57VQ/RafRe27eUi+OOe38auq0u4gyjBVsDIJzvq7rE52wfD3bUCiHpDcOGXW4Yb5GD3QSM40/HAyeVRi64FHe30v2plWR2j0gjc6lC5HLHLOKkkSDDIFAGknWACc5JOBjB29TioL09tJlSG9QyAxMBrYjOCcxnzyCCNwOfKgve1txGiovsooUe4AAfSm/j3HoLUJ9pOlJG0hiMqG8NX5IPmapWLrV4ldvDDE6QFiELqmcknGpsg4+FW5wjgmi3dLyZr3X7ZlC6cHGVVOQXx8aCQQSKygoQVI2xyx6YrLvgVEeGdHmspB9klZrZs5hc6uzzyMbHfT+afnUljmJ50HvUTzrN1EzJpRtBP3gMkDxxnbOOR8Kx2wFbkfNBB+CcILi5hkeRoxcSgL2hxhjqwMAbZY53wTmlv8AU+1/ux+2/wDzUk6U9NbOxuIoHyWYkyaT+LD7hpB6nfHMDflzlH2sflp81/nQRm8uypOsZ1HSORXOwUct+e2dtjWydlRAFYLh1K7KCcDLAA4zn44pmhvwq4ftWOcE+COSO8NHs8+WcbedOdmmhSQB3QxywIIwxwOZ7xG5I8AfGgV/ZFDHDHIIGvKFghYkpuPZycYwTyqh+nl+JeITFSWVG7NSfJNj8NWo/Grj4xxgW9tLIgAKAkgnk2knK8xzwAc58q59ZiTk7k7k+Z8aDFFFFA/9AbXtOKWa/wCvQ/BTqP0FTLrll18Zt0/JjhH7Uzn+VNXUpw/tOLI3hDHJJ8SNA+r/AEpZ0+btOkqL5S2qf8M/xoLr6TXnZWdxJy0RSEe/ScfXFcmV0r1uX/ZcIuPN9EY/Xdc/4Qa5tUY3BH8flQeWG9YoooN9i5EsZHMOpHvDCr8a1OpjpYDdtzsWBOw8znORtzqgrMfhE/SX/eFdHX34vs9SiQaSradtXtDnkjlzP1oGIX2ZEjBaNubd5MrpIBUAkqTjmMciDW3iXCPtcV1CxOXICnUuAw3U8+X3uQ5GsrEWCyFxkFtymwyd9iBj3nI32pRHvICpVfzcEEhByXIwckEYwPEjegp/o5xCazuJIWunsuayER6+8p5afDx7wqyuE28XEEMY4tdzDGHGIkznyymr99NvTDojbtfwz3J7KG4BV3Un8cu4BJ9nUvifyeVSfo7wbhVsC9u65GxbtSxPv3/hQMHBOIScLvDaPK09sw1ROea+YJz4VNm6TRDLFsYHKod1jdKLNUXTpeUHYLzA9/hVXXHHZp2CRg5buhVyWbPIDH8KC24usPtZ+zhGtycBRvknwpy6fdOv6MtVjUhruUEjxEYPOQjxAOyjxI8gabeifReLglk99ebz6fZ27pPsxp5ux2J9/hmqb49xyS8uJJ5jl5DnHgo+6q+gGwoEdzcNI7O7F2YkszHJYnmSfGvf2+T+8f8AaP8AOtFFBd/C7g6ULPh230nGrc41NqwQAu2QBjenkSxmPSJFV8lSCdLZA32I5Y8QMHOfWm6HtG1GNirADUGwcZIOrmMnxztz8q3PahVLtkSLqGlACx1fok4OM/E+BNAz9PuIhbGcHJdgIsjTgESLkefLO25GOdU1Vg9aMWlYhHloydRcnOpmXIyPAjv7b++q+oCiiiguX/o/cM7t1ORzKRKfcCzfvWo5cS9r0qz/AP2qP/CwP/RVo9UXC+x4TBkYMuqU/rt3f8IWqp6FW0j9Io2dHUtPNJ3lYbYlbxFBN+v2+02UEX95NqPujQ/xYVRlWj1/3mbu3jz7EJbHq7kfuQVVtAUUUUG+xXMsYHi6j/EK6G4rxAZ1a1AAOQEJLEHGGIII8dzyrnvhs2iaJzyWRGPuDA10WZRMAy8tL+PtkgaRqIz5bZO/woG+0w4OgKyiTS2jPeYL3yd91BwBsfhWiJdBZmIGjLgkKF3HdGQD7Pp4nevVwJHi7iJupyMqM6QPYAUh8LkY86RXFxHIpbSnZZwwXRlgd9LIObah7XuwKB4e4S7jZZE1hlAOpVaMkjkMNpyMjcYzioLP0ItQw0xSomrBkWbA5DBBZdJBbOw3HuqQ8IljEZALBVAEmpfwi4UGNCA24wRuCCMjNK+I4jt5NTgBIzJqYKwl0x7IWIwpyDsOfvoKv6R9CSl6ILWRbjX+S4ZkYY1iQj2cHxPh61bvVt1bx2MYmlUPcsPaI9gHwUeHv51FOoi30TT9qAHljVkz7RVW7xxzwSyn1qxun3SX7DYSzA9/GiL1kfZflu36tBT3XL0wN1efZ42/A2xK7cml5O3rj2R7m86ryssxJyTknck8yfM1igKKKKC6k4lH2gjjZJJC2OzUaO+uoYfSNSgHYKCaV26xvpYEqybe2NeTr3OTt5d70GKaP6NP4I2+ouxLEBAmELHBbW5YYPIHn5Up4tJMpC/a9HZiMsxjXmckhsnc7HBAXJ3oIz1m8Silig7MADYgquFddLcjzyrZU5x9ar6rM6yLIPbCRX7XsnGXWIIND5AyRsx1Y5Z9/OqzoClPC7Bp544V9qV1Qe9mA/jmk1TvqX4UJuKK59mBGk+Psr9Wz8KC/ZEW3tiF2SGIgeiom30FUn1K8Unl4kFeeZkWGRirSOyk90DYnHjmrY6YcXiWxuV7eFXaGRVDSoMsyMANzVP9Sd9DBdzSzyxxIIdIZ3VcszqcDPM4Unagb+uC87TjE/lGI0HwjUn6sahdOvSviQuL65mU5WSV2U+a6iFP7OKaqAooooPcDYZT5EH5Gug24gXZgoXUMjSrLhtW2pdX4wDAOw5jG45c8ir/AIBbKA7EatWlSoQMQQTpONkOCeRGcEgUDWZgV1SZBACkKCFbGQuzA6RkkFgQ3lsAa2XOp1HefQSCO8Aqtg+33deAcMMnBpPxUCWRESFxI/eG2HwPZJ8GHM6SfE770jit7iSMRyOBjUrY1FhoYkBTlSckciTsOXmC3hfYJcI7t3iCxChlDBRgBdLEEF1z3huM+eKZesbpO6RmBcKJVUYGklUG7DugaTk4wd+e1L7KUho0cZwcDWiqwbSDpLrgadRGCATkMMin3gfDbPiDM00cc2yx5I3ygw3eGCO9n4AUEP6qhcz30VwZNQiZoyG5lGTvb+IHdO/jit/Xv0i7S6jtVPdgXU/+0cbA+5MftmrA6P8AArbhkF3KqlI43kYaiSQiquQC25BKnHntXPHFOItcTyTSHLSOXPvY5x8OXwoEtFFFAUUUUHQVl/1uT9Mf7opRdexe/q/+3RRQQfpp/wBQP6H/AL4qraKKApZw/wDtP0DRRQNsNLh+JP8AtB/utRRQJ6KKKAooooCr7tfxv/dp/wAAUUUDX0U/Hn/vf+HHSbgH4xv8/eNFFB6tv7f/AGS/79M/U/8A9oSfrfvoooLN60/+xrr9Ff8AiJXNVFFAUUUUBRRRQf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4" descr="data:image/jpeg;base64,/9j/4AAQSkZJRgABAQAAAQABAAD/2wCEAAkGBhQSEBUUEhQVFBUVGBoYFxgYFxgdGhcXGBcXHRgYGBcYHCYfGB0kGRwXHy8gIycpLCwsGB4xNTAqNSYrLCkBCQoKBQUFDQUFDSkYEhgpKSkpKSkpKSkpKSkpKSkpKSkpKSkpKSkpKSkpKSkpKSkpKSkpKSkpKSkpKSkpKSkpKf/AABEIAREAuQMBIgACEQEDEQH/xAAcAAABBAMBAAAAAAAAAAAAAAAABAUGBwEDCAL/xABOEAACAQMCAgcFAgoGBgoDAAABAgMABBESIQUxBgcTIkFRYTJxgZGhFEIjM1JicoKSscHRFRZDU6LwVGNzsrPSCDQ1g5OUwsPh8RdEZP/EABQBAQAAAAAAAAAAAAAAAAAAAAD/xAAUEQEAAAAAAAAAAAAAAAAAAAAA/9oADAMBAAIRAxEAPwC14rpGbSGUsNyARnGSM48sgjPpS1RVa9aHDpEhjvLYtHLbH2k2PZtgH3gHBxyxmtfQjrkjlxFfYik5CXlG36X92fp7qC1BWQK8xOGGQQQdwR41sFAYoNFFB5rzivemsEUHijFesVigxisV6o00GKwaziig80AV701jFACsigCvaig8E1ituKxpoPFFe9NYxQAFFegKKBmubRZEaNxlWUqw8wwwfpXMnSLgzWl1LA39mxAPmvNT8VxXUYFVV12dGspHeIN1xHJ+ifYb4HI+IoId0M6yrmwIXJlg/umPs/oN933cvSr26KdOLa/TML98DvRts6+9fEeoyK5brdaXbxOrxOyOpyrKSCD6EUHX+aKp3oT12A4i4hseQnUbH/aIOX6S/IVbttdpIgdGVkYZDKQVI8wRQbaKwrA8iD7qzQFYxWaDQYoNYrJFB4NelFYNZFBkUYrNFAYooooCiiigKKKKAooooESLSXi/CkuIJIX9mRSp9M+PwOD8KXV7WOg5L4twx7eeSGQYaNip+B5/HnSULmrf68uieCl5GOfck949lvlkfAVT9AVJeh/T+54c34JtUROWib2D5keKN6j45qNUUHR/RTrGtr1kWDTDK7EyxyYDEBTuhGBIS2ncb4zkVNga47ViCCDgjcEcwfMVZvQvrplg0xXuqePkJB+NQeufxg9+/qaC96KQ8I43DdRCSCRZEPJlPj5Ec1Pod6XUBWCa1Xd2sSM7nSqjJP8AIeJztjxqp+mnTeWaT7PGJC77JbRkhjkZzO6nPLfQMYHPzoLaSYE4BBI8M7j4VsFc6dDWM83ZLFiXDsrxd0kR+1uN9jyIO9Wz0L6TuzG3uTlxnQ52LheYb84fUb+BoJlRRRQFFFFAUUUUBRRRQFFFFBoUVtQV4QVtWgQ8c4Sl1byQSDuyKR7j4H4HBrlbjnCmtriSJxgoxHyrreqg68uimQt5GPzZMe7ut8tvgKCma3QHAJwDgf5xWmsg0Ay4oArBNZAoHLgPSO4spe0t5CjciOauPJ1OzD/IxV3dCeuKC70xXOLeY7DJ/BufzWPsn0b5mqB193GOfM14oLp6wel003EI7G1OnvKhYc9b573oQuSCeQyfEYit/bSQiyFvGFmeOa3c5y7XcjtFKSeedO4PgCKaehfShoLuB3iW4xIoTJw4JBQaZPEANgK2R5Yqe/bNHSKAzxFYtUkcJK6VE7fe35nBQfrKaB+4L0YSy4lbhcaIOHyBm82EiF2PvLMajXR2zkayl4oZH1NdNJFGSNBBlAxvuMksNjgjwqWdY992EFxKPaa3aFffLIox8gT8KjXEbN5HsOEW5x9liWe5IHJ1XIU+pZjt5yDyoLZsrkSRo67hlDD3EZH0rdUY6u74yWSg/wBmzJ8jlR+ywHwqT0BRRRQFFFFAUUUUBRRRQeVFehWAKzQFJOL8MS4geGT2XUg+nkR7jg0rooOT+k/A3tLqSFxurEA+B9R6U1Vf3XD0PE9ubhF78Y72OZA5H18viPKqCdCCQRgjmKDFbmjIAHi25H7v41ppTZg5LDcgH5/xoE1AFFboNgW8th+keXyGT8BQOHRidEv7Zn9hZo8+4OPpneuhukdjFcF45tk0rcRurbh4CQ5XbYqNG24rmMVfURhksLXiCgo+kpKUzp/DIY5GdV7oOsg6zg93c0DP1o9Jo+3s1J7SHIuXx/aBC2geWG5fGnjobcR8OsJOJX7YmvG7VvyipyY41HrktjwBHlVS8R4p214slxmRV7MMo2LhFXuL+k2c++rl6O9C5J5FvuKFWcbw2+3Y26+GRyLD5D1PIPPVVxMuJwyGPU6PoOcprV+ed+SrVhUw2FvB2lxdIRJrdASnfGY1UbaM5IJbOOW/lT8DQFFFFAUUUUBRRRQFFFFAUVz/AML6876Nh2winXxBTQxHoybD5Gp5wfrwspRiUPbt+eMrn9Nc4+IFBYlFR6Pp3bFdeX0f3iKZUHveDWF/WxSzh/Su0n/E3MDnyEi5/ZJz9KBzkjDKVYZBBBB8QeYrmvrI6JNZ3T7dxjlD5qeR945H1HrXSwqNdPuiwvrRlA/CICyH1xuPj/Cg5foBrZcQlHZTzUkfI1roClU8TYCgZwMnG+GOM5A5YGB8DWu2A1ZPJRqPrjkPicCtWs5znfnn1oMVa3VfBJecPubWOdomUMApCsjLKPvKRkHUGwykY9aqpnJ571NeqTjRg4hpADdsjJpJADMO8oJIIHJh8aBL0Uk7O90zSC1bSV7Z1DCMttyZSFJOe/tjflVqWHQvtUjllC3vM965coxBwSYyDE248MDaot0r4PqndkgMHYyKHWYAq0NyCSDpYgoJ1YZDf2nhipr0b4ebadISZVEqiWKRGJXGO/BKCMPpwcSaQcMMkMQWCS3TCKBANMIDxDSg2BLr3AFxz5eW9LOH3RkiRyjJqAOlsZGfPFR/g/GBewSS50oLp1TT95ISFGfRtJJ9DUgtCTGpyPeORGdvpigUUVqhbwOAfAZ5jzH+fCh7pA4QsA7AlVJ3IHPHnQbaKKKAooooCiiig46ooooNtrdvE2uN2jYcmRirfNSDTv8A1sd9rmKG6HnKmJPhNHpk+ZNMdFBNOj3SW3injdJru0CsNUesyxMv3hlSrrtnGVbBwfCn626Y8XQn7LcxcQjBOnAjeTSDtqiwswOOexqrayDg58Ry9KCUcR6RW80rm74eElJJcwyyRNqPMmOQOoOfQVrt+E2M4cxT3EJRS5EsSSDSCASGiYE4zk9zkCfCkUXSy40hJGFwg+5OolAHoX7y/qsKWcJ41aLMkjQSQlTv2T642U7MjRS97SykqcScjQaP6r6vxN1aS+na9m37M6p++k130Xuohl7eXT+Uqll/bTK/Wl9xwjh5YlL9ghJKq1rKXC+AYg4JHLIO9FvBZxHMfELhT5x2zL9e2WgjlbrS7aKRZEOGRgynyIORUyn6T2zBQ9xcTAKARLZ2z6iNtQMkpZcjGd+eT44pFd8T4WyHFtPr8GRliHxQtIPkKC3bHiCcUtYpDpKTRtbzqRursMoSeRAkX09qtPCbY29lcdj24ljDQxxuToWSXSqlNQJChsN3Tpxvjaq96F9JrW3SWONrtWlXupoSQCUbo6mPDbYH3fD4VNJ+nq8Ot7d5V7d74tO+4XShVFXwIwf4tQP3Q/hMNpYxQyyDEVxKFckqGdXkGTvjwJwduVSmWcK8acteoLv95QDjHjtq+VQno8q3Nnw5pQGR5ppW1EEEkTgas+13mHxxUi4/MsEceUxEmMSk5ETLjRrJ3CH2S2ds7880DvMxG5AZfE+I8tvH502cZsBLDlskKwkxuHQL4oRhkZR3h6ilpPbIug5RgGO53U8gGG438d+RpQNx3h6HH19aBt4ZxJ1cQXBBY/ipRss6gemyyAc1HPmNsgO4NM39GRyQtbyE9zAVgcMBzjcN4MOWfNTWLC+eGRbe5cFm/FS4wJsDdWHJZQN8D2hkjxAB6ooBooCitIvEJKhlLDmAQSPeByrP2pf8kfzoKC6wOqWWy1TW2qa35nxeIfnY9pfzhy8fOq8rsU1zt1tdEltbtpIV0RSNy8A5GptA/J35eFBA6K9xRMxwoLHyAJPyFOCdHJ8ZZViHnK6J9HIP0oGyinT+i4V/GXSe6JHkPzIVfrXjtLZeSTS/pMqD9lQT/ioG6vSIW2UE+4Z/dStuJD7kUSfqlj85C37q1ycRkYYLtjyBwPkuBQZ/oyQe0uj9MhfoxBrx2CjnIv6oLfyH1rRRQbsoPBm95A/cD++tkF9obKpHkflKH+j5H0pLRQOllJPdXCRh21zuibHTvnSpwuB3QfhUm61MPeERn8Ba6LRfzTGgbf3ksP1DXjqktlF691J+Ls4ZJm9+khfjux+FMouJpLe6kdSVmkSQsf73WxyP1Wf50Es6Wz6OjfDU8XLH4Au3L3lakvWTezQ8KsXhldAqxpKFbGpJIdg3MEZQjcHnUS6fDHBuDj/VSH5iM/xqWdMUMqtanm/Co5UH+stpGfb1K6hQQPo/1qXdmNEPZmLJIjcFgoPgragwHpnHpUz4d/0gRn8PaEeZjkz/AIXA/fVN0UHQ1l1vcOlbXreNgMMHjIyhI+8uQcE55+JqSpxKzvU0pNDMMg4V1Jz4EDOVPkRgiuVK9IN9zj1/lQdSC+a2eNJnLKx0RytyfJ7qSN4SDlnkwJ8QRTV094DPeri2kUGEFiGUkF9sKveA1Y/KBxkcs1z/AAdIblEMazyhGBBTWxUg/mk4qXdF+ty8gKRySxGFeZkjJIUc8dnhmY+vM8z40E26tLCV3uUuHeTMQUBtlj1807MbK3snONxTn/Qcn+hx/KkPVZ0oiu7m9EUAgQ4kAB56mcEn8knY4GQMnekP9ab3zb9k0Fs1S3XfYTSETldEUR0EE5LEk6H7uQARt58gaumqk6w+nlqt3LbS27SFNCtICvIqHKaSPMgHfzoIDwnq+upRGVYIJWVAcsPaI545gbZHpTR0j6M3FjMY7lCrfdbmrj8pG+8PqPHFX7wnphZXEdqsTIZJHTTGMGRCvebWo5aQGyeXlzqR8c4BDeQmG4jDofPmp8GVuakeYoOSqKnPTbqrmsWZ0btLYb9p95N9lkVRz8iNj6VCJMeGfefH4eFBgGsUUUBRRRQFFFeo1yQOWaCecJItOj802MveXCxDP91Fu3vBYOD76j/F+kEklusRACM3aDzOBjc+XpT51lL2IsuHj/8AWgUyeXbTbuf4/rVF+P3QZ1C+yiKoHltnb5igtLpNxgW/DuGI1lDdxm2BPaqSVwkfsMPZznfbwFHTvioh6QWDHZBDGjDySV5UYe7S30pk61Lllg4XEGIX7IpPrtGKcutLobeXfEla3hd1WCMa9lQEF899iBtkUFYcY4cbe4lhbnFI6fssQPpvSOrR6Y9CI5LoXN1e2tqJ0RnUsXfWECylFXZxrU75qR9CurjhMyGSPtLvSQC0mpVJIzsgC5GPPNBRsaFiABknkBufkKk/CerDiNwAyWzKpPtSEJ8cMQ2PhXR/D+CwQDEMMUWPyEVT8wM0oYEv6Lv7yeXyoObelfV1JYLF2s0bO4JZV+5pUk5J574A2GSfSonGmSBkDO3+cVPes6Bf6Qn7fILSnRIBuECLgMv31znfmPXlUEL4YHA2xy9MUFldT8rWvFJLYozSOGjkGABH2ZJLFtW4HLYb5FXZ26/kH9kVW3AJikF3xdbWQyXjBYokDO6pyZzpAOksC23goqLf1ov/AO5f/wAo/wDyUF+1WnWT1YpNFJNawvJdPIG/GYB1HLkhyByGAPWrLrVNdontMo5cyPHlQUZ1U9Gbq34tma3dezRlfI5a0OkqeRBxjION6vUAnnt6D+dEU6sAVIIPkc17oMGMYIwMHYjwIPPIqrem/UpHNqlsNMUnMxHaNv0D/Zn09n3VadFByPxXgs9s+i4ieJvJ1Iz7jyb3gmkVdgXNokilJEV1PNWUMD7wdqgvHupaxnyYg1s55GM5TPrG22PRSKDnmirA4h1IcQRvwYimHmrhfhpfFRTiPRm4trhYLiNo3YrgbNkM2AV0khvHkfCgaql3Vx0VN5dRnBKxyxs23dMakl9/MHsxjykqV8U6B2cNxwq2g/DG4l7WWVty8SBSRjkqkatseG+akfRu0bh/C7rsl7SaOaQQ4HN5lhCjHLGWX9mghnWH0dlWaW4vVRe3mdoismZBGi+ywAwVKhAN8qT64pV1XdWsV/G91eByhcrGgYqGx7TEjfGe6ACORpo6bcZl4xxSOCHBUERwgZwNYVnZvUb58glWfa9ObCw0WEfas0OIdKxHdgcHckAktk/GglN5w2JYsiNNUURWNioLIFXYKxBIxgVSPXdfv/SRj1vpWOPu6jp3BOdOcfSr6u4S8bKNiykfMVVHWT1XXd7fvcQGEoyoAGchhpXB2045+tBCZbA3PBreT71tNLD+pJiRPk2sfOrg6q+GdhZad8krn4IoqL9E+FCBp7GfTlUSXSCCMxMGztz7rH61ZPBYAiHHic/QcqDdLxHS5Uxy4H3gmpT7tJJ+lbYbtWOBqz6oy/7wFbHTI5ke7/5FZRcDmT6nH8KDVcWUcgxIiOPJlDD6iuduExRR8QESWomkkmKBHcERjXzyq91wN/zQN8nYdIVQ/Qzh72pvOIPGe1VmgtUI3aeViNs+QIHuLUE34r0jmnuJbbhywym2XAYg5inBYFWDEBkZQy6l5MRmj+pvEf8ATLf/AMsP+ak3V70KewhM8wJvbkMBkZEQ9rDHOMk7tvzwPfLfs835Uv7MX86Bq4v1jQQytGrLI3Zsw0nOChIOsrnY8xjyNVH0p6cT3byumpU09iw5gjtC6YwBhhgDzOCeRqPcPV4ZsoQXVsBvujIPeBI8Mas5wcVp+3FlZQdKgl+YyT+cTjUee+CeQoJf0a6w3sUBbLsUAVdIwEw2nS2fFm1lsHOAPCt1v1uzdqWlZmBGwQ4Ck4yBr1bbAE+WcDxqBXjsWy5djgDv5yMDAG55AaQOVaGIycDA8BnlQdJ9BusGO/XSTiUE5UDbAx3uewOTjOPZqYVyp0T6SvYz9tHozpI7yk+BxjyOfGuluivFJLmzhmljMTyLqKb7bnB38CN/caBxubhY0Z2OFRSzHyCgk/QVHegXE5bq1FzKNPbMzquc4TUQqjbYBQPecmnDpbIosLrUcDsJf+Gw/fXnoew+wWwUAAQxjA8O4ufrQPFQXrZgtktRczp+FiK9g6nDCQMGA8iuxJB8qnVQDruiDcLxjLdtEFHmxJGPkTQMX9J20fSMu8miGG2LJk91ZJgGIXyyJGOPMmn2TiS6rW0DZHEJHkZ1zlY440I0kEYLMgAbw3qghbsZhG2desIRsTkELjnvjlz8KvO2CLx2CAmNxbw6YVCDtI1SEhmeQDJ1HOEz45PhkI11b2CWXErlW/C3EccoCAZI0tsFcH23UDbGwOM5JFO3Rzg0d1xCa5BPao4kIODGjSFsJlfbK455xn3bzW14X2d9Pc5d0ljjIXB0oSQp0jG5ONR32zy3qM9W8H2ea+tSN4rkBT5xsCY/8I+tBZNFFU91y9O54Z1tbeRotKh3ZSQxLbqARyHuoEHSTpdHZ8beU/hAjuHVMZIZNJUk7ZHlSbiHXpcsMQQxRAHILFnPLAB9kVXNvbPK+lFZ3Y8gCSST/OrA6LdTN1M4a5UQxggkMd2HiAF5fPxoESddHEx/axn3xJ/Cnfh/X5dKR20EMi+OnUjfA5YfSpxH1NWQTTgnfOTzxn2fUfWq06w+rNuHp2yNriZ8csFNWdI93rQW50W6zrK+YJG5jlPKOQBWY+SnJD+4HPpS+46P2ipFriASCXtIx90zPnvafvtqY4z48q5ZRypBBII3BBwQRyII5VcnVb0xnv5Rb3MpJij1LkA9oFbcsfywCBny3570Fh3vEI4IGurohVQaiMcicAKudyc4A8yahP8A+frb/R5v2lpT1pdEr7iBRIAoiibZC4AkyB+EPkV3XSfDccyKqv8AqNL+XB83/lQRtmIGnl8eYO+/n4VmJtPoT47Ywff++ia3dcBlI9CPhuPA7eNaqDbKck5bUfPOSdvfy9a1Givax5+8o9+f5UHlVycDmdq6Y4B0IhW0gVxIGRPu3FxsSNyO8ME+OAK5xt41V1PaLsc5Go8jkbaf51ePAutG2FqI4RNc3CRFzGEcs7DBbv4PiTvigg3WX0PlsJ9SSStbXHcyWZig2/BMSST5jPPHmDU7n4rxa2jRbW0hnhVV0MNetlwNimRpNQTp91mPeRCBrcwhJVkyWbLBAwxhlXG5FSPot1ryfZHM4VBGCEchjqk0lkRtI7gP5RxtyoJPfdK+KJHCV4YGeQd8CUnsznkwC5XbfxpRxnhkvELIR3kYtWMiEBH7Q4Rg23dGCcEb8s1HeCdbMl0rF1hg0L3QjGWSWXbZYEBbs8ZyeY89qjvTfrWuyViVPssiHvjKuc43G4wBv5Z2oJ70a6HQqoje2ZQlwblCez2ceyDoPIZwB+Zk4qNdE+Hta8UuHnDzzEyJiJCVTtWMgy5wNTA+fdBHntHrbrfvoY4cCKQyBydSElj2rqAArDHLGKsv+lJrWCOeS3D3F3JHqhUkFXaNFxnS3LG+eQ+NA29IIp4rKDh8TLM0qrCoAfWFDe0ZEyihEC5JG+k4p4msII73tHnSO4mMLNGThXMaundJwSSGxjP3RtTjwHgCW2ttjNMxdzt44JRfDA+vOqwHSea5vvtd3J9ns7a4EfZFWYKy5wSUUqzZByc+7bFBdLNjy9cn/PjVU9K+rpuKXjXKydmpwu45qgwGHv5/Gp3x2SGaxebUrRtEHVjyIHfTn5tppl6t+kJurRW8V7p94FAs6E9X8HD4+7+EkY5aRgM+gHkKlVaYScb1uFAU29JOCpd2ssEg7rqRnyPNWHqDg05V5kzg4oOReIWJhkaNuasR7x4EelOHQ3iTQcQtpEJBEqA781ZgrA+hBNPPWlw1470uy6Q+dgNtj+88/nURt5tDq35LBvkQaDsGmv8ApiD+8Hypvt+sWwdWbtwukAkMrggHGDjG4ORuPXyp/wCzX8kfs/8AxQcgFs1iryfqssAMFXJHnIw9/iAcb8q0r1Z2A05QnOdi7Z8SB7W+AMZGeRoKToq7puryyVhiDIOfvOfdvnA2P7q92/QqxIAWCI5Od86iNwcenLego6rI6k+HxyXE7M7pJHGpUqwHdJOsEcznCj0+VMXSu+tRK0VvDGgjcqXVclvAgZOMA53qNSz55DSPTx99B0HxjpvY26sJ7mK53/FiNZHz4A42GPzjUUl42ltcxXTwG3suIW+GWIDMZDNpfCjGrQUY4H3vHFVAa6M6bGC14KizwmZUjiRFXbS4UAPrx3APPxzjxoI5B04sOHQyNBdveSldMadkiKvqxSNfHmSSfSoPx7o40PD4Lq6Vu2urhnPg/ZaAfHkScsMjbIqweqXoBam2ivJY3eZskCUd1ME4ZFx3sjBDHPPbFMPX9xTVdQQA7RRlz+lI2B/hT60Dn0BtuFDspope1nhQhIpyiMjM7tqCnZ2y4UEEgc+fKZz3acP1TTkvPOU/BqQNIVEV9Cs+AowzHffYVzNS5eMy9oruxlKAKO0JbCjkoJOQOfLzoLwur/i1zO0tl2C2+NKJITlgcZkbHJj4b7Daox0e6CzWHbreopjnRFBRtRysg20kAbgnfw+JqUdUPHLSdJBDG0VwFUyqWLBhk4ZD5Z57DGRU44hwpZSCzSDHgrlR8hQQie64k4jSKwia2iPcH2gAuqArHqGO7jZsb7j0qC9WfS9LG6lilYCFg5B8FdQTjPwI9+Kvm1t9ChQWOPyjk/OuWumXAfsd9NBq1BH7reasAwz6gHB9RQdGS9NbVJXjkljjKqr99gAUdQVYE7H4eVNk/Wtw5Ttcq/oob95GKiVn1VNfcKt3kk03QQGNmG3ZHdI38TgHIPhnFQe46rr2KYRzKiavZbWNLfotyz6Eg0HRFjx2CYAxyo2RnAYZ39KXg1WfRXqpaERubhhpwShWN19dLc194JqyLeHQoXLNjxY5PxNBWHXh0bkmjgliUuULKyqCThhkHAG/L60n6B9X6WwjMuj7bKpYCTSfs8fiyxn235D0yfLe2mNRzpN0FhvZIZXLxywkFXQ4OMgkH5c/Cgq3pt0Cujdlo1DllUydnC4RnUv39KAqpIC+OcsTyNTH+snGf7iH/wAGf+dWGgAHn5n3ede8UEVW7jJbbG+CNQI29fu+H0rxPbZ07ncHfIBHlnO2+/rvtSVLkaSzII8jdsEZLnA7uMtvjf3cq3zTEyYU5AUMWycHHmo21bc9qDT2oDhe8c77nw72RjGPCkPSLiv2e0knDldEZ0qVA1O2y7EZU6iKkAlUqVBGQPPfJ5AY2Pl/91VfW9xUBYbdDu34WTGdxyTc8+ZPLwFBWJNFFFB7hXLKPMgfM1evXxxXsuHxwD+2k3/QiGo/4ilUpwSLVdQL+VLGPm61Z/X3Lqu7OLw0sf25FX/00FucEg0WsCfkxRr8kUVzn1qXva8Xuj4KwjH6iKp+oNdMDAHoP3CuSONXnbXM0uc9pI7ftMTQIqKKKCSdX85W+UBmUOrqSpwcY1Yz+rV0LxaUbiRlTBIOWbu43JDYBIO2Bnn57VQ/RafRe27eUi+OOe38auq0u4gyjBVsDIJzvq7rE52wfD3bUCiHpDcOGXW4Yb5GD3QSM40/HAyeVRi64FHe30v2plWR2j0gjc6lC5HLHLOKkkSDDIFAGknWACc5JOBjB29TioL09tJlSG9QyAxMBrYjOCcxnzyCCNwOfKgve1txGiovsooUe4AAfSm/j3HoLUJ9pOlJG0hiMqG8NX5IPmapWLrV4ldvDDE6QFiELqmcknGpsg4+FW5wjgmi3dLyZr3X7ZlC6cHGVVOQXx8aCQQSKygoQVI2xyx6YrLvgVEeGdHmspB9klZrZs5hc6uzzyMbHfT+afnUljmJ50HvUTzrN1EzJpRtBP3gMkDxxnbOOR8Kx2wFbkfNBB+CcILi5hkeRoxcSgL2hxhjqwMAbZY53wTmlv8AU+1/ux+2/wDzUk6U9NbOxuIoHyWYkyaT+LD7hpB6nfHMDflzlH2sflp81/nQRm8uypOsZ1HSORXOwUct+e2dtjWydlRAFYLh1K7KCcDLAA4zn44pmhvwq4ftWOcE+COSO8NHs8+WcbedOdmmhSQB3QxywIIwxwOZ7xG5I8AfGgV/ZFDHDHIIGvKFghYkpuPZycYwTyqh+nl+JeITFSWVG7NSfJNj8NWo/Grj4xxgW9tLIgAKAkgnk2knK8xzwAc58q59ZiTk7k7k+Z8aDFFFFA/9AbXtOKWa/wCvQ/BTqP0FTLrll18Zt0/JjhH7Uzn+VNXUpw/tOLI3hDHJJ8SNA+r/AEpZ0+btOkqL5S2qf8M/xoLr6TXnZWdxJy0RSEe/ScfXFcmV0r1uX/ZcIuPN9EY/Xdc/4Qa5tUY3BH8flQeWG9YoooN9i5EsZHMOpHvDCr8a1OpjpYDdtzsWBOw8znORtzqgrMfhE/SX/eFdHX34vs9SiQaSradtXtDnkjlzP1oGIX2ZEjBaNubd5MrpIBUAkqTjmMciDW3iXCPtcV1CxOXICnUuAw3U8+X3uQ5GsrEWCyFxkFtymwyd9iBj3nI32pRHvICpVfzcEEhByXIwckEYwPEjegp/o5xCazuJIWunsuayER6+8p5afDx7wqyuE28XEEMY4tdzDGHGIkznyymr99NvTDojbtfwz3J7KG4BV3Un8cu4BJ9nUvifyeVSfo7wbhVsC9u65GxbtSxPv3/hQMHBOIScLvDaPK09sw1ROea+YJz4VNm6TRDLFsYHKod1jdKLNUXTpeUHYLzA9/hVXXHHZp2CRg5buhVyWbPIDH8KC24usPtZ+zhGtycBRvknwpy6fdOv6MtVjUhruUEjxEYPOQjxAOyjxI8gabeifReLglk99ebz6fZ27pPsxp5ux2J9/hmqb49xyS8uJJ5jl5DnHgo+6q+gGwoEdzcNI7O7F2YkszHJYnmSfGvf2+T+8f8AaP8AOtFFBd/C7g6ULPh230nGrc41NqwQAu2QBjenkSxmPSJFV8lSCdLZA32I5Y8QMHOfWm6HtG1GNirADUGwcZIOrmMnxztz8q3PahVLtkSLqGlACx1fok4OM/E+BNAz9PuIhbGcHJdgIsjTgESLkefLO25GOdU1Vg9aMWlYhHloydRcnOpmXIyPAjv7b++q+oCiiiguX/o/cM7t1ORzKRKfcCzfvWo5cS9r0qz/AP2qP/CwP/RVo9UXC+x4TBkYMuqU/rt3f8IWqp6FW0j9Io2dHUtPNJ3lYbYlbxFBN+v2+02UEX95NqPujQ/xYVRlWj1/3mbu3jz7EJbHq7kfuQVVtAUUUUG+xXMsYHi6j/EK6G4rxAZ1a1AAOQEJLEHGGIII8dzyrnvhs2iaJzyWRGPuDA10WZRMAy8tL+PtkgaRqIz5bZO/woG+0w4OgKyiTS2jPeYL3yd91BwBsfhWiJdBZmIGjLgkKF3HdGQD7Pp4nevVwJHi7iJupyMqM6QPYAUh8LkY86RXFxHIpbSnZZwwXRlgd9LIObah7XuwKB4e4S7jZZE1hlAOpVaMkjkMNpyMjcYzioLP0ItQw0xSomrBkWbA5DBBZdJBbOw3HuqQ8IljEZALBVAEmpfwi4UGNCA24wRuCCMjNK+I4jt5NTgBIzJqYKwl0x7IWIwpyDsOfvoKv6R9CSl6ILWRbjX+S4ZkYY1iQj2cHxPh61bvVt1bx2MYmlUPcsPaI9gHwUeHv51FOoi30TT9qAHljVkz7RVW7xxzwSyn1qxun3SX7DYSzA9/GiL1kfZflu36tBT3XL0wN1efZ42/A2xK7cml5O3rj2R7m86ryssxJyTknck8yfM1igKKKKC6k4lH2gjjZJJC2OzUaO+uoYfSNSgHYKCaV26xvpYEqybe2NeTr3OTt5d70GKaP6NP4I2+ouxLEBAmELHBbW5YYPIHn5Up4tJMpC/a9HZiMsxjXmckhsnc7HBAXJ3oIz1m8Silig7MADYgquFddLcjzyrZU5x9ar6rM6yLIPbCRX7XsnGXWIIND5AyRsx1Y5Z9/OqzoClPC7Bp544V9qV1Qe9mA/jmk1TvqX4UJuKK59mBGk+Psr9Wz8KC/ZEW3tiF2SGIgeiom30FUn1K8Unl4kFeeZkWGRirSOyk90DYnHjmrY6YcXiWxuV7eFXaGRVDSoMsyMANzVP9Sd9DBdzSzyxxIIdIZ3VcszqcDPM4Unagb+uC87TjE/lGI0HwjUn6sahdOvSviQuL65mU5WSV2U+a6iFP7OKaqAooooPcDYZT5EH5Gug24gXZgoXUMjSrLhtW2pdX4wDAOw5jG45c8ir/AIBbKA7EatWlSoQMQQTpONkOCeRGcEgUDWZgV1SZBACkKCFbGQuzA6RkkFgQ3lsAa2XOp1HefQSCO8Aqtg+33deAcMMnBpPxUCWRESFxI/eG2HwPZJ8GHM6SfE770jit7iSMRyOBjUrY1FhoYkBTlSckciTsOXmC3hfYJcI7t3iCxChlDBRgBdLEEF1z3huM+eKZesbpO6RmBcKJVUYGklUG7DugaTk4wd+e1L7KUho0cZwcDWiqwbSDpLrgadRGCATkMMin3gfDbPiDM00cc2yx5I3ygw3eGCO9n4AUEP6qhcz30VwZNQiZoyG5lGTvb+IHdO/jit/Xv0i7S6jtVPdgXU/+0cbA+5MftmrA6P8AArbhkF3KqlI43kYaiSQiquQC25BKnHntXPHFOItcTyTSHLSOXPvY5x8OXwoEtFFFAUUUUHQVl/1uT9Mf7opRdexe/q/+3RRQQfpp/wBQP6H/AL4qraKKApZw/wDtP0DRRQNsNLh+JP8AtB/utRRQJ6KKKAooooCr7tfxv/dp/wAAUUUDX0U/Hn/vf+HHSbgH4xv8/eNFFB6tv7f/AGS/79M/U/8A9oSfrfvoooLN60/+xrr9Ff8AiJXNVFFAUUUUBRRRQf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6" descr="data:image/jpeg;base64,/9j/4AAQSkZJRgABAQAAAQABAAD/2wCEAAkGBhQSEBUUEhQVFBUVGBoYFxgYFxgdGhcXGBcXHRgYGBcYHCYfGB0kGRwXHy8gIycpLCwsGB4xNTAqNSYrLCkBCQoKBQUFDQUFDSkYEhgpKSkpKSkpKSkpKSkpKSkpKSkpKSkpKSkpKSkpKSkpKSkpKSkpKSkpKSkpKSkpKSkpKf/AABEIAREAuQMBIgACEQEDEQH/xAAcAAABBAMBAAAAAAAAAAAAAAAABAUGBwEDCAL/xABOEAACAQMCAgcFAgoGBgoDAAABAgMABBESIQUxBgcTIkFRYTJxgZGhFEIjM1JicoKSscHRFRZDU6LwVGNzsrPSCDQ1g5OUwsPh8RdEZP/EABQBAQAAAAAAAAAAAAAAAAAAAAD/xAAUEQEAAAAAAAAAAAAAAAAAAAAA/9oADAMBAAIRAxEAPwC14rpGbSGUsNyARnGSM48sgjPpS1RVa9aHDpEhjvLYtHLbH2k2PZtgH3gHBxyxmtfQjrkjlxFfYik5CXlG36X92fp7qC1BWQK8xOGGQQQdwR41sFAYoNFFB5rzivemsEUHijFesVigxisV6o00GKwaziig80AV701jFACsigCvaig8E1ituKxpoPFFe9NYxQAFFegKKBmubRZEaNxlWUqw8wwwfpXMnSLgzWl1LA39mxAPmvNT8VxXUYFVV12dGspHeIN1xHJ+ifYb4HI+IoId0M6yrmwIXJlg/umPs/oN933cvSr26KdOLa/TML98DvRts6+9fEeoyK5brdaXbxOrxOyOpyrKSCD6EUHX+aKp3oT12A4i4hseQnUbH/aIOX6S/IVbttdpIgdGVkYZDKQVI8wRQbaKwrA8iD7qzQFYxWaDQYoNYrJFB4NelFYNZFBkUYrNFAYooooCiiigKKKKAooooESLSXi/CkuIJIX9mRSp9M+PwOD8KXV7WOg5L4twx7eeSGQYaNip+B5/HnSULmrf68uieCl5GOfck949lvlkfAVT9AVJeh/T+54c34JtUROWib2D5keKN6j45qNUUHR/RTrGtr1kWDTDK7EyxyYDEBTuhGBIS2ncb4zkVNga47ViCCDgjcEcwfMVZvQvrplg0xXuqePkJB+NQeufxg9+/qaC96KQ8I43DdRCSCRZEPJlPj5Ec1Pod6XUBWCa1Xd2sSM7nSqjJP8AIeJztjxqp+mnTeWaT7PGJC77JbRkhjkZzO6nPLfQMYHPzoLaSYE4BBI8M7j4VsFc6dDWM83ZLFiXDsrxd0kR+1uN9jyIO9Wz0L6TuzG3uTlxnQ52LheYb84fUb+BoJlRRRQFFFFAUUUUBRRRQFFFFBoUVtQV4QVtWgQ8c4Sl1byQSDuyKR7j4H4HBrlbjnCmtriSJxgoxHyrreqg68uimQt5GPzZMe7ut8tvgKCma3QHAJwDgf5xWmsg0Ay4oArBNZAoHLgPSO4spe0t5CjciOauPJ1OzD/IxV3dCeuKC70xXOLeY7DJ/BufzWPsn0b5mqB193GOfM14oLp6wel003EI7G1OnvKhYc9b573oQuSCeQyfEYit/bSQiyFvGFmeOa3c5y7XcjtFKSeedO4PgCKaehfShoLuB3iW4xIoTJw4JBQaZPEANgK2R5Yqe/bNHSKAzxFYtUkcJK6VE7fe35nBQfrKaB+4L0YSy4lbhcaIOHyBm82EiF2PvLMajXR2zkayl4oZH1NdNJFGSNBBlAxvuMksNjgjwqWdY992EFxKPaa3aFffLIox8gT8KjXEbN5HsOEW5x9liWe5IHJ1XIU+pZjt5yDyoLZsrkSRo67hlDD3EZH0rdUY6u74yWSg/wBmzJ8jlR+ywHwqT0BRRRQFFFFAUUUUBRRRQeVFehWAKzQFJOL8MS4geGT2XUg+nkR7jg0rooOT+k/A3tLqSFxurEA+B9R6U1Vf3XD0PE9ubhF78Y72OZA5H18viPKqCdCCQRgjmKDFbmjIAHi25H7v41ppTZg5LDcgH5/xoE1AFFboNgW8th+keXyGT8BQOHRidEv7Zn9hZo8+4OPpneuhukdjFcF45tk0rcRurbh4CQ5XbYqNG24rmMVfURhksLXiCgo+kpKUzp/DIY5GdV7oOsg6zg93c0DP1o9Jo+3s1J7SHIuXx/aBC2geWG5fGnjobcR8OsJOJX7YmvG7VvyipyY41HrktjwBHlVS8R4p214slxmRV7MMo2LhFXuL+k2c++rl6O9C5J5FvuKFWcbw2+3Y26+GRyLD5D1PIPPVVxMuJwyGPU6PoOcprV+ed+SrVhUw2FvB2lxdIRJrdASnfGY1UbaM5IJbOOW/lT8DQFFFFAUUUUBRRRQFFFFAUVz/AML6876Nh2winXxBTQxHoybD5Gp5wfrwspRiUPbt+eMrn9Nc4+IFBYlFR6Pp3bFdeX0f3iKZUHveDWF/WxSzh/Su0n/E3MDnyEi5/ZJz9KBzkjDKVYZBBBB8QeYrmvrI6JNZ3T7dxjlD5qeR945H1HrXSwqNdPuiwvrRlA/CICyH1xuPj/Cg5foBrZcQlHZTzUkfI1roClU8TYCgZwMnG+GOM5A5YGB8DWu2A1ZPJRqPrjkPicCtWs5znfnn1oMVa3VfBJecPubWOdomUMApCsjLKPvKRkHUGwykY9aqpnJ571NeqTjRg4hpADdsjJpJADMO8oJIIHJh8aBL0Uk7O90zSC1bSV7Z1DCMttyZSFJOe/tjflVqWHQvtUjllC3vM965coxBwSYyDE248MDaot0r4PqndkgMHYyKHWYAq0NyCSDpYgoJ1YZDf2nhipr0b4ebadISZVEqiWKRGJXGO/BKCMPpwcSaQcMMkMQWCS3TCKBANMIDxDSg2BLr3AFxz5eW9LOH3RkiRyjJqAOlsZGfPFR/g/GBewSS50oLp1TT95ISFGfRtJJ9DUgtCTGpyPeORGdvpigUUVqhbwOAfAZ5jzH+fCh7pA4QsA7AlVJ3IHPHnQbaKKKAooooCiiig46ooooNtrdvE2uN2jYcmRirfNSDTv8A1sd9rmKG6HnKmJPhNHpk+ZNMdFBNOj3SW3injdJru0CsNUesyxMv3hlSrrtnGVbBwfCn626Y8XQn7LcxcQjBOnAjeTSDtqiwswOOexqrayDg58Ry9KCUcR6RW80rm74eElJJcwyyRNqPMmOQOoOfQVrt+E2M4cxT3EJRS5EsSSDSCASGiYE4zk9zkCfCkUXSy40hJGFwg+5OolAHoX7y/qsKWcJ41aLMkjQSQlTv2T642U7MjRS97SykqcScjQaP6r6vxN1aS+na9m37M6p++k130Xuohl7eXT+Uqll/bTK/Wl9xwjh5YlL9ghJKq1rKXC+AYg4JHLIO9FvBZxHMfELhT5x2zL9e2WgjlbrS7aKRZEOGRgynyIORUyn6T2zBQ9xcTAKARLZ2z6iNtQMkpZcjGd+eT44pFd8T4WyHFtPr8GRliHxQtIPkKC3bHiCcUtYpDpKTRtbzqRursMoSeRAkX09qtPCbY29lcdj24ljDQxxuToWSXSqlNQJChsN3Tpxvjaq96F9JrW3SWONrtWlXupoSQCUbo6mPDbYH3fD4VNJ+nq8Ot7d5V7d74tO+4XShVFXwIwf4tQP3Q/hMNpYxQyyDEVxKFckqGdXkGTvjwJwduVSmWcK8acteoLv95QDjHjtq+VQno8q3Nnw5pQGR5ppW1EEEkTgas+13mHxxUi4/MsEceUxEmMSk5ETLjRrJ3CH2S2ds7880DvMxG5AZfE+I8tvH502cZsBLDlskKwkxuHQL4oRhkZR3h6ilpPbIug5RgGO53U8gGG438d+RpQNx3h6HH19aBt4ZxJ1cQXBBY/ipRss6gemyyAc1HPmNsgO4NM39GRyQtbyE9zAVgcMBzjcN4MOWfNTWLC+eGRbe5cFm/FS4wJsDdWHJZQN8D2hkjxAB6ooBooCitIvEJKhlLDmAQSPeByrP2pf8kfzoKC6wOqWWy1TW2qa35nxeIfnY9pfzhy8fOq8rsU1zt1tdEltbtpIV0RSNy8A5GptA/J35eFBA6K9xRMxwoLHyAJPyFOCdHJ8ZZViHnK6J9HIP0oGyinT+i4V/GXSe6JHkPzIVfrXjtLZeSTS/pMqD9lQT/ioG6vSIW2UE+4Z/dStuJD7kUSfqlj85C37q1ycRkYYLtjyBwPkuBQZ/oyQe0uj9MhfoxBrx2CjnIv6oLfyH1rRRQbsoPBm95A/cD++tkF9obKpHkflKH+j5H0pLRQOllJPdXCRh21zuibHTvnSpwuB3QfhUm61MPeERn8Ba6LRfzTGgbf3ksP1DXjqktlF691J+Ls4ZJm9+khfjux+FMouJpLe6kdSVmkSQsf73WxyP1Wf50Es6Wz6OjfDU8XLH4Au3L3lakvWTezQ8KsXhldAqxpKFbGpJIdg3MEZQjcHnUS6fDHBuDj/VSH5iM/xqWdMUMqtanm/Co5UH+stpGfb1K6hQQPo/1qXdmNEPZmLJIjcFgoPgragwHpnHpUz4d/0gRn8PaEeZjkz/AIXA/fVN0UHQ1l1vcOlbXreNgMMHjIyhI+8uQcE55+JqSpxKzvU0pNDMMg4V1Jz4EDOVPkRgiuVK9IN9zj1/lQdSC+a2eNJnLKx0RytyfJ7qSN4SDlnkwJ8QRTV094DPeri2kUGEFiGUkF9sKveA1Y/KBxkcs1z/AAdIblEMazyhGBBTWxUg/mk4qXdF+ty8gKRySxGFeZkjJIUc8dnhmY+vM8z40E26tLCV3uUuHeTMQUBtlj1807MbK3snONxTn/Qcn+hx/KkPVZ0oiu7m9EUAgQ4kAB56mcEn8knY4GQMnekP9ab3zb9k0Fs1S3XfYTSETldEUR0EE5LEk6H7uQARt58gaumqk6w+nlqt3LbS27SFNCtICvIqHKaSPMgHfzoIDwnq+upRGVYIJWVAcsPaI545gbZHpTR0j6M3FjMY7lCrfdbmrj8pG+8PqPHFX7wnphZXEdqsTIZJHTTGMGRCvebWo5aQGyeXlzqR8c4BDeQmG4jDofPmp8GVuakeYoOSqKnPTbqrmsWZ0btLYb9p95N9lkVRz8iNj6VCJMeGfefH4eFBgGsUUUBRRRQFFFeo1yQOWaCecJItOj802MveXCxDP91Fu3vBYOD76j/F+kEklusRACM3aDzOBjc+XpT51lL2IsuHj/8AWgUyeXbTbuf4/rVF+P3QZ1C+yiKoHltnb5igtLpNxgW/DuGI1lDdxm2BPaqSVwkfsMPZznfbwFHTvioh6QWDHZBDGjDySV5UYe7S30pk61Lllg4XEGIX7IpPrtGKcutLobeXfEla3hd1WCMa9lQEF899iBtkUFYcY4cbe4lhbnFI6fssQPpvSOrR6Y9CI5LoXN1e2tqJ0RnUsXfWECylFXZxrU75qR9CurjhMyGSPtLvSQC0mpVJIzsgC5GPPNBRsaFiABknkBufkKk/CerDiNwAyWzKpPtSEJ8cMQ2PhXR/D+CwQDEMMUWPyEVT8wM0oYEv6Lv7yeXyoObelfV1JYLF2s0bO4JZV+5pUk5J574A2GSfSonGmSBkDO3+cVPes6Bf6Qn7fILSnRIBuECLgMv31znfmPXlUEL4YHA2xy9MUFldT8rWvFJLYozSOGjkGABH2ZJLFtW4HLYb5FXZ26/kH9kVW3AJikF3xdbWQyXjBYokDO6pyZzpAOksC23goqLf1ov/AO5f/wAo/wDyUF+1WnWT1YpNFJNawvJdPIG/GYB1HLkhyByGAPWrLrVNdontMo5cyPHlQUZ1U9Gbq34tma3dezRlfI5a0OkqeRBxjION6vUAnnt6D+dEU6sAVIIPkc17oMGMYIwMHYjwIPPIqrem/UpHNqlsNMUnMxHaNv0D/Zn09n3VadFByPxXgs9s+i4ieJvJ1Iz7jyb3gmkVdgXNokilJEV1PNWUMD7wdqgvHupaxnyYg1s55GM5TPrG22PRSKDnmirA4h1IcQRvwYimHmrhfhpfFRTiPRm4trhYLiNo3YrgbNkM2AV0khvHkfCgaql3Vx0VN5dRnBKxyxs23dMakl9/MHsxjykqV8U6B2cNxwq2g/DG4l7WWVty8SBSRjkqkatseG+akfRu0bh/C7rsl7SaOaQQ4HN5lhCjHLGWX9mghnWH0dlWaW4vVRe3mdoismZBGi+ywAwVKhAN8qT64pV1XdWsV/G91eByhcrGgYqGx7TEjfGe6ACORpo6bcZl4xxSOCHBUERwgZwNYVnZvUb58glWfa9ObCw0WEfas0OIdKxHdgcHckAktk/GglN5w2JYsiNNUURWNioLIFXYKxBIxgVSPXdfv/SRj1vpWOPu6jp3BOdOcfSr6u4S8bKNiykfMVVHWT1XXd7fvcQGEoyoAGchhpXB2045+tBCZbA3PBreT71tNLD+pJiRPk2sfOrg6q+GdhZad8krn4IoqL9E+FCBp7GfTlUSXSCCMxMGztz7rH61ZPBYAiHHic/QcqDdLxHS5Uxy4H3gmpT7tJJ+lbYbtWOBqz6oy/7wFbHTI5ke7/5FZRcDmT6nH8KDVcWUcgxIiOPJlDD6iuduExRR8QESWomkkmKBHcERjXzyq91wN/zQN8nYdIVQ/Qzh72pvOIPGe1VmgtUI3aeViNs+QIHuLUE34r0jmnuJbbhywym2XAYg5inBYFWDEBkZQy6l5MRmj+pvEf8ATLf/AMsP+ak3V70KewhM8wJvbkMBkZEQ9rDHOMk7tvzwPfLfs835Uv7MX86Bq4v1jQQytGrLI3Zsw0nOChIOsrnY8xjyNVH0p6cT3byumpU09iw5gjtC6YwBhhgDzOCeRqPcPV4ZsoQXVsBvujIPeBI8Mas5wcVp+3FlZQdKgl+YyT+cTjUee+CeQoJf0a6w3sUBbLsUAVdIwEw2nS2fFm1lsHOAPCt1v1uzdqWlZmBGwQ4Ck4yBr1bbAE+WcDxqBXjsWy5djgDv5yMDAG55AaQOVaGIycDA8BnlQdJ9BusGO/XSTiUE5UDbAx3uewOTjOPZqYVyp0T6SvYz9tHozpI7yk+BxjyOfGuluivFJLmzhmljMTyLqKb7bnB38CN/caBxubhY0Z2OFRSzHyCgk/QVHegXE5bq1FzKNPbMzquc4TUQqjbYBQPecmnDpbIosLrUcDsJf+Gw/fXnoew+wWwUAAQxjA8O4ufrQPFQXrZgtktRczp+FiK9g6nDCQMGA8iuxJB8qnVQDruiDcLxjLdtEFHmxJGPkTQMX9J20fSMu8miGG2LJk91ZJgGIXyyJGOPMmn2TiS6rW0DZHEJHkZ1zlY440I0kEYLMgAbw3qghbsZhG2desIRsTkELjnvjlz8KvO2CLx2CAmNxbw6YVCDtI1SEhmeQDJ1HOEz45PhkI11b2CWXErlW/C3EccoCAZI0tsFcH23UDbGwOM5JFO3Rzg0d1xCa5BPao4kIODGjSFsJlfbK455xn3bzW14X2d9Pc5d0ljjIXB0oSQp0jG5ONR32zy3qM9W8H2ea+tSN4rkBT5xsCY/8I+tBZNFFU91y9O54Z1tbeRotKh3ZSQxLbqARyHuoEHSTpdHZ8beU/hAjuHVMZIZNJUk7ZHlSbiHXpcsMQQxRAHILFnPLAB9kVXNvbPK+lFZ3Y8gCSST/OrA6LdTN1M4a5UQxggkMd2HiAF5fPxoESddHEx/axn3xJ/Cnfh/X5dKR20EMi+OnUjfA5YfSpxH1NWQTTgnfOTzxn2fUfWq06w+rNuHp2yNriZ8csFNWdI93rQW50W6zrK+YJG5jlPKOQBWY+SnJD+4HPpS+46P2ipFriASCXtIx90zPnvafvtqY4z48q5ZRypBBII3BBwQRyII5VcnVb0xnv5Rb3MpJij1LkA9oFbcsfywCBny3570Fh3vEI4IGurohVQaiMcicAKudyc4A8yahP8A+frb/R5v2lpT1pdEr7iBRIAoiibZC4AkyB+EPkV3XSfDccyKqv8AqNL+XB83/lQRtmIGnl8eYO+/n4VmJtPoT47Ywff++ia3dcBlI9CPhuPA7eNaqDbKck5bUfPOSdvfy9a1Givax5+8o9+f5UHlVycDmdq6Y4B0IhW0gVxIGRPu3FxsSNyO8ME+OAK5xt41V1PaLsc5Go8jkbaf51ePAutG2FqI4RNc3CRFzGEcs7DBbv4PiTvigg3WX0PlsJ9SSStbXHcyWZig2/BMSST5jPPHmDU7n4rxa2jRbW0hnhVV0MNetlwNimRpNQTp91mPeRCBrcwhJVkyWbLBAwxhlXG5FSPot1ryfZHM4VBGCEchjqk0lkRtI7gP5RxtyoJPfdK+KJHCV4YGeQd8CUnsznkwC5XbfxpRxnhkvELIR3kYtWMiEBH7Q4Rg23dGCcEb8s1HeCdbMl0rF1hg0L3QjGWSWXbZYEBbs8ZyeY89qjvTfrWuyViVPssiHvjKuc43G4wBv5Z2oJ70a6HQqoje2ZQlwblCez2ceyDoPIZwB+Zk4qNdE+Hta8UuHnDzzEyJiJCVTtWMgy5wNTA+fdBHntHrbrfvoY4cCKQyBydSElj2rqAArDHLGKsv+lJrWCOeS3D3F3JHqhUkFXaNFxnS3LG+eQ+NA29IIp4rKDh8TLM0qrCoAfWFDe0ZEyihEC5JG+k4p4msII73tHnSO4mMLNGThXMaundJwSSGxjP3RtTjwHgCW2ttjNMxdzt44JRfDA+vOqwHSea5vvtd3J9ns7a4EfZFWYKy5wSUUqzZByc+7bFBdLNjy9cn/PjVU9K+rpuKXjXKydmpwu45qgwGHv5/Gp3x2SGaxebUrRtEHVjyIHfTn5tppl6t+kJurRW8V7p94FAs6E9X8HD4+7+EkY5aRgM+gHkKlVaYScb1uFAU29JOCpd2ssEg7rqRnyPNWHqDg05V5kzg4oOReIWJhkaNuasR7x4EelOHQ3iTQcQtpEJBEqA781ZgrA+hBNPPWlw1470uy6Q+dgNtj+88/nURt5tDq35LBvkQaDsGmv8ApiD+8Hypvt+sWwdWbtwukAkMrggHGDjG4ORuPXyp/wCzX8kfs/8AxQcgFs1iryfqssAMFXJHnIw9/iAcb8q0r1Z2A05QnOdi7Z8SB7W+AMZGeRoKToq7puryyVhiDIOfvOfdvnA2P7q92/QqxIAWCI5Od86iNwcenLego6rI6k+HxyXE7M7pJHGpUqwHdJOsEcznCj0+VMXSu+tRK0VvDGgjcqXVclvAgZOMA53qNSz55DSPTx99B0HxjpvY26sJ7mK53/FiNZHz4A42GPzjUUl42ltcxXTwG3suIW+GWIDMZDNpfCjGrQUY4H3vHFVAa6M6bGC14KizwmZUjiRFXbS4UAPrx3APPxzjxoI5B04sOHQyNBdveSldMadkiKvqxSNfHmSSfSoPx7o40PD4Lq6Vu2urhnPg/ZaAfHkScsMjbIqweqXoBam2ivJY3eZskCUd1ME4ZFx3sjBDHPPbFMPX9xTVdQQA7RRlz+lI2B/hT60Dn0BtuFDspope1nhQhIpyiMjM7tqCnZ2y4UEEgc+fKZz3acP1TTkvPOU/BqQNIVEV9Cs+AowzHffYVzNS5eMy9oruxlKAKO0JbCjkoJOQOfLzoLwur/i1zO0tl2C2+NKJITlgcZkbHJj4b7Daox0e6CzWHbreopjnRFBRtRysg20kAbgnfw+JqUdUPHLSdJBDG0VwFUyqWLBhk4ZD5Z57DGRU44hwpZSCzSDHgrlR8hQQie64k4jSKwia2iPcH2gAuqArHqGO7jZsb7j0qC9WfS9LG6lilYCFg5B8FdQTjPwI9+Kvm1t9ChQWOPyjk/OuWumXAfsd9NBq1BH7reasAwz6gHB9RQdGS9NbVJXjkljjKqr99gAUdQVYE7H4eVNk/Wtw5Ttcq/oob95GKiVn1VNfcKt3kk03QQGNmG3ZHdI38TgHIPhnFQe46rr2KYRzKiavZbWNLfotyz6Eg0HRFjx2CYAxyo2RnAYZ39KXg1WfRXqpaERubhhpwShWN19dLc194JqyLeHQoXLNjxY5PxNBWHXh0bkmjgliUuULKyqCThhkHAG/L60n6B9X6WwjMuj7bKpYCTSfs8fiyxn235D0yfLe2mNRzpN0FhvZIZXLxywkFXQ4OMgkH5c/Cgq3pt0Cujdlo1DllUydnC4RnUv39KAqpIC+OcsTyNTH+snGf7iH/wAGf+dWGgAHn5n3ede8UEVW7jJbbG+CNQI29fu+H0rxPbZ07ncHfIBHlnO2+/rvtSVLkaSzII8jdsEZLnA7uMtvjf3cq3zTEyYU5AUMWycHHmo21bc9qDT2oDhe8c77nw72RjGPCkPSLiv2e0knDldEZ0qVA1O2y7EZU6iKkAlUqVBGQPPfJ5AY2Pl/91VfW9xUBYbdDu34WTGdxyTc8+ZPLwFBWJNFFFB7hXLKPMgfM1evXxxXsuHxwD+2k3/QiGo/4ilUpwSLVdQL+VLGPm61Z/X3Lqu7OLw0sf25FX/00FucEg0WsCfkxRr8kUVzn1qXva8Xuj4KwjH6iKp+oNdMDAHoP3CuSONXnbXM0uc9pI7ftMTQIqKKKCSdX85W+UBmUOrqSpwcY1Yz+rV0LxaUbiRlTBIOWbu43JDYBIO2Bnn57VQ/RafRe27eUi+OOe38auq0u4gyjBVsDIJzvq7rE52wfD3bUCiHpDcOGXW4Yb5GD3QSM40/HAyeVRi64FHe30v2plWR2j0gjc6lC5HLHLOKkkSDDIFAGknWACc5JOBjB29TioL09tJlSG9QyAxMBrYjOCcxnzyCCNwOfKgve1txGiovsooUe4AAfSm/j3HoLUJ9pOlJG0hiMqG8NX5IPmapWLrV4ldvDDE6QFiELqmcknGpsg4+FW5wjgmi3dLyZr3X7ZlC6cHGVVOQXx8aCQQSKygoQVI2xyx6YrLvgVEeGdHmspB9klZrZs5hc6uzzyMbHfT+afnUljmJ50HvUTzrN1EzJpRtBP3gMkDxxnbOOR8Kx2wFbkfNBB+CcILi5hkeRoxcSgL2hxhjqwMAbZY53wTmlv8AU+1/ux+2/wDzUk6U9NbOxuIoHyWYkyaT+LD7hpB6nfHMDflzlH2sflp81/nQRm8uypOsZ1HSORXOwUct+e2dtjWydlRAFYLh1K7KCcDLAA4zn44pmhvwq4ftWOcE+COSO8NHs8+WcbedOdmmhSQB3QxywIIwxwOZ7xG5I8AfGgV/ZFDHDHIIGvKFghYkpuPZycYwTyqh+nl+JeITFSWVG7NSfJNj8NWo/Grj4xxgW9tLIgAKAkgnk2knK8xzwAc58q59ZiTk7k7k+Z8aDFFFFA/9AbXtOKWa/wCvQ/BTqP0FTLrll18Zt0/JjhH7Uzn+VNXUpw/tOLI3hDHJJ8SNA+r/AEpZ0+btOkqL5S2qf8M/xoLr6TXnZWdxJy0RSEe/ScfXFcmV0r1uX/ZcIuPN9EY/Xdc/4Qa5tUY3BH8flQeWG9YoooN9i5EsZHMOpHvDCr8a1OpjpYDdtzsWBOw8znORtzqgrMfhE/SX/eFdHX34vs9SiQaSradtXtDnkjlzP1oGIX2ZEjBaNubd5MrpIBUAkqTjmMciDW3iXCPtcV1CxOXICnUuAw3U8+X3uQ5GsrEWCyFxkFtymwyd9iBj3nI32pRHvICpVfzcEEhByXIwckEYwPEjegp/o5xCazuJIWunsuayER6+8p5afDx7wqyuE28XEEMY4tdzDGHGIkznyymr99NvTDojbtfwz3J7KG4BV3Un8cu4BJ9nUvifyeVSfo7wbhVsC9u65GxbtSxPv3/hQMHBOIScLvDaPK09sw1ROea+YJz4VNm6TRDLFsYHKod1jdKLNUXTpeUHYLzA9/hVXXHHZp2CRg5buhVyWbPIDH8KC24usPtZ+zhGtycBRvknwpy6fdOv6MtVjUhruUEjxEYPOQjxAOyjxI8gabeifReLglk99ebz6fZ27pPsxp5ux2J9/hmqb49xyS8uJJ5jl5DnHgo+6q+gGwoEdzcNI7O7F2YkszHJYnmSfGvf2+T+8f8AaP8AOtFFBd/C7g6ULPh230nGrc41NqwQAu2QBjenkSxmPSJFV8lSCdLZA32I5Y8QMHOfWm6HtG1GNirADUGwcZIOrmMnxztz8q3PahVLtkSLqGlACx1fok4OM/E+BNAz9PuIhbGcHJdgIsjTgESLkefLO25GOdU1Vg9aMWlYhHloydRcnOpmXIyPAjv7b++q+oCiiiguX/o/cM7t1ORzKRKfcCzfvWo5cS9r0qz/AP2qP/CwP/RVo9UXC+x4TBkYMuqU/rt3f8IWqp6FW0j9Io2dHUtPNJ3lYbYlbxFBN+v2+02UEX95NqPujQ/xYVRlWj1/3mbu3jz7EJbHq7kfuQVVtAUUUUG+xXMsYHi6j/EK6G4rxAZ1a1AAOQEJLEHGGIII8dzyrnvhs2iaJzyWRGPuDA10WZRMAy8tL+PtkgaRqIz5bZO/woG+0w4OgKyiTS2jPeYL3yd91BwBsfhWiJdBZmIGjLgkKF3HdGQD7Pp4nevVwJHi7iJupyMqM6QPYAUh8LkY86RXFxHIpbSnZZwwXRlgd9LIObah7XuwKB4e4S7jZZE1hlAOpVaMkjkMNpyMjcYzioLP0ItQw0xSomrBkWbA5DBBZdJBbOw3HuqQ8IljEZALBVAEmpfwi4UGNCA24wRuCCMjNK+I4jt5NTgBIzJqYKwl0x7IWIwpyDsOfvoKv6R9CSl6ILWRbjX+S4ZkYY1iQj2cHxPh61bvVt1bx2MYmlUPcsPaI9gHwUeHv51FOoi30TT9qAHljVkz7RVW7xxzwSyn1qxun3SX7DYSzA9/GiL1kfZflu36tBT3XL0wN1efZ42/A2xK7cml5O3rj2R7m86ryssxJyTknck8yfM1igKKKKC6k4lH2gjjZJJC2OzUaO+uoYfSNSgHYKCaV26xvpYEqybe2NeTr3OTt5d70GKaP6NP4I2+ouxLEBAmELHBbW5YYPIHn5Up4tJMpC/a9HZiMsxjXmckhsnc7HBAXJ3oIz1m8Silig7MADYgquFddLcjzyrZU5x9ar6rM6yLIPbCRX7XsnGXWIIND5AyRsx1Y5Z9/OqzoClPC7Bp544V9qV1Qe9mA/jmk1TvqX4UJuKK59mBGk+Psr9Wz8KC/ZEW3tiF2SGIgeiom30FUn1K8Unl4kFeeZkWGRirSOyk90DYnHjmrY6YcXiWxuV7eFXaGRVDSoMsyMANzVP9Sd9DBdzSzyxxIIdIZ3VcszqcDPM4Unagb+uC87TjE/lGI0HwjUn6sahdOvSviQuL65mU5WSV2U+a6iFP7OKaqAooooPcDYZT5EH5Gug24gXZgoXUMjSrLhtW2pdX4wDAOw5jG45c8ir/AIBbKA7EatWlSoQMQQTpONkOCeRGcEgUDWZgV1SZBACkKCFbGQuzA6RkkFgQ3lsAa2XOp1HefQSCO8Aqtg+33deAcMMnBpPxUCWRESFxI/eG2HwPZJ8GHM6SfE770jit7iSMRyOBjUrY1FhoYkBTlSckciTsOXmC3hfYJcI7t3iCxChlDBRgBdLEEF1z3huM+eKZesbpO6RmBcKJVUYGklUG7DugaTk4wd+e1L7KUho0cZwcDWiqwbSDpLrgadRGCATkMMin3gfDbPiDM00cc2yx5I3ygw3eGCO9n4AUEP6qhcz30VwZNQiZoyG5lGTvb+IHdO/jit/Xv0i7S6jtVPdgXU/+0cbA+5MftmrA6P8AArbhkF3KqlI43kYaiSQiquQC25BKnHntXPHFOItcTyTSHLSOXPvY5x8OXwoEtFFFAUUUUHQVl/1uT9Mf7opRdexe/q/+3RRQQfpp/wBQP6H/AL4qraKKApZw/wDtP0DRRQNsNLh+JP8AtB/utRRQJ6KKKAooooCr7tfxv/dp/wAAUUUDX0U/Hn/vf+HHSbgH4xv8/eNFFB6tv7f/AGS/79M/U/8A9oSfrfvoooLN60/+xrr9Ff8AiJXNVFFAUUUUBRRRQf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2546" name="Picture 18" descr="http://planck.caltech.edu/epo/images/ArnoPenzias-RobertWil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442" y="2110606"/>
            <a:ext cx="2382212" cy="351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8" name="Picture 20" descr="http://www.nobelprize.org/nobel_prizes/physics/laureates/1993/tay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47629"/>
            <a:ext cx="1768236" cy="24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0" name="Picture 22" descr="http://www.nobelprize.org/nobel_prizes/physics/laureates/1993/hulse_postcar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68761"/>
            <a:ext cx="1768236" cy="25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4" descr="John-C-Mather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26" descr="John-C-Mather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2556" name="Picture 28" descr="Ficheiro:John-C-Math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304" y="1281069"/>
            <a:ext cx="1722487" cy="25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8" name="Picture 30" descr="Ficheiro:George Smoo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4149080"/>
            <a:ext cx="1737543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3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Muito obrigada!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450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Desvelamento da </a:t>
            </a:r>
            <a:r>
              <a:rPr lang="pt-BR" dirty="0" smtClean="0"/>
              <a:t>Luz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pt-BR" dirty="0" smtClean="0"/>
              <a:t>William </a:t>
            </a:r>
            <a:r>
              <a:rPr lang="pt-BR" dirty="0" err="1" smtClean="0"/>
              <a:t>Herschel</a:t>
            </a:r>
            <a:r>
              <a:rPr lang="pt-BR" dirty="0" smtClean="0"/>
              <a:t>, 1800, detectou o infravermelho com estudo da temperatura das diversas regiões do espectro solar</a:t>
            </a:r>
          </a:p>
          <a:p>
            <a:pPr algn="just"/>
            <a:r>
              <a:rPr lang="pt-BR" dirty="0" err="1" smtClean="0"/>
              <a:t>Ritter</a:t>
            </a:r>
            <a:r>
              <a:rPr lang="pt-BR" dirty="0" smtClean="0"/>
              <a:t>, estudando a decomposição do cloreto de prata (princípio da fotografia), detectou o ultravioleta</a:t>
            </a:r>
          </a:p>
          <a:p>
            <a:pPr algn="just"/>
            <a:r>
              <a:rPr lang="pt-BR" dirty="0" smtClean="0"/>
              <a:t>Dualidade onda x partícula de Young/Fresnel e Newton</a:t>
            </a:r>
          </a:p>
          <a:p>
            <a:pPr algn="just"/>
            <a:r>
              <a:rPr lang="pt-BR" dirty="0" smtClean="0"/>
              <a:t>Final de 1930, com tintas sensíveis ao infravermelho, </a:t>
            </a:r>
            <a:r>
              <a:rPr lang="pt-BR" dirty="0" err="1" smtClean="0"/>
              <a:t>Hetzler</a:t>
            </a:r>
            <a:r>
              <a:rPr lang="pt-BR" dirty="0" smtClean="0"/>
              <a:t>, com o telescópio refrator </a:t>
            </a:r>
            <a:r>
              <a:rPr lang="pt-BR" dirty="0" err="1" smtClean="0"/>
              <a:t>Yerkes</a:t>
            </a:r>
            <a:r>
              <a:rPr lang="pt-BR" dirty="0" smtClean="0"/>
              <a:t>, fotografou estrelas frias, com temperaturas em torno de 1 mil a 2 mil K</a:t>
            </a:r>
          </a:p>
          <a:p>
            <a:pPr algn="just"/>
            <a:r>
              <a:rPr lang="pt-BR" dirty="0" smtClean="0"/>
              <a:t>Medição de corrente elétrica para registrar radiação infravermelha; invenção do bolômetro, mede com precisão pequenas quantidades de calor; bolômetros operando no vácuo</a:t>
            </a:r>
          </a:p>
          <a:p>
            <a:pPr algn="just"/>
            <a:r>
              <a:rPr lang="pt-BR" dirty="0" smtClean="0"/>
              <a:t>1888, físico alemão Heinrich Rudolph Hertz produziu, detectou e investigou ondas mais longas que o infravermelho, as “ondas </a:t>
            </a:r>
            <a:r>
              <a:rPr lang="pt-BR" dirty="0" err="1" smtClean="0"/>
              <a:t>hertizianas</a:t>
            </a:r>
            <a:r>
              <a:rPr lang="pt-BR" dirty="0" smtClean="0"/>
              <a:t>” ou “ondas de rádio”</a:t>
            </a:r>
          </a:p>
          <a:p>
            <a:pPr algn="just"/>
            <a:r>
              <a:rPr lang="pt-BR" dirty="0" smtClean="0"/>
              <a:t>Roentgen, 1895, descobriu os raios X</a:t>
            </a:r>
          </a:p>
          <a:p>
            <a:pPr algn="just"/>
            <a:r>
              <a:rPr lang="pt-BR" dirty="0" smtClean="0"/>
              <a:t>Rutherford detectou a </a:t>
            </a:r>
            <a:r>
              <a:rPr lang="pt-BR" dirty="0" smtClean="0"/>
              <a:t>radiação gama</a:t>
            </a:r>
          </a:p>
          <a:p>
            <a:pPr algn="just"/>
            <a:r>
              <a:rPr lang="pt-BR" dirty="0" smtClean="0"/>
              <a:t>Final do século XX já se conhecia toda a amplitude do espectro eletromagnético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80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podemos ver da Terra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" y="1772816"/>
            <a:ext cx="908970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67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Radiação </a:t>
            </a:r>
            <a:r>
              <a:rPr lang="pt-BR" dirty="0" smtClean="0"/>
              <a:t>Rádio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400" dirty="0" smtClean="0"/>
              <a:t>Radiações eletromagnéticas com comprimento </a:t>
            </a:r>
            <a:r>
              <a:rPr lang="pt-BR" sz="2400" dirty="0"/>
              <a:t>de onda com tamanhos maiores do que cerca de 1 mm são chamadas de </a:t>
            </a:r>
            <a:r>
              <a:rPr lang="pt-BR" sz="2400" i="1" dirty="0" smtClean="0"/>
              <a:t>ondas de rádio</a:t>
            </a:r>
            <a:endParaRPr lang="pt-BR" sz="2400" dirty="0"/>
          </a:p>
        </p:txBody>
      </p:sp>
      <p:pic>
        <p:nvPicPr>
          <p:cNvPr id="25602" name="Picture 2" descr="http://www.windows2universe.org/spaceweather/images/radio_waves_paths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04" y="2816932"/>
            <a:ext cx="5589240" cy="36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7" y="332655"/>
            <a:ext cx="8690373" cy="605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6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Um pouco de história dessa radiação...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78112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BR" dirty="0" smtClean="0"/>
              <a:t>1888 – Hertz detectou as ondas de rádio</a:t>
            </a:r>
          </a:p>
          <a:p>
            <a:pPr algn="just"/>
            <a:r>
              <a:rPr lang="pt-BR" dirty="0" smtClean="0"/>
              <a:t>1901 – Marconi fez a primeira </a:t>
            </a:r>
            <a:r>
              <a:rPr lang="pt-BR" dirty="0"/>
              <a:t>transmissão de sinais a rádio, transmitiu sinais do sudoeste da Inglaterra para o nordeste do Canadá</a:t>
            </a:r>
          </a:p>
          <a:p>
            <a:pPr lvl="1" algn="just"/>
            <a:r>
              <a:rPr lang="pt-BR" dirty="0"/>
              <a:t>Padre brasileiro </a:t>
            </a:r>
            <a:r>
              <a:rPr lang="pt-BR" dirty="0" err="1"/>
              <a:t>Landell</a:t>
            </a:r>
            <a:r>
              <a:rPr lang="pt-BR" dirty="0"/>
              <a:t> de Moura não ocupou o lugar de Marconi por falta de tempo hábil para patentear; em 1894 transmitiu sinais da Avenida Paulista até o Alto de Santana, 8 quilômetros; conseguiu a patente do telégrafo sem fio, telefone sem fio e do transmissor de ondas em 1904; retornou ao Brasil e pediu para o presidente, Rodrigues Alves, dois navios da esquadra para demonstrar os seus experimentos, e foi tido como maluco, enquanto Marconi tinha a esquadra italiana ao seu dispor três anos antes</a:t>
            </a:r>
          </a:p>
          <a:p>
            <a:pPr algn="just"/>
            <a:endParaRPr lang="pt-BR" dirty="0"/>
          </a:p>
        </p:txBody>
      </p:sp>
      <p:pic>
        <p:nvPicPr>
          <p:cNvPr id="26626" name="Picture 2" descr="http://www.sitedecuriosidades.com/im/g/C04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56792"/>
            <a:ext cx="235721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historica.com.br/wp-content/uploads/2011/04/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690" y="4022240"/>
            <a:ext cx="3410744" cy="25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www.historiadomundo.com.br/upload/Landell%20-%20H%20DO%20MUN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62" y="1556793"/>
            <a:ext cx="285437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kiminda.files.wordpress.com/2011/01/padrelande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688632" cy="54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70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... E da Radioastronomia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2818656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 err="1" smtClean="0"/>
              <a:t>Jansky</a:t>
            </a:r>
            <a:r>
              <a:rPr lang="pt-BR" dirty="0" smtClean="0"/>
              <a:t>, em 1931, enquanto trabalhava nos Laboratórios Bell com ruídos que atrapalhavam a comunicação de rádio telefones,  </a:t>
            </a:r>
            <a:r>
              <a:rPr lang="pt-BR" dirty="0" smtClean="0"/>
              <a:t>detectou fonte de ondas de rádio intensas da região do interior da constelação de </a:t>
            </a:r>
            <a:r>
              <a:rPr lang="pt-BR" dirty="0" smtClean="0"/>
              <a:t>Sagitário</a:t>
            </a:r>
            <a:endParaRPr lang="pt-B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73" y="1628800"/>
            <a:ext cx="536440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67543" y="5949281"/>
            <a:ext cx="8424935" cy="792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 smtClean="0"/>
              <a:t>Primeira detecção de ondas de rádio de origem extraterrestre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860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</TotalTime>
  <Words>1879</Words>
  <Application>Microsoft Office PowerPoint</Application>
  <PresentationFormat>Apresentação na tela (4:3)</PresentationFormat>
  <Paragraphs>119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Tema do Office</vt:lpstr>
      <vt:lpstr>Radioastronomia</vt:lpstr>
      <vt:lpstr>Radiação Eletromagnética</vt:lpstr>
      <vt:lpstr>Espectro Eletromagnético</vt:lpstr>
      <vt:lpstr>O Desvelamento da Luz</vt:lpstr>
      <vt:lpstr>O que podemos ver da Terra</vt:lpstr>
      <vt:lpstr>Radiação Rádio</vt:lpstr>
      <vt:lpstr>Apresentação do PowerPoint</vt:lpstr>
      <vt:lpstr>Um pouco de história dessa radiação...</vt:lpstr>
      <vt:lpstr>... E da Radioastronomia</vt:lpstr>
      <vt:lpstr>O legado de Jansky</vt:lpstr>
      <vt:lpstr>Dificuldades da época</vt:lpstr>
      <vt:lpstr>A busca da eficiência instrumental</vt:lpstr>
      <vt:lpstr>Visão do futuro</vt:lpstr>
      <vt:lpstr>De vilão a herói</vt:lpstr>
      <vt:lpstr>As formas da Galáxia</vt:lpstr>
      <vt:lpstr>Moléculas interestelares</vt:lpstr>
      <vt:lpstr>O desenvolvimento da instrumentação</vt:lpstr>
      <vt:lpstr>Continuando as descobertas</vt:lpstr>
      <vt:lpstr>Espécies do Zoológico Cósmico</vt:lpstr>
      <vt:lpstr>Apresentação do PowerPoint</vt:lpstr>
      <vt:lpstr>Espécies do Zoológico Cósmico</vt:lpstr>
      <vt:lpstr>Espécies do Zoológico Cósmico</vt:lpstr>
      <vt:lpstr>Radioastronomia no Brasil</vt:lpstr>
      <vt:lpstr>1971 - Observatório de Itapetinga, antena de 13,7 m, numa redoma de 20 m </vt:lpstr>
      <vt:lpstr>Apresentação do PowerPoint</vt:lpstr>
      <vt:lpstr>Outras antenas - Radiotelescópio Kraus em Nancay, França</vt:lpstr>
      <vt:lpstr>Outras antenas - Radiotelescópio parabólico cilíndrico da Universidade de Illinois</vt:lpstr>
      <vt:lpstr>Cenário atual - Arecibo, entre 50MHz e 10GHz </vt:lpstr>
      <vt:lpstr>Cenário atual - Radiotelescópio de Effelsberg, Alemanha, 100 m de diâmetro, de 0,8 a 48 GHz </vt:lpstr>
      <vt:lpstr>Cenário atual - radiotelescópio Robert C. Byrd de Green Bank, antena construída para se ajustar às variações térmicas e gravitacionais, de 290 MHz a 48 GHz</vt:lpstr>
      <vt:lpstr>Cenário atual - radiotelescópio Lovell, 76 m de diâmetro, opera nas frequências de 151 MHz a 24 GHz</vt:lpstr>
      <vt:lpstr>Cenário atual - Radiotelescópio de Parkes, Austrália, 64 m, de 400 MHz a 24 GHz</vt:lpstr>
      <vt:lpstr>Cenário atual – VLA (Very Large Array), conjunto de 27 antenas de 25 m cada, máxima separação de 36 km, de 74 MHz a 43 GHz</vt:lpstr>
      <vt:lpstr>Cenário atual – MERLIN (Multi Element Radio-Linked Interferometer), Reino Unido, 7 antenas de separação até 217 km</vt:lpstr>
      <vt:lpstr>Cenário atual – VLBA (Very Large Baseline Array), 10 antenas, 25 m cada, distância máxima de 8 mil km, de 327 MHz a 86 GHz</vt:lpstr>
      <vt:lpstr>Cenário atual - ALMA (Atacama Large Millimeter/submillimeter Array), 66 antenas de alta precisão, grande maioria com 12 m</vt:lpstr>
      <vt:lpstr>Nobels radioastronômicos</vt:lpstr>
      <vt:lpstr>Muito obrigada!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Resenha do livro “No reino dos astrônomos cegos” de Ulisses Capozzoli</dc:title>
  <dc:creator>Maite</dc:creator>
  <cp:lastModifiedBy>Maite</cp:lastModifiedBy>
  <cp:revision>52</cp:revision>
  <dcterms:created xsi:type="dcterms:W3CDTF">2012-03-31T19:30:17Z</dcterms:created>
  <dcterms:modified xsi:type="dcterms:W3CDTF">2012-04-15T00:07:14Z</dcterms:modified>
</cp:coreProperties>
</file>