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6" r:id="rId3"/>
    <p:sldId id="297" r:id="rId4"/>
    <p:sldId id="29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5" r:id="rId14"/>
    <p:sldId id="273" r:id="rId15"/>
    <p:sldId id="274" r:id="rId16"/>
    <p:sldId id="275" r:id="rId17"/>
    <p:sldId id="277" r:id="rId18"/>
    <p:sldId id="278" r:id="rId19"/>
    <p:sldId id="279" r:id="rId20"/>
    <p:sldId id="296" r:id="rId21"/>
    <p:sldId id="300" r:id="rId22"/>
    <p:sldId id="301" r:id="rId23"/>
    <p:sldId id="280" r:id="rId24"/>
    <p:sldId id="281" r:id="rId25"/>
    <p:sldId id="282" r:id="rId26"/>
    <p:sldId id="283" r:id="rId27"/>
    <p:sldId id="284" r:id="rId28"/>
    <p:sldId id="267" r:id="rId29"/>
    <p:sldId id="268" r:id="rId30"/>
    <p:sldId id="269" r:id="rId31"/>
    <p:sldId id="270" r:id="rId32"/>
    <p:sldId id="276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2" r:id="rId43"/>
    <p:sldId id="303" r:id="rId44"/>
    <p:sldId id="304" r:id="rId45"/>
    <p:sldId id="258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9" autoAdjust="0"/>
    <p:restoredTop sz="86380" autoAdjust="0"/>
  </p:normalViewPr>
  <p:slideViewPr>
    <p:cSldViewPr>
      <p:cViewPr varScale="1">
        <p:scale>
          <a:sx n="40" d="100"/>
          <a:sy n="40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7" y="130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19DFD-6570-4BBB-8676-59FF9AB4B190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06B1-ECC3-4379-9DE8-BDEAD34E5A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Alpha</a:t>
            </a:r>
            <a:r>
              <a:rPr lang="pt-BR" dirty="0" smtClean="0"/>
              <a:t> é a estrela mais brilhante da constelação de Centauro (3ª mais brilhante do céu)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Sol nasce quando ele surge no horizonte e se põe quando ele desaparece no horizonte à tarde.</a:t>
            </a:r>
          </a:p>
          <a:p>
            <a:r>
              <a:rPr lang="pt-BR" sz="1200" dirty="0" smtClean="0"/>
              <a:t>Nascer e por: povos antigos acreditavam que a cada dia nascia um novo Sol, e a tarde ele se punha abaixo do horizonte para morrer</a:t>
            </a:r>
            <a:r>
              <a:rPr lang="pt-BR" sz="1200" b="1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gnômon deve ter sido o mais antigo instrumento astronômico construído pelo homem. Em sua forma mais simples, consistia apenas de uma vara fincada, geralmente na vertical, no chão.</a:t>
            </a:r>
            <a:r>
              <a:rPr lang="pt-BR" dirty="0" smtClean="0"/>
              <a:t> A observação da sombra dessa vara, provocada pelos raios solares, permitia materializar a posição do Sol no céu ao longo do tempo.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06B1-ECC3-4379-9DE8-BDEAD34E5A62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E58854-5D96-44CC-94FA-4C24EC54C9F9}" type="datetimeFigureOut">
              <a:rPr lang="pt-BR" smtClean="0"/>
              <a:pPr/>
              <a:t>14/04/2013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9C9B6A-3346-4A72-A3CA-CC127E586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-escutismo.pt/recursos/orientacao/orient_estrelas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-escutismo.pt/recursos/orientacao/orient_estrela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-escutismo.pt/recursos/orientacao/orient_estrelas.htm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-escutismo.pt/recursos/orientacao/orient_estrela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-escutismo.pt/recursos/orientacao/orient_estrelas.htm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utilus.fis.uc.pt/astro/hu/magn/bussola_orientacao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.fc.ul.pt/icm/icm2003/icm11/quadrante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astrolabio&amp;source=images&amp;cd=&amp;cad=rja&amp;docid=PxhDWa7Pn3FM_M&amp;tbnid=FHw08zltLXA1kM:&amp;ved=0CAQQjB0&amp;url=http://www.efecade.com.br/astrolabio-para-que-servia-2/&amp;ei=YT1jUb-zOYS69gTw6IHoBg&amp;bvm=bv.44770516,d.dmQ&amp;psig=AFQjCNF43ZsFHrCGvBVwZDsim2vDd93UFg&amp;ust=136554458504046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009espioes.blogspot.com.br/2012/05/instrumentos-nauticos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ogueiro.blogspot.com.br/2010/04/22-de-abril-descobrimento-do-brasi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sa.int/esaNA/galileo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hyperlink" Target="http://www.observatorio.ufmg.br/Pas81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tamoras.blogspot.com.br/2012/04/descoberta-ou-descobrimento-do-brasil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vc.instituto-camoes.pt/navegaport/g19.html" TargetMode="External"/><Relationship Id="rId7" Type="http://schemas.openxmlformats.org/officeDocument/2006/relationships/hyperlink" Target="http://www.observatorio.ufmg.br/pas29.htm" TargetMode="External"/><Relationship Id="rId2" Type="http://schemas.openxmlformats.org/officeDocument/2006/relationships/hyperlink" Target="http://celestialnavigation.net/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c.usp.br/cda/ensino-fundamental-astronomia/parte1a.html" TargetMode="External"/><Relationship Id="rId5" Type="http://schemas.openxmlformats.org/officeDocument/2006/relationships/hyperlink" Target="http://www.museutec.org.br/previewmuseologico/tecnicasdenavegacao.htm" TargetMode="External"/><Relationship Id="rId4" Type="http://schemas.openxmlformats.org/officeDocument/2006/relationships/hyperlink" Target="http://www.observatorio.ufmg.br/pas22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or-josimar.blogspot.com.br/2010/01/historia-da-pre-historia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p.clicrbs.com.br/porai/2013/01/04/o-sol-nao-e-para-todo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mplo.da.lua.zip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dasin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"/>
            <a:ext cx="5472608" cy="56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339752" y="5949280"/>
            <a:ext cx="680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Palestrante: Alessandra Virgínia de Oliveira </a:t>
            </a:r>
            <a:r>
              <a:rPr lang="pt-BR" sz="2000" b="1" dirty="0" err="1" smtClean="0"/>
              <a:t>Nishihara</a:t>
            </a:r>
            <a:endParaRPr lang="pt-BR" sz="2000" b="1" dirty="0" smtClean="0"/>
          </a:p>
          <a:p>
            <a:pPr algn="ctr"/>
            <a:r>
              <a:rPr lang="pt-BR" sz="2000" b="1" dirty="0"/>
              <a:t>a</a:t>
            </a:r>
            <a:r>
              <a:rPr lang="pt-BR" sz="2000" b="1" dirty="0" smtClean="0"/>
              <a:t>lessandra.oliveira@usp.br</a:t>
            </a:r>
            <a:endParaRPr lang="pt-BR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437112"/>
            <a:ext cx="8686800" cy="1689051"/>
          </a:xfrm>
        </p:spPr>
        <p:txBody>
          <a:bodyPr/>
          <a:lstStyle/>
          <a:p>
            <a:r>
              <a:rPr lang="pt-BR" dirty="0" smtClean="0"/>
              <a:t>Só foram notados, quando a observação do céu se tornou persistente noite após noite.</a:t>
            </a:r>
            <a:endParaRPr lang="pt-BR" dirty="0"/>
          </a:p>
        </p:txBody>
      </p:sp>
      <p:pic>
        <p:nvPicPr>
          <p:cNvPr id="4" name="Imagem 3" descr="http://g1.globo.com/platb/files/21/2011/05/CassioAlinhament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6408712" cy="41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6381328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Crédito da imagem: software stellarium, disponível em www.stellarium .org.</a:t>
            </a:r>
            <a:endParaRPr lang="pt-BR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TEMPOS DE NAVEGAÇÃO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1600201"/>
            <a:ext cx="3816424" cy="3268960"/>
          </a:xfrm>
        </p:spPr>
        <p:txBody>
          <a:bodyPr>
            <a:normAutofit/>
          </a:bodyPr>
          <a:lstStyle/>
          <a:p>
            <a:r>
              <a:rPr lang="pt-BR" sz="2500" dirty="0" smtClean="0"/>
              <a:t>Povos antigos</a:t>
            </a:r>
          </a:p>
          <a:p>
            <a:r>
              <a:rPr lang="pt-BR" sz="2500" u="sng" dirty="0" smtClean="0"/>
              <a:t>Navegação terrestre: </a:t>
            </a:r>
            <a:r>
              <a:rPr lang="pt-BR" sz="2500" dirty="0" smtClean="0"/>
              <a:t>regressar à caverna.</a:t>
            </a:r>
          </a:p>
          <a:p>
            <a:r>
              <a:rPr lang="pt-BR" sz="2500" dirty="0" smtClean="0"/>
              <a:t>1ª </a:t>
            </a:r>
            <a:r>
              <a:rPr lang="pt-BR" sz="2500" u="sng" dirty="0" smtClean="0"/>
              <a:t>navegação marítima</a:t>
            </a:r>
            <a:r>
              <a:rPr lang="pt-BR" sz="2500" dirty="0" smtClean="0"/>
              <a:t>: 4800 anos atrás </a:t>
            </a:r>
            <a:r>
              <a:rPr lang="pt-BR" sz="1500" dirty="0" smtClean="0"/>
              <a:t>(homem tentou dirigir os movimentos da embarcação).</a:t>
            </a:r>
          </a:p>
        </p:txBody>
      </p:sp>
      <p:pic>
        <p:nvPicPr>
          <p:cNvPr id="4" name="Imagem 3" descr="http://imagens.kboing.com.br/papeldeparede/2805navegac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30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5373216"/>
            <a:ext cx="59046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u="sng" dirty="0" smtClean="0"/>
              <a:t>Navegação Astronômica</a:t>
            </a:r>
            <a:r>
              <a:rPr lang="pt-BR" sz="2500" dirty="0" smtClean="0"/>
              <a:t>: surgiu após o homem ter adquirido conhecimento sobre o movimento dos corpos celestes.</a:t>
            </a:r>
            <a:endParaRPr lang="pt-BR" sz="2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548680"/>
            <a:ext cx="8136904" cy="54006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Céu: referencial que os navegadores possuíam quando estavam em alto mar.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Navegação: diurna e costeira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Fenícios e gregos foram os primeiros a se afastarem da costa e navegar à noite </a:t>
            </a:r>
            <a:r>
              <a:rPr lang="pt-BR" sz="1500" dirty="0" smtClean="0"/>
              <a:t>(vento, correntes marítimas, mapas de acidentes geográficos, sol e estrela polar).</a:t>
            </a:r>
          </a:p>
          <a:p>
            <a:pPr>
              <a:buNone/>
            </a:pPr>
            <a:endParaRPr lang="pt-BR" sz="1500" dirty="0" smtClean="0"/>
          </a:p>
          <a:p>
            <a:pPr>
              <a:buNone/>
            </a:pPr>
            <a:endParaRPr lang="pt-BR" sz="1500" dirty="0" smtClean="0"/>
          </a:p>
          <a:p>
            <a:r>
              <a:rPr lang="pt-BR" sz="2800" dirty="0" smtClean="0"/>
              <a:t>Dos remos egípcios às velas costadas portuguesas, a orientação magnética, a bússola, o astrolábio, o quadrante e outros possibilitaram definitivamente as conquistas ultramarinhas.</a:t>
            </a:r>
          </a:p>
          <a:p>
            <a:pPr>
              <a:buNone/>
            </a:pPr>
            <a:endParaRPr lang="pt-BR" sz="25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52928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DIVERSAS FORMAS DE ORIENTAÇÃO</a:t>
            </a:r>
            <a:endParaRPr lang="en-US" dirty="0" smtClean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1150" y="3789040"/>
            <a:ext cx="6133058" cy="2148210"/>
          </a:xfrm>
          <a:prstGeom prst="parallelogram">
            <a:avLst>
              <a:gd name="adj" fmla="val 7691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932040" y="3212976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Arial" charset="0"/>
              </a:rPr>
              <a:t>Nascente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46525" y="5516563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Ocaso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752600" y="4548188"/>
            <a:ext cx="1104900" cy="13954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1509713" y="4519613"/>
            <a:ext cx="6124575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559425" y="4144963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Meridiano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2971800" y="3048000"/>
            <a:ext cx="10668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87750" y="2392363"/>
            <a:ext cx="903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</a:rPr>
              <a:t>Leste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825750" y="2620963"/>
            <a:ext cx="139700" cy="18923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303338" y="59737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Oeste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646988" y="42973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Sul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1338" y="3992563"/>
            <a:ext cx="90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Ponto</a:t>
            </a:r>
          </a:p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Norte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971800" y="4495800"/>
            <a:ext cx="10668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1520" y="908720"/>
            <a:ext cx="386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ORIENTAÇÃO PELO SOL: gnômon</a:t>
            </a:r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17" name="Picture 2" descr="C:\Documents and Settings\andre silva\Meus documentos\CONCURSO_CDCC\apresentações\Imagens\orientação\Gnomon_has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976875"/>
            <a:ext cx="3163515" cy="22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4572000" y="6488668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Crédito da imagem: 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http://www.intermatica.org</a:t>
            </a:r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85010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+mn-lt"/>
              </a:rPr>
              <a:t>ORIENTAÇÃO PELAS ESTRELAS</a:t>
            </a:r>
            <a:endParaRPr lang="pt-BR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280920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Método natural mais antigo</a:t>
            </a:r>
            <a:r>
              <a:rPr lang="pt-BR" b="1" dirty="0" smtClean="0"/>
              <a:t>: </a:t>
            </a:r>
            <a:r>
              <a:rPr lang="pt-BR" sz="2000" dirty="0" smtClean="0"/>
              <a:t>navegadores preferem orientar-se através das estrelas, pois não é possível encontrar corretamente os pontos cardeais através do Sol quando estamos num barco ou navio balançando em alto mar.</a:t>
            </a:r>
          </a:p>
          <a:p>
            <a:endParaRPr lang="pt-BR" sz="2000" dirty="0" smtClean="0"/>
          </a:p>
          <a:p>
            <a:r>
              <a:rPr lang="pt-BR" dirty="0" smtClean="0"/>
              <a:t> Constelações mais usadas no HN: Ursa Maior, Ursa Menor, </a:t>
            </a:r>
            <a:r>
              <a:rPr lang="pt-BR" dirty="0" err="1" smtClean="0"/>
              <a:t>Órion</a:t>
            </a:r>
            <a:r>
              <a:rPr lang="pt-BR" dirty="0" smtClean="0"/>
              <a:t> e Cassiopeia.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Constelação mais usada no HS: Cruzeiro do Sul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00B0F0"/>
                </a:solidFill>
                <a:latin typeface="+mn-lt"/>
              </a:rPr>
              <a:t>URSA MAIOR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1556792"/>
            <a:ext cx="4864968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Fácil identificação.</a:t>
            </a:r>
          </a:p>
          <a:p>
            <a:r>
              <a:rPr lang="pt-BR" dirty="0" smtClean="0"/>
              <a:t> Os povos antigos identificaram de várias formas (caravana no horizonte, bois atrelados ou  um homem sem uma perna). O par de estrelas </a:t>
            </a:r>
            <a:r>
              <a:rPr lang="pt-BR" dirty="0" err="1" smtClean="0"/>
              <a:t>Merak</a:t>
            </a:r>
            <a:r>
              <a:rPr lang="pt-BR" dirty="0" smtClean="0"/>
              <a:t> e </a:t>
            </a:r>
            <a:r>
              <a:rPr lang="pt-BR" dirty="0" err="1" smtClean="0"/>
              <a:t>Dubhe</a:t>
            </a:r>
            <a:r>
              <a:rPr lang="pt-BR" dirty="0" smtClean="0"/>
              <a:t> formam as chamadas “Guardas”, muito úteis para localizar a Estrela Polar. </a:t>
            </a:r>
          </a:p>
          <a:p>
            <a:endParaRPr lang="pt-BR" dirty="0"/>
          </a:p>
        </p:txBody>
      </p:sp>
      <p:pic>
        <p:nvPicPr>
          <p:cNvPr id="4" name="Imagem 3" descr="http://www.cne-escutismo.pt/recursos/orientacao/estrelas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334780"/>
            <a:ext cx="774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Crédito da imagem: </a:t>
            </a:r>
            <a:r>
              <a:rPr lang="pt-BR" sz="1400" dirty="0" smtClean="0">
                <a:hlinkClick r:id="rId4"/>
              </a:rPr>
              <a:t>http://www.cne-escutismo.pt/recursos/orientacao/orient_estrelas.htm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00B0F0"/>
                </a:solidFill>
                <a:latin typeface="+mn-lt"/>
              </a:rPr>
              <a:t>URSA MENOR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7376" y="1268760"/>
            <a:ext cx="5616624" cy="4525963"/>
          </a:xfrm>
        </p:spPr>
        <p:txBody>
          <a:bodyPr>
            <a:normAutofit/>
          </a:bodyPr>
          <a:lstStyle/>
          <a:p>
            <a:r>
              <a:rPr lang="pt-BR" sz="2500" dirty="0" smtClean="0"/>
              <a:t>Estrelas menos brilhantes.</a:t>
            </a:r>
          </a:p>
          <a:p>
            <a:r>
              <a:rPr lang="pt-BR" sz="2500" dirty="0" smtClean="0"/>
              <a:t>Semelhante a Ursa Maior</a:t>
            </a:r>
          </a:p>
          <a:p>
            <a:r>
              <a:rPr lang="pt-BR" sz="2500" dirty="0" smtClean="0"/>
              <a:t>Ponta da cauda- ESTRELA POLAR</a:t>
            </a:r>
          </a:p>
          <a:p>
            <a:r>
              <a:rPr lang="pt-BR" sz="2500" dirty="0" smtClean="0"/>
              <a:t>Indica direção do Polo Norte Celeste </a:t>
            </a:r>
          </a:p>
          <a:p>
            <a:r>
              <a:rPr lang="pt-BR" sz="2500" dirty="0" smtClean="0"/>
              <a:t>As demais constelações rodam aparentemente em torno da Estrela Polar que se mantém fixa.</a:t>
            </a:r>
            <a:endParaRPr lang="pt-BR" sz="2500" dirty="0"/>
          </a:p>
        </p:txBody>
      </p:sp>
      <p:pic>
        <p:nvPicPr>
          <p:cNvPr id="4" name="Imagem 3" descr="http://www.cne-escutismo.pt/recursos/orientacao/estrelas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6642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334780"/>
            <a:ext cx="730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Crédito da imagem: </a:t>
            </a:r>
            <a:r>
              <a:rPr lang="pt-BR" sz="1400" dirty="0" smtClean="0">
                <a:hlinkClick r:id="rId4"/>
              </a:rPr>
              <a:t>http://www.cne-escutismo.pt/recursos/orientacao/orient_estrelas.htm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ÓRION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5896" y="980728"/>
            <a:ext cx="5184576" cy="4525963"/>
          </a:xfrm>
        </p:spPr>
        <p:txBody>
          <a:bodyPr>
            <a:normAutofit/>
          </a:bodyPr>
          <a:lstStyle/>
          <a:p>
            <a:r>
              <a:rPr lang="pt-BR" sz="2500" dirty="0" smtClean="0"/>
              <a:t>Prolongando uma linha imaginária que passe pela estrela central do Cinturão de </a:t>
            </a:r>
            <a:r>
              <a:rPr lang="pt-BR" sz="2500" dirty="0" err="1" smtClean="0"/>
              <a:t>Órion</a:t>
            </a:r>
            <a:r>
              <a:rPr lang="pt-BR" sz="2500" dirty="0" smtClean="0"/>
              <a:t>, vamos encontrar a Estrela Polar.</a:t>
            </a:r>
          </a:p>
          <a:p>
            <a:endParaRPr lang="pt-BR" dirty="0"/>
          </a:p>
        </p:txBody>
      </p:sp>
      <p:pic>
        <p:nvPicPr>
          <p:cNvPr id="4" name="Imagem 3" descr="http://www.cne-escutismo.pt/recursos/orientacao/estrelas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384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611779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Crédito da imagem: </a:t>
            </a:r>
            <a:r>
              <a:rPr lang="pt-BR" sz="1400" dirty="0" smtClean="0">
                <a:hlinkClick r:id="rId3"/>
              </a:rPr>
              <a:t>http://www.cne-escutismo.pt/recursos/orientacao/orient_estrelas.htm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437112"/>
            <a:ext cx="8820472" cy="208823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 </a:t>
            </a:r>
            <a:r>
              <a:rPr lang="pt-BR" sz="3600" dirty="0" smtClean="0"/>
              <a:t>Linha imaginária que passe pelas duas  estrelas da Ursa Maior, e a prolongarmos 5 vezes a distância entre elas: Estrela Polar.</a:t>
            </a:r>
          </a:p>
          <a:p>
            <a:r>
              <a:rPr lang="pt-BR" sz="3600" dirty="0" smtClean="0"/>
              <a:t>Sentido de rotação aparente das constelações em torno da Estrela Polar, a qual se mantém fixa.</a:t>
            </a:r>
          </a:p>
          <a:p>
            <a:pPr>
              <a:buNone/>
            </a:pPr>
            <a:endParaRPr lang="pt-BR" sz="3600" dirty="0" smtClean="0"/>
          </a:p>
          <a:p>
            <a:endParaRPr lang="pt-BR" sz="2200" dirty="0"/>
          </a:p>
        </p:txBody>
      </p:sp>
      <p:pic>
        <p:nvPicPr>
          <p:cNvPr id="4" name="Imagem 3" descr="http://www.cne-escutismo.pt/recursos/orientacao/estrelas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6624736" cy="39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645333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Crédito de imagem: </a:t>
            </a:r>
            <a:r>
              <a:rPr lang="pt-BR" sz="1400" dirty="0" smtClean="0">
                <a:hlinkClick r:id="rId4"/>
              </a:rPr>
              <a:t>http://www.cne-escutismo.pt/recursos/orientacao/orient_estrelas.htm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1600200"/>
            <a:ext cx="5544616" cy="4525963"/>
          </a:xfrm>
        </p:spPr>
        <p:txBody>
          <a:bodyPr/>
          <a:lstStyle/>
          <a:p>
            <a:r>
              <a:rPr lang="pt-BR" dirty="0" smtClean="0"/>
              <a:t>Estrela Polar:  Se a prolongarmos até o horizonte, encontraremos a  direção  Norte.</a:t>
            </a:r>
            <a:endParaRPr lang="pt-BR" dirty="0"/>
          </a:p>
        </p:txBody>
      </p:sp>
      <p:pic>
        <p:nvPicPr>
          <p:cNvPr id="4" name="Imagem 3" descr="http://www.cne-escutismo.pt/recursos/orientacao/estrelas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096344" cy="5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Crédito da imagem: </a:t>
            </a:r>
            <a:r>
              <a:rPr lang="pt-BR" sz="1400" dirty="0" smtClean="0">
                <a:hlinkClick r:id="rId3"/>
              </a:rPr>
              <a:t>http://www.cne-escutismo.pt/recursos/orientacao/orient_estrelas.htm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ttp://4.bp.blogspot.com/-FVfiaBBZZYE/Tj79qysJfiI/AAAAAAAAAlk/r-r4u8I1ORw/navio%252520pirata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202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 smtClean="0"/>
              <a:t>A ASTRONOMIA E AS NAVEGAÇÕES</a:t>
            </a:r>
            <a:endParaRPr lang="pt-BR" sz="4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00B0F0"/>
                </a:solidFill>
                <a:latin typeface="+mn-lt"/>
              </a:rPr>
              <a:t>CRUZEIRO DO SUL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77072"/>
            <a:ext cx="7169224" cy="2049091"/>
          </a:xfrm>
        </p:spPr>
        <p:txBody>
          <a:bodyPr>
            <a:normAutofit/>
          </a:bodyPr>
          <a:lstStyle/>
          <a:p>
            <a:r>
              <a:rPr lang="pt-BR" sz="2500" dirty="0" smtClean="0"/>
              <a:t>Constelação facilmente visível no céu para nós que estamos no Hemisfério Sul da Terra.</a:t>
            </a:r>
          </a:p>
          <a:p>
            <a:r>
              <a:rPr lang="pt-BR" sz="2500" dirty="0" smtClean="0"/>
              <a:t>A parte maior da cruz aponta para o Polo Celeste Sul.</a:t>
            </a:r>
            <a:endParaRPr lang="pt-BR" sz="2500" dirty="0"/>
          </a:p>
        </p:txBody>
      </p:sp>
      <p:pic>
        <p:nvPicPr>
          <p:cNvPr id="1026" name="Picture 2" descr="http://www.cdcc.usp.br/cda/ensino-fundamental-astronomia/Imag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000750" cy="2762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O Cruzeiro do Sul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411536" cy="52623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652120" y="2636912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403648" y="3140968"/>
            <a:ext cx="2214562" cy="928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arrow" w="sm" len="sm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71938" y="2000250"/>
            <a:ext cx="3857625" cy="3286125"/>
          </a:xfrm>
          <a:prstGeom prst="arc">
            <a:avLst>
              <a:gd name="adj1" fmla="val 95650"/>
              <a:gd name="adj2" fmla="val 17685359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436096" y="4077072"/>
            <a:ext cx="1643062" cy="673718"/>
            <a:chOff x="5214942" y="4214818"/>
            <a:chExt cx="1643074" cy="673723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15008" y="421481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660232" y="2780928"/>
            <a:ext cx="2003674" cy="513348"/>
            <a:chOff x="6357950" y="3000372"/>
            <a:chExt cx="2003687" cy="5138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718563" y="3144535"/>
              <a:ext cx="1643074" cy="36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57950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572000" y="2924944"/>
            <a:ext cx="1643063" cy="673718"/>
            <a:chOff x="4429124" y="3143248"/>
            <a:chExt cx="1643074" cy="673722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43504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508104" y="1772816"/>
            <a:ext cx="1643062" cy="796650"/>
            <a:chOff x="5292085" y="2060839"/>
            <a:chExt cx="1643074" cy="796657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92085" y="2060839"/>
              <a:ext cx="1643074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/>
                <a:t>Rubídea</a:t>
              </a:r>
              <a:endParaRPr lang="pt-BR" dirty="0"/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57884" y="2500306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27584" y="3933056"/>
            <a:ext cx="1643063" cy="931891"/>
            <a:chOff x="857224" y="4071942"/>
            <a:chExt cx="1643074" cy="932517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64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/>
                <a:t>Alpha</a:t>
              </a:r>
              <a:r>
                <a:rPr lang="pt-BR" dirty="0">
                  <a:solidFill>
                    <a:schemeClr val="bg1"/>
                  </a:solidFill>
                </a:rPr>
                <a:t> </a:t>
              </a:r>
              <a:r>
                <a:rPr lang="pt-BR" dirty="0" err="1"/>
                <a:t>Centauri</a:t>
              </a:r>
              <a:endParaRPr lang="pt-BR" dirty="0"/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85852" y="407194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67744" y="3356992"/>
            <a:ext cx="1643063" cy="726307"/>
            <a:chOff x="2285984" y="3571876"/>
            <a:chExt cx="1643074" cy="726745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28860" y="3571876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6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Beta</a:t>
              </a:r>
              <a:r>
                <a:rPr lang="pt-BR" dirty="0">
                  <a:solidFill>
                    <a:schemeClr val="bg1"/>
                  </a:solidFill>
                </a:rPr>
                <a:t> </a:t>
              </a:r>
              <a:r>
                <a:rPr lang="pt-BR" dirty="0" err="1"/>
                <a:t>Centauri</a:t>
              </a:r>
              <a:endParaRPr lang="pt-BR" dirty="0"/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443638" y="3356992"/>
            <a:ext cx="1787649" cy="369332"/>
            <a:chOff x="6143636" y="3571876"/>
            <a:chExt cx="1787662" cy="369786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288224" y="3571876"/>
              <a:ext cx="1643074" cy="36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/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636" y="3571876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solidFill>
                  <a:schemeClr val="accent2">
                    <a:lumMod val="40000"/>
                    <a:lumOff val="60000"/>
                  </a:schemeClr>
                </a:solidFill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Crédito da imagem: software stellarium, disponível em www.stellarium .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org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Cruzeiro do Sul e o Ponto Cardeal Sul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rot="10800000" flipV="1">
            <a:off x="4572000" y="2214563"/>
            <a:ext cx="2357438" cy="12144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arrow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86126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57069" y="1708944"/>
            <a:ext cx="466725" cy="2760663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429125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2" y="6143625"/>
            <a:ext cx="259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Ponto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/>
              <a:t>Cardeal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/>
              <a:t>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Crédito da imagem: software stellarium, disponível em www.stellarium .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org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+mn-lt"/>
              </a:rPr>
              <a:t>ORIENTAÇÃO PELA LUA</a:t>
            </a: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1600200"/>
            <a:ext cx="3960440" cy="4525963"/>
          </a:xfrm>
        </p:spPr>
        <p:txBody>
          <a:bodyPr/>
          <a:lstStyle/>
          <a:p>
            <a:r>
              <a:rPr lang="pt-PT" sz="2500" dirty="0" smtClean="0"/>
              <a:t>A Fase da Lua depende da posição do sol. A parte da Lua que está iluminada indica a direção onde se encontra o sol.</a:t>
            </a:r>
            <a:endParaRPr lang="pt-BR" sz="2500" dirty="0" smtClean="0"/>
          </a:p>
          <a:p>
            <a:endParaRPr lang="pt-BR" dirty="0"/>
          </a:p>
        </p:txBody>
      </p:sp>
      <p:pic>
        <p:nvPicPr>
          <p:cNvPr id="4" name="Imagem 3" descr="http://4.bp.blogspot.com/-FVfiaBBZZYE/Tj79qysJfiI/AAAAAAAAAlk/r-r4u8I1ORw/navio%252520pirata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grupoadventury.br.tripod.com/Materiais/Orientacao/Lua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3096344" cy="26009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844824"/>
            <a:ext cx="4320480" cy="4281339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A bússola começou a ser utlizada para navegação no final século XII.</a:t>
            </a:r>
          </a:p>
          <a:p>
            <a:r>
              <a:rPr lang="pt-PT" dirty="0" smtClean="0"/>
              <a:t>A gulha magnetizada que flutuava sobre a água, tendo uma das suas pontas viradas para Norte.</a:t>
            </a:r>
            <a:endParaRPr lang="pt-BR" dirty="0" smtClean="0"/>
          </a:p>
          <a:p>
            <a:r>
              <a:rPr lang="pt-PT" dirty="0" smtClean="0"/>
              <a:t>Permitia que os navegadores se orientassem em alto mar.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+mn-lt"/>
              </a:rPr>
              <a:t>ORIENTAÇÃO PELA BÚSSOLA</a:t>
            </a: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endParaRPr lang="pt-BR" dirty="0"/>
          </a:p>
        </p:txBody>
      </p:sp>
      <p:pic>
        <p:nvPicPr>
          <p:cNvPr id="5" name="Imagem 4" descr="http://t0.gstatic.com/images?q=tbn:ANd9GcRuufsIjQPD-LOsMcIX1Z4Jpz9q_YbO1LK4D5Rn9an_Ms9e-0p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427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6211669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4"/>
              </a:rPr>
              <a:t>Crédito da imagem: http://nautilus.fis.uc.pt/astro/hu/magn/bussola_orientacao.html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+mn-lt"/>
              </a:rPr>
              <a:t>ORIENTAÇÃO PELO QUADRANTE</a:t>
            </a:r>
            <a:endParaRPr lang="pt-BR" sz="2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573016"/>
            <a:ext cx="8496944" cy="32849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PT" dirty="0" smtClean="0"/>
              <a:t>Forma de um quarto de círculo, graduado de 0º a 90º. Na extremidade tinha  um orifício por onde se fazia pontaria ao astro. 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 Fio-de-prumo:  observando sua posição lia-se a graduação que indicava a altura do astro.</a:t>
            </a:r>
          </a:p>
          <a:p>
            <a:pPr>
              <a:buNone/>
            </a:pPr>
            <a:endParaRPr lang="pt-BR" dirty="0" smtClean="0"/>
          </a:p>
          <a:p>
            <a:r>
              <a:rPr lang="pt-PT" dirty="0" smtClean="0"/>
              <a:t>Permitia saber se a embarcação se encontrava mais ao norte ou mais ao Sul.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www.esaas.com/grupos/matematica/estagios/placa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44416" cy="23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211960" y="980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dirty="0" smtClean="0"/>
              <a:t>No século XV era utilizado pelos portugueses. </a:t>
            </a:r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Permitia determinar a distância entre o ponto de onde partiam e o local onde estava a embarcação (baseado na altura da Estrela Polar).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328498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3"/>
              </a:rPr>
              <a:t>http://www.educ.fc.ul.pt/icm/icm2003/icm11/quadrante.htm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6768752" cy="90872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PT" sz="2800" dirty="0" smtClean="0">
                <a:solidFill>
                  <a:srgbClr val="00B0F0"/>
                </a:solidFill>
                <a:latin typeface="+mn-lt"/>
              </a:rPr>
              <a:t>ORIENTAÇÃO PELO ASTROLÁBIO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980728"/>
            <a:ext cx="5400600" cy="5400600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Instrumento muito antigo, com o qual se media a altura dos astros acima do horizonte.</a:t>
            </a:r>
          </a:p>
          <a:p>
            <a:pPr>
              <a:buNone/>
            </a:pPr>
            <a:endParaRPr lang="pt-PT" dirty="0" smtClean="0"/>
          </a:p>
          <a:p>
            <a:endParaRPr lang="pt-BR" dirty="0" smtClean="0"/>
          </a:p>
          <a:p>
            <a:r>
              <a:rPr lang="pt-PT" dirty="0" smtClean="0"/>
              <a:t>Também possibilitava saber a  distância que ia do ponto de partida até o lugar onde a embarcação se encontrava  (altura do Sol).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Era vantajoso em relação ao quadrante: trabalhar à luz do dia e  a Estrela Polar não ser visível no hemisfério sul.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6642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Crédito da imagem: </a:t>
            </a:r>
            <a:r>
              <a:rPr lang="pt-BR" u="sng" dirty="0" smtClean="0">
                <a:hlinkClick r:id="rId3"/>
              </a:rPr>
              <a:t>www.efecade.com.br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pt-PT" sz="2800" dirty="0" smtClean="0">
                <a:solidFill>
                  <a:srgbClr val="00B0F0"/>
                </a:solidFill>
                <a:latin typeface="+mn-lt"/>
              </a:rPr>
              <a:t>ORIENTAÇÃO PELA BALESTILHA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196752"/>
            <a:ext cx="6516216" cy="4929411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Régua de madeira (virote) com três ou quatro palmos de comprimento, na qual se enfia a soalha.</a:t>
            </a:r>
          </a:p>
          <a:p>
            <a:r>
              <a:rPr lang="pt-PT" dirty="0" smtClean="0"/>
              <a:t>É o instrumento mais preciso para observar  a altura do Sol na identificação da latitude do barco.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PT" dirty="0" smtClean="0"/>
              <a:t>Foi o primeiro instrumento a usar o horizonte do mar e apareceu após o astrolábio e o quadrante.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520280" cy="31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211669"/>
            <a:ext cx="8460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3"/>
              </a:rPr>
              <a:t>Crédito da imagem: http://009espioes.blogspot.com.br/2012/05/instrumentos-nauticos.html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NAVEGAÇÃO ASTRONOMICA DURANTE OS DESCOBRIMENTOS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636912"/>
            <a:ext cx="5400600" cy="187220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Três etapas se distinguiram na navegação astronômica durante os descobrimentos.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908720"/>
            <a:ext cx="4176464" cy="5112568"/>
          </a:xfrm>
        </p:spPr>
        <p:txBody>
          <a:bodyPr>
            <a:normAutofit/>
          </a:bodyPr>
          <a:lstStyle/>
          <a:p>
            <a:r>
              <a:rPr lang="pt-BR" sz="2500" dirty="0" smtClean="0"/>
              <a:t>Altura da estrela Polar em relação ao horizonte: </a:t>
            </a:r>
            <a:r>
              <a:rPr lang="pt-BR" sz="2000" dirty="0" smtClean="0"/>
              <a:t>indicava diretamente o valor da latitude do ponto e a direção norte.</a:t>
            </a:r>
          </a:p>
          <a:p>
            <a:r>
              <a:rPr lang="pt-BR" sz="2500" dirty="0" smtClean="0"/>
              <a:t>Os portugueses foram os primeiros a fazer. </a:t>
            </a:r>
          </a:p>
          <a:p>
            <a:r>
              <a:rPr lang="pt-BR" sz="2500" dirty="0" smtClean="0"/>
              <a:t>Estrela Polar estava desviada 4° do eixo polar.</a:t>
            </a:r>
          </a:p>
          <a:p>
            <a:r>
              <a:rPr lang="pt-BR" sz="2500" dirty="0" smtClean="0"/>
              <a:t>Equador a estrela deixa de ser visível.</a:t>
            </a:r>
          </a:p>
          <a:p>
            <a:endParaRPr lang="pt-BR" sz="2500" dirty="0" smtClean="0"/>
          </a:p>
          <a:p>
            <a:pPr>
              <a:buNone/>
            </a:pPr>
            <a:endParaRPr lang="pt-BR" sz="2000" dirty="0"/>
          </a:p>
        </p:txBody>
      </p:sp>
      <p:pic>
        <p:nvPicPr>
          <p:cNvPr id="4" name="Imagem 3" descr="http://www.cienciaviva.pt/equinocio/lat_long/img/cap3_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484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27584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1</a:t>
            </a:r>
            <a:r>
              <a:rPr lang="pt-BR" sz="2000" dirty="0" smtClean="0">
                <a:solidFill>
                  <a:srgbClr val="00B0F0"/>
                </a:solidFill>
              </a:rPr>
              <a:t>ª ETAPA</a:t>
            </a:r>
            <a:endParaRPr lang="pt-B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ETcGwYjOr00/S9AxY_oeG-I/AAAAAAAAAf0/sURYDhziASw/s1600/descobrimento-do-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92080" cy="406899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0112" y="260648"/>
            <a:ext cx="3816424" cy="3744416"/>
          </a:xfrm>
        </p:spPr>
        <p:txBody>
          <a:bodyPr>
            <a:normAutofit/>
          </a:bodyPr>
          <a:lstStyle/>
          <a:p>
            <a:r>
              <a:rPr lang="pt-BR" dirty="0" smtClean="0"/>
              <a:t>Em 22 de abril comemora-se o Descobrimento do Brasil (513 anos).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4509120"/>
            <a:ext cx="88204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 smtClean="0"/>
              <a:t>Foi nessa data, no ano de 1500, que os marinheiros de uma frota portuguesa, sob o comando do capitão Pedro Álvares Cabral, avistaram um monte (Pascoal), no litoral sul do atual Estado da Bahia. Isso aconteceu depois de atravessarem o oceano Atlântico durante cerca de 40 dias, sem saber com certeza o que iriam encontrar aqui.</a:t>
            </a:r>
            <a:endParaRPr lang="pt-BR" sz="2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0770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da imagem:</a:t>
            </a:r>
            <a:r>
              <a:rPr lang="pt-BR" sz="1200" dirty="0" smtClean="0">
                <a:hlinkClick r:id="rId3"/>
              </a:rPr>
              <a:t>http://geoblogueiro.blogspot.com.br/2010/04/22-de-abril-descobrimento-do-brasil.html</a:t>
            </a:r>
            <a:endParaRPr lang="pt-BR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5976664"/>
          </a:xfrm>
        </p:spPr>
        <p:txBody>
          <a:bodyPr>
            <a:normAutofit/>
          </a:bodyPr>
          <a:lstStyle/>
          <a:p>
            <a:r>
              <a:rPr lang="pt-BR" dirty="0" smtClean="0"/>
              <a:t>Solução: encontrar ponto fixo- Constelação Cruzeiro do Sul.</a:t>
            </a:r>
          </a:p>
          <a:p>
            <a:r>
              <a:rPr lang="pt-BR" dirty="0" smtClean="0"/>
              <a:t>Essa constelação encontrava-se 14° do Polo Celeste Sul : erros na determinação da latitude.</a:t>
            </a:r>
          </a:p>
          <a:p>
            <a:r>
              <a:rPr lang="pt-BR" dirty="0" smtClean="0"/>
              <a:t>Sol: não se pode considerar um eixo fixo em relação à Terra.</a:t>
            </a:r>
          </a:p>
          <a:p>
            <a:r>
              <a:rPr lang="pt-BR" dirty="0" smtClean="0"/>
              <a:t>Almanaque solares: bastava saber o dia do ano e medir a altura solar para imediatamente saber a latitude do ponto onde se encontravam as embarcações.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+mn-lt"/>
              </a:rPr>
              <a:t>2ª ETAPA</a:t>
            </a:r>
            <a:endParaRPr lang="pt-BR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7467600" cy="4525963"/>
          </a:xfrm>
        </p:spPr>
        <p:txBody>
          <a:bodyPr/>
          <a:lstStyle/>
          <a:p>
            <a:pPr lvl="0"/>
            <a:r>
              <a:rPr lang="pt-BR" dirty="0" smtClean="0"/>
              <a:t>Identificar o local da costa a ser atingido determinando a posição do navio comparando as alturas medidas da Estrela Polar.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r>
              <a:rPr lang="pt-BR" sz="2000" dirty="0" smtClean="0">
                <a:solidFill>
                  <a:srgbClr val="00B0F0"/>
                </a:solidFill>
              </a:rPr>
              <a:t>3ª ETAPA</a:t>
            </a:r>
          </a:p>
          <a:p>
            <a:pPr lvl="0"/>
            <a:r>
              <a:rPr lang="pt-BR" dirty="0" smtClean="0"/>
              <a:t>O mesmo processo passou a ser feito por comparações com alturas de outras estrelas.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7"/>
            <a:ext cx="8748464" cy="3024336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4ª ETAPA</a:t>
            </a:r>
          </a:p>
          <a:p>
            <a:r>
              <a:rPr lang="pt-BR" sz="2500" dirty="0" smtClean="0"/>
              <a:t>Surge a longitude: medir a posição da Lua em relação às estrelas (A Lua, movendo-se em torno da Terra e é vista em diferentes posições do firmamento)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1746" name="Picture 2" descr="http://www.mat.uc.pt/~helios/Mestre/Julho00/H41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5625327" cy="334707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12160" y="350100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Medição dos três ângulos representados na figura. Para estas medições pode usar-se um sextante (aparelho antigo de medição).</a:t>
            </a:r>
            <a:endParaRPr lang="pt-BR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800" b="1" dirty="0" smtClean="0">
                <a:solidFill>
                  <a:srgbClr val="00B0F0"/>
                </a:solidFill>
                <a:latin typeface="+mn-lt"/>
              </a:rPr>
              <a:t>TECNOLOGIAS DOS INSTRUMENTOS ASTRONÔMICOS NA EPOCA DOS DESCOBRIMENTOS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856" y="1268760"/>
            <a:ext cx="5513040" cy="4525963"/>
          </a:xfrm>
        </p:spPr>
        <p:txBody>
          <a:bodyPr>
            <a:normAutofit/>
          </a:bodyPr>
          <a:lstStyle/>
          <a:p>
            <a:r>
              <a:rPr lang="pt-BR" sz="2500" dirty="0" smtClean="0"/>
              <a:t>Enfrentar o Atlântico era algo assustador.</a:t>
            </a:r>
          </a:p>
          <a:p>
            <a:r>
              <a:rPr lang="pt-BR" sz="2500" dirty="0" smtClean="0"/>
              <a:t>Criação de tecnologia que permitia: ir e voltar a alto mar com segurança  e se localizar com precisão.</a:t>
            </a:r>
          </a:p>
          <a:p>
            <a:r>
              <a:rPr lang="pt-BR" sz="2500" dirty="0" smtClean="0"/>
              <a:t>Caravela (permitiu  navegação à bolina na direção desejada). Com elas os portugueses puderam avançar  nas aventuras dos descobrimentos.</a:t>
            </a:r>
          </a:p>
        </p:txBody>
      </p:sp>
      <p:pic>
        <p:nvPicPr>
          <p:cNvPr id="4" name="Imagem 3" descr="http://upload.wikimedia.org/wikipedia/commons/thumb/a/a2/Caravela_Vera_Cruz_no_rio_Tejo.jpg/200px-Caravela_Vera_Cruz_no_rio_Te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3933056"/>
            <a:ext cx="7416824" cy="2481139"/>
          </a:xfrm>
        </p:spPr>
        <p:txBody>
          <a:bodyPr>
            <a:normAutofit/>
          </a:bodyPr>
          <a:lstStyle/>
          <a:p>
            <a:r>
              <a:rPr lang="pt-BR" dirty="0" smtClean="0"/>
              <a:t>A bússola, que já era conhecida, juntamente com outros instrumentos de localização (quadrante,astrolábio e a balestilha)  possibilitou a orientação em alto mar.</a:t>
            </a:r>
          </a:p>
          <a:p>
            <a:endParaRPr lang="pt-BR" dirty="0"/>
          </a:p>
        </p:txBody>
      </p:sp>
      <p:pic>
        <p:nvPicPr>
          <p:cNvPr id="4" name="Imagem 3" descr="http://www.prof2000.pt/users/maria_soa/Descobrimentos1_files/image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3448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56992"/>
            <a:ext cx="8964488" cy="2952328"/>
          </a:xfrm>
        </p:spPr>
        <p:txBody>
          <a:bodyPr>
            <a:normAutofit/>
          </a:bodyPr>
          <a:lstStyle/>
          <a:p>
            <a:r>
              <a:rPr lang="pt-BR" dirty="0" smtClean="0"/>
              <a:t>Portugueses: uso do quadrante em 1460.</a:t>
            </a:r>
          </a:p>
          <a:p>
            <a:endParaRPr lang="pt-BR" sz="2500" dirty="0" smtClean="0"/>
          </a:p>
          <a:p>
            <a:r>
              <a:rPr lang="pt-BR" sz="2800" dirty="0" smtClean="0"/>
              <a:t>Por volta de 1500 inovações tecnológicas já tinham sido feitas. </a:t>
            </a:r>
            <a:endParaRPr lang="pt-BR" sz="2500" dirty="0"/>
          </a:p>
        </p:txBody>
      </p:sp>
      <p:pic>
        <p:nvPicPr>
          <p:cNvPr id="4" name="Imagem 3" descr="http://multirio.rio.rj.gov.br/historia/modulo01/imagens/imagem2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48965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solidFill>
                  <a:srgbClr val="00B0F0"/>
                </a:solidFill>
                <a:latin typeface="+mn-lt"/>
              </a:rPr>
              <a:t>NAVEGAÇÃO NOS DIAS ATUAIS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77072"/>
            <a:ext cx="8892480" cy="233712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Com o avanço tecnológico: </a:t>
            </a:r>
            <a:r>
              <a:rPr lang="pt-BR" sz="2700" dirty="0" smtClean="0"/>
              <a:t>equipamentos permitiram melhorar a navegação.</a:t>
            </a:r>
          </a:p>
          <a:p>
            <a:r>
              <a:rPr lang="pt-BR" dirty="0" smtClean="0"/>
              <a:t> Cinco sistemas de radionavegação por satélite: GPS, </a:t>
            </a:r>
            <a:r>
              <a:rPr lang="pt-BR" dirty="0" err="1" smtClean="0"/>
              <a:t>Galileo</a:t>
            </a:r>
            <a:r>
              <a:rPr lang="pt-BR" dirty="0" smtClean="0"/>
              <a:t>, </a:t>
            </a:r>
            <a:r>
              <a:rPr lang="pt-BR" dirty="0" err="1" smtClean="0"/>
              <a:t>Glonass</a:t>
            </a:r>
            <a:r>
              <a:rPr lang="pt-BR" dirty="0" smtClean="0"/>
              <a:t>, </a:t>
            </a:r>
            <a:r>
              <a:rPr lang="pt-BR" dirty="0" err="1" smtClean="0"/>
              <a:t>Compass</a:t>
            </a:r>
            <a:r>
              <a:rPr lang="pt-BR" dirty="0" smtClean="0"/>
              <a:t> e IRNSS. O único totalmente operacional é o GPS.</a:t>
            </a:r>
          </a:p>
          <a:p>
            <a:endParaRPr lang="pt-BR" dirty="0"/>
          </a:p>
        </p:txBody>
      </p:sp>
      <p:pic>
        <p:nvPicPr>
          <p:cNvPr id="4" name="Imagem 3" descr="http://promoview.com.br/wp-content/uploads/2006/09/navio-navega%C3%A7%C3%A3o-barco-ia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2500" dirty="0" smtClean="0">
                <a:solidFill>
                  <a:srgbClr val="00B0F0"/>
                </a:solidFill>
                <a:latin typeface="+mn-lt"/>
              </a:rPr>
              <a:t>GPS- Sistema de posicionamento global</a:t>
            </a:r>
            <a:endParaRPr lang="pt-BR" sz="25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4077072"/>
            <a:ext cx="8064896" cy="2520280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Desenvolvido nos E.U.A. para fins militares.</a:t>
            </a:r>
          </a:p>
          <a:p>
            <a:pPr>
              <a:buNone/>
            </a:pPr>
            <a:r>
              <a:rPr lang="pt-PT" dirty="0" smtClean="0"/>
              <a:t>  </a:t>
            </a:r>
          </a:p>
          <a:p>
            <a:r>
              <a:rPr lang="pt-PT" dirty="0" smtClean="0"/>
              <a:t>Faz uso de  informação proveniente de satélites para fornecer as coordenadas geográficas.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gps_calculo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4680520" cy="29367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pt-BR" sz="3000" dirty="0" err="1" smtClean="0">
                <a:solidFill>
                  <a:srgbClr val="00B0F0"/>
                </a:solidFill>
                <a:latin typeface="+mn-lt"/>
              </a:rPr>
              <a:t>Galileo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996952"/>
            <a:ext cx="8064896" cy="36004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Iniciativa entre União Europeia e  Agência Espacial Europeia.</a:t>
            </a:r>
          </a:p>
          <a:p>
            <a:r>
              <a:rPr lang="pt-BR" dirty="0" smtClean="0"/>
              <a:t> Objetivo: autonomia europeia em matéria de sistemas de radionavegação por satélite. </a:t>
            </a:r>
          </a:p>
          <a:p>
            <a:r>
              <a:rPr lang="pt-BR" dirty="0" smtClean="0"/>
              <a:t>Compatível com o sistema GPS.</a:t>
            </a:r>
          </a:p>
          <a:p>
            <a:r>
              <a:rPr lang="pt-BR" dirty="0" smtClean="0"/>
              <a:t>O primeiro satélite foi lançado em Dezembro de 2005 e o sistema contará com um total de 30 satélites.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www.seronline.pt/biblioteca/recursosweb/FQA_SistemasdeNavegacao_v2/Galileo.png">
            <a:hlinkClick r:id="rId2" tooltip="&quot;Galileo - http://www.esa.int/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000" dirty="0" err="1" smtClean="0">
                <a:solidFill>
                  <a:srgbClr val="00B0F0"/>
                </a:solidFill>
                <a:latin typeface="+mn-lt"/>
              </a:rPr>
              <a:t>Glonass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852936"/>
            <a:ext cx="7992888" cy="3273227"/>
          </a:xfrm>
        </p:spPr>
        <p:txBody>
          <a:bodyPr>
            <a:normAutofit/>
          </a:bodyPr>
          <a:lstStyle/>
          <a:p>
            <a:r>
              <a:rPr lang="pt-BR" dirty="0" smtClean="0"/>
              <a:t>Sistema de navegação desenvolvido pela Rússia. </a:t>
            </a:r>
          </a:p>
          <a:p>
            <a:r>
              <a:rPr lang="pt-BR" dirty="0" smtClean="0"/>
              <a:t> 23 satélites,  vai atingir um total de 30  satélites, com vista a obter a precisão do sistema GPS.</a:t>
            </a:r>
          </a:p>
          <a:p>
            <a:endParaRPr lang="pt-BR" dirty="0"/>
          </a:p>
        </p:txBody>
      </p:sp>
      <p:pic>
        <p:nvPicPr>
          <p:cNvPr id="4" name="Imagem 3" descr="http://www.seronline.pt/biblioteca/recursosweb/FQA_SistemasdeNavegacao_v2/Glonass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520280" cy="22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80728"/>
            <a:ext cx="7467600" cy="4525963"/>
          </a:xfrm>
        </p:spPr>
        <p:txBody>
          <a:bodyPr/>
          <a:lstStyle/>
          <a:p>
            <a:r>
              <a:rPr lang="pt-BR" sz="4000" dirty="0" smtClean="0"/>
              <a:t>E como foi essa jornada?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Como os navegadores se orientavam no tempo e no espaço? Quais os métodos foram utilizados?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80728"/>
          </a:xfrm>
        </p:spPr>
        <p:txBody>
          <a:bodyPr>
            <a:normAutofit/>
          </a:bodyPr>
          <a:lstStyle/>
          <a:p>
            <a:pPr algn="ctr"/>
            <a:r>
              <a:rPr lang="pt-BR" sz="3000" dirty="0" err="1" smtClean="0">
                <a:solidFill>
                  <a:srgbClr val="00B0F0"/>
                </a:solidFill>
                <a:latin typeface="+mn-lt"/>
              </a:rPr>
              <a:t>Compass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pt-PT" smtClean="0"/>
              <a:t>China</a:t>
            </a:r>
            <a:endParaRPr lang="pt-PT" dirty="0" smtClean="0"/>
          </a:p>
          <a:p>
            <a:endParaRPr lang="pt-BR" dirty="0" smtClean="0"/>
          </a:p>
          <a:p>
            <a:r>
              <a:rPr lang="pt-PT" dirty="0" smtClean="0"/>
              <a:t>Os satélites começaram a ser lançados em  2009.</a:t>
            </a:r>
          </a:p>
          <a:p>
            <a:endParaRPr lang="pt-BR" dirty="0" smtClean="0"/>
          </a:p>
          <a:p>
            <a:r>
              <a:rPr lang="pt-PT" dirty="0" smtClean="0"/>
              <a:t>Totalizará 35 satélites, incluindo 5 em órbita geoestacionária e 30 satélites farão a cobertura global do planeta.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dirty="0" smtClean="0">
                <a:solidFill>
                  <a:srgbClr val="00B0F0"/>
                </a:solidFill>
                <a:latin typeface="+mn-lt"/>
              </a:rPr>
              <a:t>IRNSS</a:t>
            </a:r>
            <a:endParaRPr lang="pt-BR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996952"/>
            <a:ext cx="8136904" cy="3229819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O Sistema Regional Indiano de Navegação por Satélite :  sistema regional autônomo.</a:t>
            </a:r>
          </a:p>
          <a:p>
            <a:pPr algn="ctr"/>
            <a:r>
              <a:rPr lang="pt-PT" dirty="0" smtClean="0"/>
              <a:t>Aprovado em 2006 e será implementado em 2014</a:t>
            </a:r>
          </a:p>
          <a:p>
            <a:pPr algn="ctr"/>
            <a:r>
              <a:rPr lang="pt-PT" dirty="0" smtClean="0"/>
              <a:t>7 satélites (3 em órbita geoestacionária)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4" name="Imagem 3" descr="http://www.seronline.pt/biblioteca/recursosweb/FQA_SistemasdeNavegacao_v2/IRN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304256" cy="21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Lixo espacial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Sistemas de radionavegação tem a mesma função: auxiliar na localização.</a:t>
            </a:r>
          </a:p>
          <a:p>
            <a:r>
              <a:rPr lang="pt-BR" dirty="0" smtClean="0"/>
              <a:t>Por que existir tantos?</a:t>
            </a:r>
          </a:p>
          <a:p>
            <a:r>
              <a:rPr lang="pt-BR" dirty="0" smtClean="0"/>
              <a:t>Esses satélites quando desativados  se tornaram “lixo espacial”.</a:t>
            </a:r>
          </a:p>
          <a:p>
            <a:r>
              <a:rPr lang="pt-BR" dirty="0" smtClean="0"/>
              <a:t>Mais riscos para naves tripuladas e satélites ativos .</a:t>
            </a:r>
          </a:p>
          <a:p>
            <a:r>
              <a:rPr lang="pt-BR" dirty="0" smtClean="0"/>
              <a:t>Ao entrar em contato com a atmosfera é destruído ou queimado.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observatorio.ufmg.br/lixomontividi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2022" cy="237626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01/04/2008</a:t>
            </a:r>
            <a:endParaRPr lang="pt-BR" dirty="0"/>
          </a:p>
        </p:txBody>
      </p:sp>
      <p:pic>
        <p:nvPicPr>
          <p:cNvPr id="59396" name="Picture 4" descr="http://www.observatorio.ufmg.br/lixotanque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6264696" cy="313234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3528" y="63813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Crédito das imagens: </a:t>
            </a:r>
            <a:r>
              <a:rPr lang="pt-BR" sz="1000" dirty="0" smtClean="0">
                <a:hlinkClick r:id="rId4"/>
              </a:rPr>
              <a:t>http://www.observatorio.ufmg.br/Pas81.htm</a:t>
            </a:r>
            <a:endParaRPr lang="pt-BR" sz="1000" dirty="0"/>
          </a:p>
        </p:txBody>
      </p:sp>
      <p:pic>
        <p:nvPicPr>
          <p:cNvPr id="59398" name="Picture 6" descr="http://www.observatorio.ufmg.br/lixoimpacto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5715000" cy="204787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 tecnologia ainda não conseguiu produzir um equipamento capaz de recolher o lixo espacial</a:t>
            </a:r>
            <a:endParaRPr lang="pt-BR"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3.bp.blogspot.com/-kvF6anO4tWc/T5SWEnBU86I/AAAAAAAABWY/B84iYKGnor0/s1600/22+de+abril+-+Descobrimento+do+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5896" y="4869160"/>
            <a:ext cx="5008984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FIM!!!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652534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Crédito da imagem: </a:t>
            </a:r>
            <a:r>
              <a:rPr lang="pt-BR" sz="1000" dirty="0" smtClean="0">
                <a:solidFill>
                  <a:schemeClr val="bg1"/>
                </a:solidFill>
                <a:hlinkClick r:id="rId4"/>
              </a:rPr>
              <a:t>http://ritamoras.blogspot.com.br/2012/04/descoberta-ou-descobrimento-do-brasil.html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076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500" dirty="0" smtClean="0">
                <a:solidFill>
                  <a:schemeClr val="bg1"/>
                </a:solidFill>
                <a:cs typeface="Times New Roman" pitchFamily="18" charset="0"/>
              </a:rPr>
              <a:t>Fazendo uso da Astronomia o homem pôde navegar e fazer descobertas que possibilitaram introduzir um processo de transformação radical na visão que  ele  tinha do mundo e de si mesmo.</a:t>
            </a:r>
            <a:endParaRPr lang="pt-BR" sz="35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hlinkClick r:id="rId2"/>
              </a:rPr>
              <a:t>http://celestialnavigation.net/history/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http://cvc.institutocamoes.pt/navegaport/g19.html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http://www.observatorio.ufmg.br/pas22.htm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http://www.museutec.org.br/previewmuseologico/tecnicasdenavegacao.htm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http://www.cdcc.usp.br/cda/ensino-fundamental-astronomia/parte1a.html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http://www.cdcc.usp.br/cda/ensino-fundamental-astronomia/parte1a.html#aoe1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http://www.observatorio.ufmg.br/pas29.htm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ttp://misteriosdomundo.com/wp-content/uploads/2012/10/C%C3%A9u-notur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77048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201816"/>
            <a:ext cx="7740352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500" dirty="0" smtClean="0"/>
              <a:t>Atualmente é cada vez mais difícil admirar um céu noturno escuro e estrelado, principalmente para quem vive nas cidades. </a:t>
            </a:r>
            <a:endParaRPr lang="pt-BR" sz="1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PRÉ- HISTÓRIA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509120"/>
            <a:ext cx="7416824" cy="1789659"/>
          </a:xfrm>
        </p:spPr>
        <p:txBody>
          <a:bodyPr>
            <a:normAutofit/>
          </a:bodyPr>
          <a:lstStyle/>
          <a:p>
            <a:r>
              <a:rPr lang="pt-BR" sz="2500" dirty="0" smtClean="0"/>
              <a:t>Preocupação com ambiente </a:t>
            </a:r>
            <a:r>
              <a:rPr lang="pt-BR" sz="1500" dirty="0" smtClean="0"/>
              <a:t>(caçar, pescar, fugir de animais, abrigar-se das variações climáticas).</a:t>
            </a:r>
          </a:p>
          <a:p>
            <a:r>
              <a:rPr lang="pt-BR" sz="2500" dirty="0" smtClean="0"/>
              <a:t>Adaptar-se a alternância do claro e escuro e às mudanças de estações.</a:t>
            </a:r>
            <a:endParaRPr lang="pt-BR" sz="2500" dirty="0"/>
          </a:p>
        </p:txBody>
      </p:sp>
      <p:pic>
        <p:nvPicPr>
          <p:cNvPr id="4" name="Imagem 3" descr="http://portaldoprofessor.mec.gov.br/storage/discovirtual/aulas/6334/imagens/image00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5832648" cy="331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79512" y="6381328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3"/>
              </a:rPr>
              <a:t>Crédito da imagem: http://professor-josimar.blogspot.com.br/2010/01/historia-da-pre-historia.html</a:t>
            </a:r>
            <a:endParaRPr lang="pt-BR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509120"/>
            <a:ext cx="7467600" cy="1617043"/>
          </a:xfrm>
        </p:spPr>
        <p:txBody>
          <a:bodyPr/>
          <a:lstStyle/>
          <a:p>
            <a:r>
              <a:rPr lang="pt-BR" dirty="0" smtClean="0"/>
              <a:t> Alternância de claro e escuro na natureza (contagem dia e noite). </a:t>
            </a:r>
          </a:p>
          <a:p>
            <a:r>
              <a:rPr lang="pt-BR" dirty="0" smtClean="0"/>
              <a:t> Principal fonte de calor.</a:t>
            </a:r>
          </a:p>
          <a:p>
            <a:endParaRPr lang="pt-BR" dirty="0"/>
          </a:p>
        </p:txBody>
      </p:sp>
      <p:pic>
        <p:nvPicPr>
          <p:cNvPr id="5" name="Picture 2" descr="http://1.bp.blogspot.com/-D_NFCDImcNk/TcNHG1iEUwI/AAAAAAAAByM/HoUlZd4Gj2o/s1600/puesta-s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5544616" cy="415846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6581001"/>
            <a:ext cx="7020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4"/>
              </a:rPr>
              <a:t>Crédito da imagem: http://wp.clicrbs.com.br/porai/2013/01/04/o-sol-nao-e-para-todos</a:t>
            </a:r>
            <a:r>
              <a:rPr lang="pt-BR" sz="1200" dirty="0" smtClean="0">
                <a:hlinkClick r:id="rId4"/>
              </a:rPr>
              <a:t>/</a:t>
            </a:r>
            <a:endParaRPr lang="pt-BR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581128"/>
            <a:ext cx="7467600" cy="1545035"/>
          </a:xfrm>
        </p:spPr>
        <p:txBody>
          <a:bodyPr/>
          <a:lstStyle/>
          <a:p>
            <a:r>
              <a:rPr lang="pt-BR" dirty="0" smtClean="0"/>
              <a:t>Ilumina a escuridão da noite, principalmente em sua fase cheia (concepção de períodos maiores).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http://3.bp.blogspot.com/_LKXTmk9-E58/S9g5NaAv3sI/AAAAAAAAEXw/O9ICNsuOHFE/s1600/lua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488668"/>
            <a:ext cx="3943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hlinkClick r:id="rId4"/>
              </a:rPr>
              <a:t>Crédito da imagem: http://templo.da.lua.zip.net/</a:t>
            </a:r>
            <a:endParaRPr lang="pt-BR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/>
          <a:lstStyle/>
          <a:p>
            <a:r>
              <a:rPr lang="pt-BR" dirty="0" smtClean="0"/>
              <a:t>Pontos brilhantes em contraste a um céu bastante escuro.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http://misteriosdomundo.com/wp-content/uploads/2012/10/C%C3%A9u-notur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9847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704</TotalTime>
  <Words>1717</Words>
  <Application>Microsoft Office PowerPoint</Application>
  <PresentationFormat>Apresentação na tela (4:3)</PresentationFormat>
  <Paragraphs>231</Paragraphs>
  <Slides>45</Slides>
  <Notes>16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Técnica</vt:lpstr>
      <vt:lpstr>Slide 1</vt:lpstr>
      <vt:lpstr>A ASTRONOMIA E AS NAVEGAÇÕES</vt:lpstr>
      <vt:lpstr>Slide 3</vt:lpstr>
      <vt:lpstr>Slide 4</vt:lpstr>
      <vt:lpstr>Slide 5</vt:lpstr>
      <vt:lpstr>PRÉ- HISTÓRIA</vt:lpstr>
      <vt:lpstr>Slide 7</vt:lpstr>
      <vt:lpstr>Slide 8</vt:lpstr>
      <vt:lpstr>Slide 9</vt:lpstr>
      <vt:lpstr>Slide 10</vt:lpstr>
      <vt:lpstr>TEMPOS DE NAVEGAÇÃO</vt:lpstr>
      <vt:lpstr>Slide 12</vt:lpstr>
      <vt:lpstr>DIVERSAS FORMAS DE ORIENTAÇÃO</vt:lpstr>
      <vt:lpstr>ORIENTAÇÃO PELAS ESTRELAS</vt:lpstr>
      <vt:lpstr>URSA MAIOR</vt:lpstr>
      <vt:lpstr>URSA MENOR</vt:lpstr>
      <vt:lpstr>ÓRION</vt:lpstr>
      <vt:lpstr>Slide 18</vt:lpstr>
      <vt:lpstr>Slide 19</vt:lpstr>
      <vt:lpstr>CRUZEIRO DO SUL</vt:lpstr>
      <vt:lpstr>O Cruzeiro do Sul</vt:lpstr>
      <vt:lpstr>Cruzeiro do Sul e o Ponto Cardeal Sul</vt:lpstr>
      <vt:lpstr>ORIENTAÇÃO PELA LUA </vt:lpstr>
      <vt:lpstr>ORIENTAÇÃO PELA BÚSSOLA </vt:lpstr>
      <vt:lpstr>ORIENTAÇÃO PELO QUADRANTE</vt:lpstr>
      <vt:lpstr>  ORIENTAÇÃO PELO ASTROLÁBIO </vt:lpstr>
      <vt:lpstr>ORIENTAÇÃO PELA BALESTILHA </vt:lpstr>
      <vt:lpstr>NAVEGAÇÃO ASTRONOMICA DURANTE OS DESCOBRIMENTOS</vt:lpstr>
      <vt:lpstr>Slide 29</vt:lpstr>
      <vt:lpstr>Slide 30</vt:lpstr>
      <vt:lpstr>2ª ETAPA</vt:lpstr>
      <vt:lpstr>Slide 32</vt:lpstr>
      <vt:lpstr>TECNOLOGIAS DOS INSTRUMENTOS ASTRONÔMICOS NA EPOCA DOS DESCOBRIMENTOS </vt:lpstr>
      <vt:lpstr>Slide 34</vt:lpstr>
      <vt:lpstr>Slide 35</vt:lpstr>
      <vt:lpstr>NAVEGAÇÃO NOS DIAS ATUAIS</vt:lpstr>
      <vt:lpstr>GPS- Sistema de posicionamento global</vt:lpstr>
      <vt:lpstr>Galileo</vt:lpstr>
      <vt:lpstr>Glonass</vt:lpstr>
      <vt:lpstr>Compass</vt:lpstr>
      <vt:lpstr>IRNSS</vt:lpstr>
      <vt:lpstr>Lixo espacial</vt:lpstr>
      <vt:lpstr>Slide 43</vt:lpstr>
      <vt:lpstr>FIM!!!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Laboratorio</dc:creator>
  <cp:lastModifiedBy>Observatório</cp:lastModifiedBy>
  <cp:revision>169</cp:revision>
  <dcterms:created xsi:type="dcterms:W3CDTF">2013-04-04T14:04:28Z</dcterms:created>
  <dcterms:modified xsi:type="dcterms:W3CDTF">2013-04-15T00:07:50Z</dcterms:modified>
</cp:coreProperties>
</file>