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02" autoAdjust="0"/>
  </p:normalViewPr>
  <p:slideViewPr>
    <p:cSldViewPr>
      <p:cViewPr>
        <p:scale>
          <a:sx n="77" d="100"/>
          <a:sy n="77" d="100"/>
        </p:scale>
        <p:origin x="-1956" y="1290"/>
      </p:cViewPr>
      <p:guideLst>
        <p:guide orient="horz" pos="5058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21/02/2013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21/02/2013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21/02/2013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21/02/2013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21/02/2013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21/02/2013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21/02/2013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21/02/2013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21/02/2013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21/02/2013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21/02/2013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21/02/2013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es.123rf.com/photo_8597925_antigua-piramide-maya-templo-de-kukulcan-en-chichen-itza-yucatan-mexico.html" TargetMode="External"/><Relationship Id="rId4" Type="http://schemas.openxmlformats.org/officeDocument/2006/relationships/hyperlink" Target="http://www.ecnsoft.net/wp-content/uploads/2011/05/Bandeira-Nacional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6694" y="14581509"/>
            <a:ext cx="2050372" cy="1170455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23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fevereiro de 2013,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57982" y="4284365"/>
            <a:ext cx="10513168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ctr"/>
            <a:r>
              <a:rPr lang="pt-BR" sz="4400" b="1" dirty="0" smtClean="0">
                <a:latin typeface="Century Gothic" pitchFamily="34" charset="0"/>
              </a:rPr>
              <a:t>A Astronomia da bandeira do Brasil</a:t>
            </a:r>
            <a:endParaRPr lang="pt-BR" sz="4400" dirty="0" smtClean="0">
              <a:latin typeface="Century Gothic" pitchFamily="34" charset="0"/>
            </a:endParaRP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</a:t>
            </a:r>
            <a:r>
              <a:rPr lang="pt-BR" sz="2400" dirty="0" smtClean="0">
                <a:latin typeface="Century Gothic" pitchFamily="34" charset="0"/>
              </a:rPr>
              <a:t> </a:t>
            </a:r>
            <a:r>
              <a:rPr lang="pt-BR" sz="3200" dirty="0" smtClean="0">
                <a:latin typeface="Century Gothic" pitchFamily="34" charset="0"/>
              </a:rPr>
              <a:t>Alessandra Virginia de Oliveira </a:t>
            </a:r>
            <a:r>
              <a:rPr lang="pt-BR" sz="3200" dirty="0" err="1" smtClean="0">
                <a:latin typeface="Century Gothic" pitchFamily="34" charset="0"/>
              </a:rPr>
              <a:t>Nishihara</a:t>
            </a:r>
            <a:r>
              <a:rPr lang="pt-BR" sz="3200" dirty="0" smtClean="0">
                <a:latin typeface="Century Gothic" pitchFamily="34" charset="0"/>
              </a:rPr>
              <a:t> </a:t>
            </a:r>
            <a:r>
              <a:rPr lang="pt-BR" sz="2400" dirty="0" smtClean="0">
                <a:latin typeface="Century Gothic" pitchFamily="34" charset="0"/>
              </a:rPr>
              <a:t>(alessandra.oliveira@usp.br)</a:t>
            </a:r>
            <a:endParaRPr lang="pt-BR" sz="2400" dirty="0" smtClean="0">
              <a:latin typeface="Century Gothic" pitchFamily="34" charset="0"/>
            </a:endParaRP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6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97012" y="12168940"/>
            <a:ext cx="5358595" cy="1174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08167" y="14350143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886574" y="6948661"/>
            <a:ext cx="4896544" cy="727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Sinopse:</a:t>
            </a:r>
          </a:p>
          <a:p>
            <a:pPr algn="just">
              <a:lnSpc>
                <a:spcPct val="150000"/>
              </a:lnSpc>
            </a:pPr>
            <a:r>
              <a:rPr lang="pt-BR" sz="1800" dirty="0" smtClean="0">
                <a:latin typeface="Century Gothic" pitchFamily="34" charset="0"/>
              </a:rPr>
              <a:t> </a:t>
            </a:r>
          </a:p>
          <a:p>
            <a:pPr algn="just"/>
            <a:r>
              <a:rPr lang="pt-BR" sz="1800" dirty="0" smtClean="0">
                <a:latin typeface="Century Gothic" pitchFamily="34" charset="0"/>
              </a:rPr>
              <a:t>Você sabia que a disposição das estrelas no círculo azul da bandeira brasileira </a:t>
            </a:r>
            <a:r>
              <a:rPr lang="pt-BR" sz="1800" dirty="0" smtClean="0">
                <a:latin typeface="Century Gothic" pitchFamily="34" charset="0"/>
              </a:rPr>
              <a:t>está profundamente relacionada com </a:t>
            </a:r>
            <a:r>
              <a:rPr lang="pt-BR" sz="1800" dirty="0" smtClean="0">
                <a:latin typeface="Century Gothic" pitchFamily="34" charset="0"/>
              </a:rPr>
              <a:t>a Astronomia</a:t>
            </a:r>
            <a:r>
              <a:rPr lang="pt-BR" sz="1800" dirty="0" smtClean="0">
                <a:latin typeface="Century Gothic" pitchFamily="34" charset="0"/>
              </a:rPr>
              <a:t>? A Bandeira Nacional é um </a:t>
            </a:r>
            <a:r>
              <a:rPr lang="pt-BR" sz="1800" dirty="0" smtClean="0">
                <a:latin typeface="Century Gothic" pitchFamily="34" charset="0"/>
              </a:rPr>
              <a:t>dos quatro símbolos da República Federativa do Brasil </a:t>
            </a:r>
            <a:r>
              <a:rPr lang="pt-BR" sz="1800" dirty="0" smtClean="0">
                <a:latin typeface="Century Gothic" pitchFamily="34" charset="0"/>
              </a:rPr>
              <a:t>e foi </a:t>
            </a:r>
            <a:r>
              <a:rPr lang="pt-BR" sz="1800" dirty="0" smtClean="0">
                <a:latin typeface="Century Gothic" pitchFamily="34" charset="0"/>
              </a:rPr>
              <a:t>adotada pelo decreto n.° 4, de 19 de novembro de 1889, quatro dias após a Proclamação da República. Sua elaboração foi realizada por Raimundo Teixeira Mendes (positivista), Miguel Lemos (diretor do Apostolado Positivista do Brasil), Manuel Pereira Reis (astrônomo) e Décio </a:t>
            </a:r>
            <a:r>
              <a:rPr lang="pt-BR" sz="1800" dirty="0" err="1" smtClean="0">
                <a:latin typeface="Century Gothic" pitchFamily="34" charset="0"/>
              </a:rPr>
              <a:t>Vilares</a:t>
            </a:r>
            <a:r>
              <a:rPr lang="pt-BR" sz="1800" dirty="0" smtClean="0">
                <a:latin typeface="Century Gothic" pitchFamily="34" charset="0"/>
              </a:rPr>
              <a:t> (pintor</a:t>
            </a:r>
            <a:r>
              <a:rPr lang="pt-BR" sz="1800" dirty="0" smtClean="0">
                <a:latin typeface="Century Gothic" pitchFamily="34" charset="0"/>
              </a:rPr>
              <a:t>). </a:t>
            </a:r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>Na </a:t>
            </a:r>
            <a:r>
              <a:rPr lang="pt-BR" sz="1800" dirty="0" smtClean="0">
                <a:latin typeface="Century Gothic" pitchFamily="34" charset="0"/>
              </a:rPr>
              <a:t>Sessão Astronomia desde sábado </a:t>
            </a:r>
            <a:r>
              <a:rPr lang="pt-BR" sz="1800" dirty="0" smtClean="0">
                <a:latin typeface="Century Gothic" pitchFamily="34" charset="0"/>
              </a:rPr>
              <a:t>falaremos sobre alguns aspectos da </a:t>
            </a:r>
            <a:r>
              <a:rPr lang="pt-BR" sz="1800" dirty="0" smtClean="0">
                <a:latin typeface="Century Gothic" pitchFamily="34" charset="0"/>
              </a:rPr>
              <a:t>história da nossa bandeira e de que maneira a Astronomia está presente nesse símbolo tão importante.</a:t>
            </a: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6194894" y="14350143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557982" y="12277253"/>
            <a:ext cx="5040560" cy="2452006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Imagem da bandeira do Brasil com o arranjo familiar </a:t>
            </a:r>
            <a:r>
              <a:rPr lang="pt-BR" sz="1600" dirty="0" err="1" smtClean="0">
                <a:latin typeface="Century Gothic" pitchFamily="34" charset="0"/>
              </a:rPr>
              <a:t>des</a:t>
            </a:r>
            <a:r>
              <a:rPr lang="pt-BR" sz="1600" dirty="0" smtClean="0">
                <a:latin typeface="Century Gothic" pitchFamily="34" charset="0"/>
              </a:rPr>
              <a:t> estrelas no círculo azul que simboliza a esfera celeste, com as estrelas em destaque. Disponível em:</a:t>
            </a:r>
            <a:endParaRPr lang="pt-BR" sz="1600" dirty="0" smtClean="0">
              <a:latin typeface="Century Gothic" pitchFamily="34" charset="0"/>
            </a:endParaRPr>
          </a:p>
          <a:p>
            <a:pPr algn="just"/>
            <a:r>
              <a:rPr lang="pt-BR" sz="1600" dirty="0" smtClean="0">
                <a:latin typeface="Century Gothic" pitchFamily="34" charset="0"/>
                <a:hlinkClick r:id="rId4"/>
              </a:rPr>
              <a:t>http://</a:t>
            </a:r>
            <a:r>
              <a:rPr lang="pt-BR" sz="1600" dirty="0" smtClean="0">
                <a:latin typeface="Century Gothic" pitchFamily="34" charset="0"/>
                <a:hlinkClick r:id="rId4"/>
              </a:rPr>
              <a:t>www.ecnsoft.net/wp-content/uploads/2011/05/Bandeira-Nacional.jpg</a:t>
            </a: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600" dirty="0" smtClean="0">
              <a:latin typeface="Century Gothic" pitchFamily="34" charset="0"/>
              <a:hlinkClick r:id="rId5"/>
            </a:endParaRPr>
          </a:p>
          <a:p>
            <a:pPr algn="just"/>
            <a:r>
              <a:rPr lang="pt-BR" sz="1200" dirty="0" smtClean="0">
                <a:latin typeface="Century Gothic" pitchFamily="34" charset="0"/>
              </a:rPr>
              <a:t/>
            </a:r>
            <a:br>
              <a:rPr lang="pt-BR" sz="1200" dirty="0" smtClean="0">
                <a:latin typeface="Century Gothic" pitchFamily="34" charset="0"/>
              </a:rPr>
            </a:br>
            <a:endParaRPr lang="pt-BR" sz="1200" dirty="0">
              <a:solidFill>
                <a:srgbClr val="D09606"/>
              </a:solidFill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6" cstate="print"/>
          <a:srcRect b="6015"/>
          <a:stretch>
            <a:fillRect/>
          </a:stretch>
        </p:blipFill>
        <p:spPr bwMode="auto">
          <a:xfrm>
            <a:off x="9126934" y="14238225"/>
            <a:ext cx="1801781" cy="1609779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629990" y="14293477"/>
            <a:ext cx="1015312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astro_cdcc_usp-2012.sbd/a-semana?number=3653647&amp;part=1.2.2&amp;filename=chchhhi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astro_cdcc_usp-2012.sbd/a-semana?number=3653647&amp;part=1.2.2&amp;filename=chchhhi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mailbox://C:/Users/Jorge/AppData/Roaming/Thunderbird/Profiles/r658lv6z.default/Mail/cdcc.usp.br/astro_cdcc_usp-2012.sbd/a-semana?number=3653647&amp;part=1.2.2&amp;filename=chchhhi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mailbox://C:/Users/Jorge/AppData/Roaming/Thunderbird/Profiles/r658lv6z.default/Mail/cdcc.usp.br/astro_cdcc_usp-2012.sbd/a-semana?number=3653647&amp;part=1.2.2&amp;filename=chchhhi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mailbox://C:/Users/Jorge/AppData/Roaming/Thunderbird/Profiles/r658lv6z.default/Mail/cdcc.usp.br/astro_cdcc_usp-2012.sbd/a-semana?number=3653647&amp;part=1.2.2&amp;filename=chchhhi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2" descr="mailbox://C:/Users/ANDRE/AppData/Roaming/Thunderbird/Profiles/81fy1uv9.default/Mail/cdcc.usp.br/Inbox?number=594779073&amp;part=1.2.2&amp;filename=136653main_s114e7221_high.jpg"/>
          <p:cNvSpPr>
            <a:spLocks noChangeAspect="1" noChangeArrowheads="1"/>
          </p:cNvSpPr>
          <p:nvPr/>
        </p:nvSpPr>
        <p:spPr bwMode="auto">
          <a:xfrm>
            <a:off x="155575" y="-4343400"/>
            <a:ext cx="13315950" cy="9058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AutoShape 4" descr="mailbox://C:/Users/ANDRE/AppData/Roaming/Thunderbird/Profiles/81fy1uv9.default/Mail/cdcc.usp.br/Inbox?number=594779073&amp;part=1.2.2&amp;filename=136653main_s114e7221_high.jpg"/>
          <p:cNvSpPr>
            <a:spLocks noChangeAspect="1" noChangeArrowheads="1"/>
          </p:cNvSpPr>
          <p:nvPr/>
        </p:nvSpPr>
        <p:spPr bwMode="auto">
          <a:xfrm>
            <a:off x="155575" y="-4343400"/>
            <a:ext cx="13315950" cy="9058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Picture 2" descr="http://www.ecnsoft.net/wp-content/uploads/2011/05/Bandeira-Nacional.jpg"/>
          <p:cNvPicPr>
            <a:picLocks noChangeAspect="1" noChangeArrowheads="1"/>
          </p:cNvPicPr>
          <p:nvPr/>
        </p:nvPicPr>
        <p:blipFill>
          <a:blip r:embed="rId7" cstate="print"/>
          <a:srcRect l="36319" r="2067" b="11024"/>
          <a:stretch>
            <a:fillRect/>
          </a:stretch>
        </p:blipFill>
        <p:spPr bwMode="auto">
          <a:xfrm>
            <a:off x="664009" y="7092677"/>
            <a:ext cx="4790517" cy="51885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1985</TotalTime>
  <Words>155</Words>
  <Application>Microsoft Office PowerPoint</Application>
  <PresentationFormat>Personalizar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229</cp:revision>
  <dcterms:created xsi:type="dcterms:W3CDTF">2012-01-24T12:22:50Z</dcterms:created>
  <dcterms:modified xsi:type="dcterms:W3CDTF">2013-02-21T12:35:43Z</dcterms:modified>
</cp:coreProperties>
</file>