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57" r:id="rId2"/>
    <p:sldId id="258" r:id="rId3"/>
    <p:sldId id="259" r:id="rId4"/>
    <p:sldId id="261" r:id="rId5"/>
    <p:sldId id="260" r:id="rId6"/>
    <p:sldId id="263" r:id="rId7"/>
    <p:sldId id="265" r:id="rId8"/>
    <p:sldId id="266" r:id="rId9"/>
    <p:sldId id="269" r:id="rId10"/>
    <p:sldId id="271" r:id="rId11"/>
    <p:sldId id="273" r:id="rId12"/>
    <p:sldId id="272" r:id="rId13"/>
    <p:sldId id="270" r:id="rId14"/>
    <p:sldId id="274" r:id="rId15"/>
    <p:sldId id="275" r:id="rId16"/>
    <p:sldId id="276" r:id="rId17"/>
    <p:sldId id="277" r:id="rId18"/>
    <p:sldId id="278" r:id="rId19"/>
    <p:sldId id="280" r:id="rId20"/>
    <p:sldId id="279" r:id="rId21"/>
    <p:sldId id="281" r:id="rId22"/>
    <p:sldId id="282" r:id="rId23"/>
    <p:sldId id="283" r:id="rId24"/>
    <p:sldId id="287" r:id="rId25"/>
    <p:sldId id="288" r:id="rId26"/>
    <p:sldId id="289" r:id="rId27"/>
    <p:sldId id="290" r:id="rId28"/>
    <p:sldId id="291" r:id="rId29"/>
    <p:sldId id="292" r:id="rId30"/>
    <p:sldId id="294" r:id="rId31"/>
    <p:sldId id="293" r:id="rId32"/>
    <p:sldId id="262" r:id="rId33"/>
    <p:sldId id="295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28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189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D8DD7-ADDB-4FC3-86D0-55828022F5C1}" type="datetimeFigureOut">
              <a:rPr lang="pt-BR" smtClean="0"/>
              <a:pPr/>
              <a:t>06/01/2013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96953-FACC-4876-A123-A480335A15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Rel%C3%B3gio_de_sol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Astronomia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pt.wikipedia.org/wiki/Museu" TargetMode="External"/><Relationship Id="rId4" Type="http://schemas.openxmlformats.org/officeDocument/2006/relationships/hyperlink" Target="http://pt.wikipedia.org/wiki/Escola" TargetMode="Externa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6953-FACC-4876-A123-A480335A154D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. É fácil observar que os tamanhos das sombras de um gnômon ao longo do dia vão diminuindo da manhã até o meio-dia solar verdadeiro, quando o sol atinge o ponto mais alto no céu cruzando o meridiano celeste local, e depois, vai aumentando à medida que vai entardecendo.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6953-FACC-4876-A123-A480335A154D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Observando as constelações logo após</a:t>
            </a:r>
            <a:r>
              <a:rPr lang="pt-BR" baseline="0" dirty="0" smtClean="0"/>
              <a:t> o sol se pôr os primeiros astrônomos começaram a perceber que o sol se movia lentamente no fundo do céu. Como as estrelas eram consideradas fixas na esfera celeste, eles concluíram que o Sol é que se movimentava. E esse movimento foi denominado movimento anual aparente do sol.</a:t>
            </a:r>
          </a:p>
          <a:p>
            <a:pPr>
              <a:buFont typeface="Arial" pitchFamily="34" charset="0"/>
              <a:buChar char="•"/>
            </a:pPr>
            <a:r>
              <a:rPr lang="pt-BR" baseline="0" dirty="0" smtClean="0"/>
              <a:t>Ao nascer do Sol os raios solares incidem de forma mais oblíqua  sendo também maior a espessura de atmosfera por eles atravessada. A temperatura do ar é </a:t>
            </a:r>
          </a:p>
          <a:p>
            <a:r>
              <a:rPr lang="pt-BR" baseline="0" dirty="0" smtClean="0"/>
              <a:t>relativamente baixa pois a energia solar dispersa-se por uma área maior</a:t>
            </a:r>
          </a:p>
          <a:p>
            <a:r>
              <a:rPr lang="pt-BR" baseline="0" dirty="0" smtClean="0"/>
              <a:t>· Ao meio-dia, a radiação emitida pelo sol incide com a menor obliquidade ao longo de todo o dia  e atravessa uma espessura de atmosfera mais pequena. A </a:t>
            </a:r>
          </a:p>
          <a:p>
            <a:r>
              <a:rPr lang="pt-BR" baseline="0" dirty="0" smtClean="0"/>
              <a:t>temperatura é mais elevada, mas não é a máxima diária. </a:t>
            </a:r>
          </a:p>
          <a:p>
            <a:r>
              <a:rPr lang="pt-BR" baseline="0" dirty="0" smtClean="0"/>
              <a:t>· Ao </a:t>
            </a:r>
            <a:r>
              <a:rPr lang="pt-BR" baseline="0" dirty="0" err="1" smtClean="0"/>
              <a:t>pôr-do-sol</a:t>
            </a:r>
            <a:r>
              <a:rPr lang="pt-BR" baseline="0" dirty="0" smtClean="0"/>
              <a:t>, os raios solares voltam a estar, sendo, mais uma vez, grande a espessura de atmosfera atravessada pelos raios solares. Assim, a temperatura volta a </a:t>
            </a:r>
          </a:p>
          <a:p>
            <a:r>
              <a:rPr lang="pt-BR" baseline="0" dirty="0" smtClean="0"/>
              <a:t>baixar.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6953-FACC-4876-A123-A480335A154D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A ideia de imobilidade da Terra perdurou por muito tempo, até por volta do</a:t>
            </a:r>
            <a:r>
              <a:rPr lang="pt-BR" baseline="0" dirty="0" smtClean="0"/>
              <a:t> </a:t>
            </a:r>
            <a:r>
              <a:rPr lang="pt-BR" dirty="0" smtClean="0"/>
              <a:t>Renascimento Europeu, com a primeira revolução científica liderada por Nicolau</a:t>
            </a:r>
          </a:p>
          <a:p>
            <a:r>
              <a:rPr lang="pt-BR" dirty="0" smtClean="0"/>
              <a:t>Copérnico ,Galileu </a:t>
            </a:r>
            <a:r>
              <a:rPr lang="pt-BR" dirty="0" err="1" smtClean="0"/>
              <a:t>Galilei</a:t>
            </a:r>
            <a:r>
              <a:rPr lang="pt-BR" dirty="0" smtClean="0"/>
              <a:t> e Isaac Newton.</a:t>
            </a:r>
          </a:p>
          <a:p>
            <a:pPr>
              <a:buFont typeface="Arial" pitchFamily="34" charset="0"/>
              <a:buChar char="•"/>
            </a:pPr>
            <a:r>
              <a:rPr lang="pt-BR" dirty="0" err="1" smtClean="0"/>
              <a:t>Eratóstenes</a:t>
            </a:r>
            <a:r>
              <a:rPr lang="pt-BR" baseline="0" dirty="0" smtClean="0"/>
              <a:t> (240 </a:t>
            </a:r>
            <a:r>
              <a:rPr lang="pt-BR" baseline="0" dirty="0" err="1" smtClean="0"/>
              <a:t>a.C</a:t>
            </a:r>
            <a:r>
              <a:rPr lang="pt-BR" baseline="0" dirty="0" smtClean="0"/>
              <a:t>) notou que o Sol não ficava a uma mesma altura no céu, simultaneamente em duas cidades do Egito Antigo (Alexandria e </a:t>
            </a:r>
            <a:r>
              <a:rPr lang="pt-BR" baseline="0" dirty="0" err="1" smtClean="0"/>
              <a:t>Siena</a:t>
            </a:r>
            <a:r>
              <a:rPr lang="pt-BR" baseline="0" dirty="0" smtClean="0"/>
              <a:t>), situadas</a:t>
            </a:r>
            <a:r>
              <a:rPr lang="pt-BR" dirty="0" smtClean="0"/>
              <a:t> </a:t>
            </a:r>
            <a:r>
              <a:rPr lang="pt-BR" baseline="0" dirty="0" smtClean="0"/>
              <a:t>aproximadamente no mesmo meridiano terrestre. Ele observou que ao meio-dia de um</a:t>
            </a:r>
            <a:r>
              <a:rPr lang="pt-BR" dirty="0" smtClean="0"/>
              <a:t> </a:t>
            </a:r>
            <a:r>
              <a:rPr lang="pt-BR" baseline="0" dirty="0" smtClean="0"/>
              <a:t>solstício de verão, enquanto o Sol iluminava o fundo de um poço artesiano em </a:t>
            </a:r>
            <a:r>
              <a:rPr lang="pt-BR" baseline="0" dirty="0" err="1" smtClean="0"/>
              <a:t>Siena</a:t>
            </a:r>
            <a:r>
              <a:rPr lang="pt-BR" baseline="0" dirty="0" smtClean="0"/>
              <a:t>,</a:t>
            </a:r>
            <a:r>
              <a:rPr lang="pt-BR" dirty="0" smtClean="0"/>
              <a:t> </a:t>
            </a:r>
            <a:r>
              <a:rPr lang="pt-BR" baseline="0" dirty="0" smtClean="0"/>
              <a:t>um gnômon projetava uma pequena sombra em Alexandria, como é mostrado na Figura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Bastaria, então, conhecer a distância entre as duas cidades e o ângulo de separação</a:t>
            </a:r>
          </a:p>
          <a:p>
            <a:r>
              <a:rPr lang="pt-BR" dirty="0" smtClean="0"/>
              <a:t>entre elas em relação ao centro da Terra. Este ângulo corresponde àquele formado pelo gnômon e o raio de luz vindo do Sol, cujo vértice é a própria extremidade superior do Gnômon a estimativa de Erastóstenes para o diâmetro polar da Terra foi</a:t>
            </a:r>
          </a:p>
          <a:p>
            <a:r>
              <a:rPr lang="pt-BR" dirty="0" smtClean="0"/>
              <a:t>de 14.715 km, muito próximo do valor moderno de 12.718 km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6953-FACC-4876-A123-A480335A154D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6953-FACC-4876-A123-A480335A154D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6953-FACC-4876-A123-A480335A154D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Com o surgimento das grandes navegações</a:t>
            </a:r>
            <a:r>
              <a:rPr lang="pt-BR" baseline="0" dirty="0" smtClean="0"/>
              <a:t> surgiu a necessidade de se orientar na superfície terrestre e contar o tempo. E a primeira referencia foi observar os astros no céu.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A civilização do hemisfério norte se orientavam pela  posição da estrela Polar na cauda da constelação  da Ursa Menor que está </a:t>
            </a:r>
          </a:p>
          <a:p>
            <a:pPr>
              <a:buFont typeface="Arial" pitchFamily="34" charset="0"/>
              <a:buNone/>
            </a:pPr>
            <a:r>
              <a:rPr lang="pt-BR" dirty="0" smtClean="0"/>
              <a:t>praticamente fixa na direção do </a:t>
            </a:r>
            <a:r>
              <a:rPr lang="pt-BR" dirty="0" err="1" smtClean="0"/>
              <a:t>Pólo</a:t>
            </a:r>
            <a:r>
              <a:rPr lang="pt-BR" dirty="0" smtClean="0"/>
              <a:t> Norte Celeste (prolongamento do polo norte</a:t>
            </a:r>
            <a:r>
              <a:rPr lang="pt-BR" baseline="0" dirty="0" smtClean="0"/>
              <a:t> terrestre). A sua projeção no horizonte indica a </a:t>
            </a:r>
          </a:p>
          <a:p>
            <a:pPr>
              <a:buFont typeface="Arial" pitchFamily="34" charset="0"/>
              <a:buNone/>
            </a:pPr>
            <a:r>
              <a:rPr lang="pt-BR" baseline="0" dirty="0" smtClean="0"/>
              <a:t>direção Norte e orienta os povos daquele hemisfério.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Os povos do sul e os primeiros navegantes que se aventuraram para cá consideravam a constelação do Cruzeiro do Sul como uma boa referência para </a:t>
            </a:r>
          </a:p>
          <a:p>
            <a:pPr>
              <a:buFont typeface="Arial" pitchFamily="34" charset="0"/>
              <a:buNone/>
            </a:pPr>
            <a:r>
              <a:rPr lang="pt-BR" dirty="0" smtClean="0"/>
              <a:t>determinar o </a:t>
            </a:r>
            <a:r>
              <a:rPr lang="pt-BR" dirty="0" err="1" smtClean="0"/>
              <a:t>Pólo</a:t>
            </a:r>
            <a:r>
              <a:rPr lang="pt-BR" dirty="0" smtClean="0"/>
              <a:t> Sul. 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Com a descoberta do ímã no II milênio </a:t>
            </a:r>
            <a:r>
              <a:rPr lang="pt-BR" dirty="0" err="1" smtClean="0"/>
              <a:t>a.C</a:t>
            </a:r>
            <a:r>
              <a:rPr lang="pt-BR" dirty="0" smtClean="0"/>
              <a:t>, também se construiu a Bússola, um instrumento de orientação composto de uma agulha magnética na </a:t>
            </a:r>
          </a:p>
          <a:p>
            <a:pPr>
              <a:buFont typeface="Arial" pitchFamily="34" charset="0"/>
              <a:buNone/>
            </a:pPr>
            <a:r>
              <a:rPr lang="pt-BR" dirty="0" smtClean="0"/>
              <a:t>horizontal suspensa pelo centro de gravidade apontando para a direção Norte-Sul magnética. A bússola aponta para o </a:t>
            </a:r>
            <a:r>
              <a:rPr lang="pt-BR" dirty="0" err="1" smtClean="0"/>
              <a:t>Pólo</a:t>
            </a:r>
            <a:r>
              <a:rPr lang="pt-BR" dirty="0" smtClean="0"/>
              <a:t> Norte Magnético, que embora não coincida exatamente com o </a:t>
            </a:r>
            <a:r>
              <a:rPr lang="pt-BR" dirty="0" err="1" smtClean="0"/>
              <a:t>Pólo</a:t>
            </a:r>
            <a:r>
              <a:rPr lang="pt-BR" dirty="0" smtClean="0"/>
              <a:t> Norte Geográfico, nos fornece uma orientação aproximada para a maioria dos pontos da superfície terrestre.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Assim, outro método de orientação consiste na determinação da linha meridiana local, a linha Norte–Sul do observador posição do sol pela manhã e tarde é importante, não só pela luz, calor, energia e vida que ele nos fornece, mas para nos orientarmos geograficamente.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6953-FACC-4876-A123-A480335A154D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Observe que a trajetória aparente do sol na esfera celeste durante um dia ensolarado é um arco de circunferência em torno do eixo terrestre e faz com que a direção da sombra de um gnômon varie de posição e de tamanho durante os dias.  Nas várias épocas do ano, podemos observar o tamanho mínimo da sombra de um gnômon ao longo de um dia. 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O segmento de reta da sombra mínima do gnômon (vertical) num dia ensolarado está contido no meridiano local, e nos dá a direção Norte-Sul. A linha 4</a:t>
            </a:r>
          </a:p>
          <a:p>
            <a:pPr>
              <a:buFont typeface="Arial" pitchFamily="34" charset="0"/>
              <a:buNone/>
            </a:pPr>
            <a:r>
              <a:rPr lang="pt-BR" dirty="0" smtClean="0"/>
              <a:t>perpendicular ao meridiano local nos dá a direção Leste-Oeste verdadeira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6953-FACC-4876-A123-A480335A154D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segmento de reta da sombra mínima do gnômon (vertical) nos dá no meridiano local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6953-FACC-4876-A123-A480335A154D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A linha meridiana local também pode ser obtida marcando a direção da bissetriz das sombras da manhã e da tarde de mesmo tamanho de um gnômon (especialmente num dia de equinócio para quem vive entre os trópicos, em que a </a:t>
            </a:r>
          </a:p>
          <a:p>
            <a:pPr algn="just"/>
            <a:r>
              <a:rPr lang="pt-BR" dirty="0" smtClean="0"/>
              <a:t>sombra mínima é nula, pois o sol passa pelo zênite do observador exatamente ao </a:t>
            </a:r>
          </a:p>
          <a:p>
            <a:pPr algn="just"/>
            <a:r>
              <a:rPr lang="pt-BR" dirty="0" smtClean="0"/>
              <a:t>meio dia solar verdadeiro). </a:t>
            </a:r>
          </a:p>
          <a:p>
            <a:pPr algn="just"/>
            <a:r>
              <a:rPr lang="pt-BR" dirty="0" smtClean="0"/>
              <a:t>O procedimento consiste  em fincar um gnômon num local C onde se tenha sol de manhã e de tarde. Traça-se no chão vários arcos de circunferências de sombra concêntricos as extremidades da sombra do gnômon e marcam-se os raios de sombra da manhã (s1 e s3), ligando os pontos extremos das sombras com o centro C, no pé </a:t>
            </a:r>
          </a:p>
          <a:p>
            <a:pPr algn="just"/>
            <a:r>
              <a:rPr lang="pt-BR" dirty="0" smtClean="0"/>
              <a:t>do gnômon.</a:t>
            </a:r>
          </a:p>
          <a:p>
            <a:pPr algn="just"/>
            <a:r>
              <a:rPr lang="pt-BR" dirty="0" smtClean="0"/>
              <a:t>Durante à tarde marca-se também os raios de sombra (s4 e s2) projetados </a:t>
            </a:r>
          </a:p>
          <a:p>
            <a:pPr algn="just"/>
            <a:r>
              <a:rPr lang="pt-BR" dirty="0" smtClean="0"/>
              <a:t>pela haste que atingem a extremidade de cada um dos arcos de circunferências </a:t>
            </a:r>
          </a:p>
          <a:p>
            <a:pPr algn="just"/>
            <a:r>
              <a:rPr lang="pt-BR" dirty="0" smtClean="0"/>
              <a:t>feitos no período da manhã, de modo a obter vários ângulos com vértices no pé </a:t>
            </a:r>
          </a:p>
          <a:p>
            <a:pPr algn="just"/>
            <a:r>
              <a:rPr lang="pt-BR" dirty="0" smtClean="0"/>
              <a:t>da haste C, cujos lados são os pares de raios de um arco de uma mesma </a:t>
            </a:r>
          </a:p>
          <a:p>
            <a:pPr algn="just"/>
            <a:r>
              <a:rPr lang="pt-BR" dirty="0" smtClean="0"/>
              <a:t>circunferência de sombra.  Traça-se a bissetriz de  cada par desses raios de </a:t>
            </a:r>
          </a:p>
          <a:p>
            <a:pPr algn="just"/>
            <a:r>
              <a:rPr lang="pt-BR" dirty="0" smtClean="0"/>
              <a:t>sombra congruentes. Elas coincidem? Evidentemente que sim. É a bissetriz </a:t>
            </a:r>
          </a:p>
          <a:p>
            <a:pPr algn="just"/>
            <a:r>
              <a:rPr lang="pt-BR" dirty="0" smtClean="0"/>
              <a:t>comum destes ângulos de sombra de mesmo tamanho que é a linha meridiana do </a:t>
            </a:r>
          </a:p>
          <a:p>
            <a:pPr algn="just"/>
            <a:r>
              <a:rPr lang="pt-BR" dirty="0" smtClean="0"/>
              <a:t>local, indicando a direção Norte-Sul (N - S).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6953-FACC-4876-A123-A480335A154D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6953-FACC-4876-A123-A480335A154D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6953-FACC-4876-A123-A480335A154D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Explorando o  </a:t>
            </a:r>
            <a:r>
              <a:rPr lang="pt-BR" dirty="0" err="1" smtClean="0"/>
              <a:t>perpendicularismo</a:t>
            </a:r>
            <a:r>
              <a:rPr lang="pt-BR" dirty="0" smtClean="0"/>
              <a:t> entre a linha meridiana, obtemos a linha Leste-Oeste (L-O ou L-W) obtendo os pontos cardeais a partir do meridiano local. Com as linhas N-S e L-O podemos construir a rosa dos ventos.</a:t>
            </a:r>
          </a:p>
          <a:p>
            <a:endParaRPr lang="pt-BR" dirty="0" smtClean="0"/>
          </a:p>
          <a:p>
            <a:r>
              <a:rPr lang="pt-BR" dirty="0" smtClean="0"/>
              <a:t>Tomando-se a direção das bissetrizes dos pontos cardeais, N-S-L-O obtém-se os 4 pontos colaterais localizados entre os pontos cardeais, Nordeste </a:t>
            </a:r>
          </a:p>
          <a:p>
            <a:r>
              <a:rPr lang="pt-BR" dirty="0" smtClean="0"/>
              <a:t>(NE), Noroeste (NO), Sudeste (SE) e Sudoeste (SO ou SW). Do mesmo modo, as bissetrizes dos pontos colaterais geram os 8 pontos subcolaterais, localizados entre um ponto cardeal e um ponto colateral, Norte-nordeste (NNE), </a:t>
            </a:r>
            <a:r>
              <a:rPr lang="pt-BR" dirty="0" err="1" smtClean="0"/>
              <a:t>Nortenoroeste</a:t>
            </a:r>
            <a:r>
              <a:rPr lang="pt-BR" dirty="0" smtClean="0"/>
              <a:t> (NNO), Leste-nordeste (ENE), Leste-sudeste (ESSE), Sul-sudeste (SSE), </a:t>
            </a:r>
            <a:r>
              <a:rPr lang="pt-BR" dirty="0" err="1" smtClean="0"/>
              <a:t>Sul-sudoeste</a:t>
            </a:r>
            <a:r>
              <a:rPr lang="pt-BR" dirty="0" smtClean="0"/>
              <a:t> (SSO). Oeste-sudoeste (OSO) e Oeste-noroeste (ONO) e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6953-FACC-4876-A123-A480335A154D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6953-FACC-4876-A123-A480335A154D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6953-FACC-4876-A123-A480335A154D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Os primeiros astrônomos começaram a perceber que o Sol se movia lentamente e</a:t>
            </a:r>
            <a:r>
              <a:rPr lang="pt-BR" baseline="0" dirty="0" smtClean="0"/>
              <a:t> perceberam isso observando as constelações.</a:t>
            </a:r>
          </a:p>
          <a:p>
            <a:r>
              <a:rPr lang="pt-BR" dirty="0" smtClean="0"/>
              <a:t>as constelações situadas a leste do</a:t>
            </a:r>
            <a:r>
              <a:rPr lang="pt-BR" baseline="0" dirty="0" smtClean="0"/>
              <a:t> </a:t>
            </a:r>
            <a:r>
              <a:rPr lang="pt-BR" dirty="0" smtClean="0"/>
              <a:t>Sol deixam de ser vistas devido ao ofuscamento pela claridade solar e que as</a:t>
            </a:r>
            <a:r>
              <a:rPr lang="pt-BR" baseline="0" dirty="0" smtClean="0"/>
              <a:t> </a:t>
            </a:r>
            <a:r>
              <a:rPr lang="pt-BR" dirty="0" smtClean="0"/>
              <a:t>constelações a oeste do Sol passam a ser visualizadas.Como as estrelas eram</a:t>
            </a:r>
            <a:r>
              <a:rPr lang="pt-BR" baseline="0" dirty="0" smtClean="0"/>
              <a:t> </a:t>
            </a:r>
            <a:r>
              <a:rPr lang="pt-BR" dirty="0" smtClean="0"/>
              <a:t>consideradas fixas na esfera celeste (o que só é válido em primeira aproximação), eles</a:t>
            </a:r>
            <a:r>
              <a:rPr lang="pt-BR" baseline="0" dirty="0" smtClean="0"/>
              <a:t> </a:t>
            </a:r>
            <a:r>
              <a:rPr lang="pt-BR" dirty="0" smtClean="0"/>
              <a:t>concluíram que era o Sol que se movimentava. Esse movimento, denominado</a:t>
            </a:r>
            <a:r>
              <a:rPr lang="pt-BR" baseline="0" dirty="0" smtClean="0"/>
              <a:t> </a:t>
            </a:r>
            <a:r>
              <a:rPr lang="pt-BR" dirty="0" smtClean="0"/>
              <a:t>movimento anual aparente do Sol, faz com que este se desloque cerca de 1 grau por dia</a:t>
            </a:r>
            <a:r>
              <a:rPr lang="pt-BR" baseline="0" dirty="0" smtClean="0"/>
              <a:t> </a:t>
            </a:r>
            <a:r>
              <a:rPr lang="pt-BR" dirty="0" smtClean="0"/>
              <a:t>(de oeste para leste)</a:t>
            </a:r>
          </a:p>
          <a:p>
            <a:r>
              <a:rPr lang="pt-BR" dirty="0" smtClean="0"/>
              <a:t>O movimento anual do Sol define no céu uma trajetória circular, a qual foi denominada</a:t>
            </a:r>
            <a:r>
              <a:rPr lang="pt-BR" baseline="0" dirty="0" smtClean="0"/>
              <a:t> </a:t>
            </a:r>
            <a:r>
              <a:rPr lang="pt-BR" dirty="0" smtClean="0"/>
              <a:t>eclíptica, porque é onde a Lua se situa na ocasião de um eclipse.</a:t>
            </a:r>
          </a:p>
          <a:p>
            <a:r>
              <a:rPr lang="pt-BR" dirty="0" smtClean="0"/>
              <a:t>O</a:t>
            </a:r>
            <a:r>
              <a:rPr lang="pt-BR" baseline="0" dirty="0" smtClean="0"/>
              <a:t> </a:t>
            </a:r>
            <a:r>
              <a:rPr lang="pt-BR" dirty="0" smtClean="0"/>
              <a:t>plano dessa trajetória circular anual do Sol é inclinado em relação ao plano do equador</a:t>
            </a:r>
            <a:r>
              <a:rPr lang="pt-BR" baseline="0" dirty="0" smtClean="0"/>
              <a:t> </a:t>
            </a:r>
            <a:r>
              <a:rPr lang="pt-BR" dirty="0" smtClean="0"/>
              <a:t>celeste, em cerca de 23°,5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6953-FACC-4876-A123-A480335A154D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início</a:t>
            </a:r>
            <a:r>
              <a:rPr lang="pt-BR" baseline="0" dirty="0" smtClean="0"/>
              <a:t> de cada estação do ano também pode ser definida através do acompanhamento de uma sombra produzida por um </a:t>
            </a:r>
            <a:r>
              <a:rPr lang="pt-BR" baseline="0" dirty="0" err="1" smtClean="0"/>
              <a:t>gnônom</a:t>
            </a:r>
            <a:endParaRPr lang="pt-BR" baseline="0" dirty="0" smtClean="0"/>
          </a:p>
          <a:p>
            <a:r>
              <a:rPr lang="pt-BR" dirty="0" smtClean="0"/>
              <a:t>Olhando agora para as sombras produzidas pela nossa vareta dentro de um ano, nós vamos constatar variações nas dimensões e disposições das sombras. Em particular, nós vamos representar os resultados para os solstícios de verão e de inverno e os equinócios de outono e de primavera, ou seja, o aspecto das sombras no dia em que começa cada uma das estações do ano: Primavera, Verão, Outono e Inverno. 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A menor sombra do dia ocorre sempre na passagem do Sol no ponto mais alto do céu: ISSO OCORRE NO SOLSTÍCIO</a:t>
            </a:r>
            <a:r>
              <a:rPr lang="pt-BR" baseline="0" dirty="0" smtClean="0"/>
              <a:t> DE VERÃO</a:t>
            </a:r>
          </a:p>
          <a:p>
            <a:pPr>
              <a:buFont typeface="Arial" pitchFamily="34" charset="0"/>
              <a:buChar char="•"/>
            </a:pPr>
            <a:r>
              <a:rPr lang="pt-BR" baseline="0" dirty="0" smtClean="0"/>
              <a:t>Nos SOLSTICIOS as sombras possuem uma maior inclinação no instante do nascer do sol comparado com os equinócios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6953-FACC-4876-A123-A480335A154D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Concluímos então, que, ao longo do ano, as sombras refletem o seguinte comportamento do Sol, conforme a representação da figura que segue, com a seguintes observações: 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O Sol descreve arcos inclinados e paralelos entre si, que se deslocam dentro do ciclo de um ano.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O Sol descreve um MOVIMENTO PENDULAR ao longo da linha do horizonte, ou seja, ele oscila para o norte e para o sul em relação a direção geográfica Este ou Oeste.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6953-FACC-4876-A123-A480335A154D}" type="slidenum">
              <a:rPr lang="pt-BR" smtClean="0"/>
              <a:pPr/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6953-FACC-4876-A123-A480335A154D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 a construção de um </a:t>
            </a:r>
            <a:r>
              <a:rPr lang="pt-B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relógio de Sol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horizontal é fundamental que o ponteiro (gnômon) que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projecta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sombra sobre o mostrador seja posicionado de forma a ficar paralelo ao eixo de rotação da Terra.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6953-FACC-4876-A123-A480335A154D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 dos mais famosos, foi construído por Isaac Newton, na parede da casa onde viveu sua infância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6953-FACC-4876-A123-A480335A154D}" type="slidenum">
              <a:rPr lang="pt-BR" smtClean="0"/>
              <a:pPr/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6953-FACC-4876-A123-A480335A154D}" type="slidenum">
              <a:rPr lang="pt-BR" smtClean="0"/>
              <a:pPr/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6953-FACC-4876-A123-A480335A154D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Motivos para construir um relógio de sol nos dias atuais: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Como objeto de decoração e curiosidade, em jardins, parques e praças, por exemplo.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 finalidade educacional, gerando interesse por 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Astronomia"/>
              </a:rPr>
              <a:t>astronomia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entre jovens e adultos, em 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Escola"/>
              </a:rPr>
              <a:t>escolas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Museu"/>
              </a:rPr>
              <a:t>museus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e outros locais públicos.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6953-FACC-4876-A123-A480335A154D}" type="slidenum">
              <a:rPr lang="pt-BR" smtClean="0"/>
              <a:pPr/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6953-FACC-4876-A123-A480335A154D}" type="slidenum">
              <a:rPr lang="pt-BR" smtClean="0"/>
              <a:pPr/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6953-FACC-4876-A123-A480335A154D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pt-BR" sz="1200" b="0" i="0" kern="1200" dirty="0" smtClean="0">
                <a:latin typeface="Times New Roman" pitchFamily="18" charset="0"/>
                <a:ea typeface="+mn-ea"/>
                <a:cs typeface="+mn-cs"/>
              </a:rPr>
              <a:t>Os </a:t>
            </a:r>
            <a:r>
              <a:rPr lang="pt-BR" sz="1200" b="1" i="0" kern="1200" dirty="0" smtClean="0">
                <a:latin typeface="Times New Roman" pitchFamily="18" charset="0"/>
                <a:ea typeface="+mn-ea"/>
                <a:cs typeface="+mn-cs"/>
              </a:rPr>
              <a:t>gnomos</a:t>
            </a:r>
            <a:r>
              <a:rPr lang="pt-BR" sz="1200" b="0" i="0" kern="1200" dirty="0" smtClean="0">
                <a:latin typeface="Times New Roman" pitchFamily="18" charset="0"/>
                <a:ea typeface="+mn-ea"/>
                <a:cs typeface="+mn-cs"/>
              </a:rPr>
              <a:t> são espíritos de pequena estatura.A origem das lendas dos gnomos provavelmente surgiu no oriente e  influenciou a cultura antiga da Escandinávia.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Com a evolução dos contos, o gnomo tornou-se na imaginação popular um anão.  É comum serem representados como seres mágicos não só protetores da natureza e dos seus segredos mas também dos jardins.</a:t>
            </a:r>
          </a:p>
          <a:p>
            <a:pPr algn="l"/>
            <a:endParaRPr lang="pt-BR" sz="1200" b="0" i="0" kern="1200" dirty="0" smtClean="0">
              <a:latin typeface="Times New Roman" pitchFamily="18" charset="0"/>
              <a:ea typeface="+mn-ea"/>
              <a:cs typeface="+mn-cs"/>
            </a:endParaRPr>
          </a:p>
          <a:p>
            <a:pPr algn="l"/>
            <a:r>
              <a:rPr lang="pt-BR" sz="1200" b="0" i="0" kern="1200" dirty="0" smtClean="0">
                <a:latin typeface="Times New Roman" pitchFamily="18" charset="0"/>
                <a:ea typeface="+mn-ea"/>
                <a:cs typeface="+mn-cs"/>
              </a:rPr>
              <a:t>Com a evolução dos contos, o gnomo tornou-se na imaginação popular um anão.  É comum serem representados como seres mágicos não só protetores da natureza e dos seus segredos mas também dos jardins.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6953-FACC-4876-A123-A480335A154D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gnômon deve ter sido o mais antigo instrumento astronômico construído pelo homem. Em sua forma mais simples, consistia apenas de uma vara fincada, geralmente na vertical, no chão.</a:t>
            </a:r>
            <a:r>
              <a:rPr lang="pt-BR" dirty="0" smtClean="0"/>
              <a:t> A observação da sombra dessa vara, provocada pelos raios solares, permitia materializar a posição do Sol no céu ao longo do tempo.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6953-FACC-4876-A123-A480335A154D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 primeiros instrumentos astronômicos usados pelo homem foram o olho e o cérebro humanos. Foi com eles que os antigos astrônomos conseguiram olhar e procurar entender o mundo em que viviam. </a:t>
            </a:r>
          </a:p>
          <a:p>
            <a:pPr>
              <a:buFont typeface="Arial" pitchFamily="34" charset="0"/>
              <a:buChar char="•"/>
            </a:pP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Através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cérebro e dos olhos foi possível classificar as estrelas em constelações, as quais eram consideradas como imutáveis com o passar do tempo.</a:t>
            </a:r>
          </a:p>
          <a:p>
            <a:pPr>
              <a:buFont typeface="Arial" pitchFamily="34" charset="0"/>
              <a:buChar char="•"/>
            </a:pP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 o uso de qualquer instrumento adicional, que os antigos conseguiram separar os planetas das então chamadas estrelas fixas.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Hiparcos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sem o uso de qualquer instrumento artificial conseguiu classificar as estrelas segundo seu brilho, classificação essa que, apesar de algumas modificações, se mantém ainda hoje. </a:t>
            </a:r>
          </a:p>
          <a:p>
            <a:pPr>
              <a:buFont typeface="Arial" pitchFamily="34" charset="0"/>
              <a:buChar char="•"/>
            </a:pP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instrumentos só começaram a ser elaborados quando maiores precisões passaram a ser exigidas quanto ao posicionamento dos astros, mesmo assim 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eram instrumentos sem veículos ópticos, de modo que, pode-se dizer que as observações continuavam a ser feitas a olho nu;</a:t>
            </a:r>
          </a:p>
          <a:p>
            <a:pPr>
              <a:buFont typeface="Arial" pitchFamily="34" charset="0"/>
              <a:buChar char="•"/>
            </a:pP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assim foi até o início do século XVII com o aparecimento da luneta.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6953-FACC-4876-A123-A480335A154D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 sua forma mais simples, consistia apenas de uma vara fincada, geralmente na vertical, no chão.</a:t>
            </a:r>
            <a:r>
              <a:rPr lang="pt-BR" dirty="0" smtClean="0"/>
              <a:t> A observação da sombra dessa vara, provocada pelos raios solares, permitia materializar a posição do Sol no céu ao longo do tempo.</a:t>
            </a:r>
          </a:p>
          <a:p>
            <a:r>
              <a:rPr lang="pt-BR" dirty="0" smtClean="0"/>
              <a:t>Marca a altura do sol através da sua sombra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6953-FACC-4876-A123-A480335A154D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Uma</a:t>
            </a:r>
            <a:r>
              <a:rPr lang="pt-BR" baseline="0" dirty="0" smtClean="0"/>
              <a:t> aplicação do </a:t>
            </a:r>
            <a:r>
              <a:rPr lang="pt-BR" baseline="0" dirty="0" err="1" smtClean="0"/>
              <a:t>gnômon</a:t>
            </a:r>
            <a:r>
              <a:rPr lang="pt-BR" baseline="0" dirty="0" smtClean="0"/>
              <a:t> é no </a:t>
            </a:r>
            <a:r>
              <a:rPr lang="pt-BR" dirty="0" smtClean="0"/>
              <a:t> </a:t>
            </a:r>
            <a:r>
              <a:rPr lang="pt-BR" b="1" dirty="0" smtClean="0"/>
              <a:t>RELÓGIO SOLAR</a:t>
            </a:r>
            <a:r>
              <a:rPr lang="pt-BR" dirty="0" smtClean="0"/>
              <a:t> por permitir marcar a hora verdadeira do Sol.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6953-FACC-4876-A123-A480335A154D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Observando a sombra da gnômon ao longo de um dia, os antigos astrônomos puderam perceber que ela era muito longa ao amanhecer e que ia mudando tanto de direção como de comprimento ao longo do dia. Verificaram que o instante em que a sombra era a mais curta do dia, correspondia ao instante que dividia a parte clara do dia em duas metades. A esse instante deram o nome de Meio-dia e a direção em que a sombra se encontrava nesse instante recebeu o nome de Linha do Meio-dia ou seja, linha meridiana.</a:t>
            </a:r>
          </a:p>
          <a:p>
            <a:r>
              <a:rPr lang="pt-BR" dirty="0" smtClean="0"/>
              <a:t>O segmento de reta da sombra mínima do gnômon (vertical) num dia ensolarado está contido no meridiano local, e nos dá a direção Norte-Sul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6953-FACC-4876-A123-A480335A154D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0848-B1CB-4D65-A5C2-3F79E1721D10}" type="datetimeFigureOut">
              <a:rPr lang="pt-BR" smtClean="0"/>
              <a:pPr/>
              <a:t>06/01/2013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4A62-D831-412C-8EE8-43096A88DAC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0848-B1CB-4D65-A5C2-3F79E1721D10}" type="datetimeFigureOut">
              <a:rPr lang="pt-BR" smtClean="0"/>
              <a:pPr/>
              <a:t>06/01/2013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4A62-D831-412C-8EE8-43096A88DAC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0848-B1CB-4D65-A5C2-3F79E1721D10}" type="datetimeFigureOut">
              <a:rPr lang="pt-BR" smtClean="0"/>
              <a:pPr/>
              <a:t>06/01/2013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4A62-D831-412C-8EE8-43096A88DAC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0848-B1CB-4D65-A5C2-3F79E1721D10}" type="datetimeFigureOut">
              <a:rPr lang="pt-BR" smtClean="0"/>
              <a:pPr/>
              <a:t>06/01/2013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4A62-D831-412C-8EE8-43096A88DAC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0848-B1CB-4D65-A5C2-3F79E1721D10}" type="datetimeFigureOut">
              <a:rPr lang="pt-BR" smtClean="0"/>
              <a:pPr/>
              <a:t>06/01/2013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4A62-D831-412C-8EE8-43096A88DAC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0848-B1CB-4D65-A5C2-3F79E1721D10}" type="datetimeFigureOut">
              <a:rPr lang="pt-BR" smtClean="0"/>
              <a:pPr/>
              <a:t>06/01/2013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4A62-D831-412C-8EE8-43096A88DAC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0848-B1CB-4D65-A5C2-3F79E1721D10}" type="datetimeFigureOut">
              <a:rPr lang="pt-BR" smtClean="0"/>
              <a:pPr/>
              <a:t>06/01/2013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4A62-D831-412C-8EE8-43096A88DAC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0848-B1CB-4D65-A5C2-3F79E1721D10}" type="datetimeFigureOut">
              <a:rPr lang="pt-BR" smtClean="0"/>
              <a:pPr/>
              <a:t>06/01/2013</a:t>
            </a:fld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E84A62-D831-412C-8EE8-43096A88DAC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0848-B1CB-4D65-A5C2-3F79E1721D10}" type="datetimeFigureOut">
              <a:rPr lang="pt-BR" smtClean="0"/>
              <a:pPr/>
              <a:t>06/01/2013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4A62-D831-412C-8EE8-43096A88DAC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0848-B1CB-4D65-A5C2-3F79E1721D10}" type="datetimeFigureOut">
              <a:rPr lang="pt-BR" smtClean="0"/>
              <a:pPr/>
              <a:t>06/01/2013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7E84A62-D831-412C-8EE8-43096A88DAC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BCB0848-B1CB-4D65-A5C2-3F79E1721D10}" type="datetimeFigureOut">
              <a:rPr lang="pt-BR" smtClean="0"/>
              <a:pPr/>
              <a:t>06/01/2013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4A62-D831-412C-8EE8-43096A88DAC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BCB0848-B1CB-4D65-A5C2-3F79E1721D10}" type="datetimeFigureOut">
              <a:rPr lang="pt-BR" smtClean="0"/>
              <a:pPr/>
              <a:t>06/01/2013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7E84A62-D831-412C-8EE8-43096A88DAC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dcc.usp.br/cda/aprendendo-basico/estacoes-do-ano/estacoes-do-ano.html" TargetMode="External"/><Relationship Id="rId3" Type="http://schemas.openxmlformats.org/officeDocument/2006/relationships/hyperlink" Target="http://pt.wikipedia.org/wiki/Gnomo" TargetMode="External"/><Relationship Id="rId7" Type="http://schemas.openxmlformats.org/officeDocument/2006/relationships/hyperlink" Target="http://www.gforum.tv/board/1428/284683/movimentos-da-terra-rotacao-translacao-e-estacoes-do-ano.html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2.dm.ufscar.br/profs/salvador/jornada/Ciencias_e_Matematica_do_Sol_e_do_Gnomon.pdf" TargetMode="External"/><Relationship Id="rId5" Type="http://schemas.openxmlformats.org/officeDocument/2006/relationships/hyperlink" Target="http://staff.on.br/maia/Intr_Astron_eAstrof_Curso_do_INPE.pdf" TargetMode="External"/><Relationship Id="rId4" Type="http://schemas.openxmlformats.org/officeDocument/2006/relationships/hyperlink" Target="http://www.iag.usp.br/siae98/astroinstrum/antigos.htm" TargetMode="External"/><Relationship Id="rId9" Type="http://schemas.openxmlformats.org/officeDocument/2006/relationships/hyperlink" Target="http://www.youtube.com/watch?v=gJbXy7YJme8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dasinm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164288" cy="561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2915816" y="5949280"/>
            <a:ext cx="6228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Palestrante: Alessandra Virgínia de Oliveira </a:t>
            </a:r>
            <a:r>
              <a:rPr lang="pt-BR" sz="2000" dirty="0" err="1" smtClean="0"/>
              <a:t>Nishihara</a:t>
            </a:r>
            <a:endParaRPr lang="pt-BR" sz="2000" dirty="0" smtClean="0"/>
          </a:p>
          <a:p>
            <a:pPr algn="ctr"/>
            <a:r>
              <a:rPr lang="pt-BR" sz="2000" dirty="0"/>
              <a:t>a</a:t>
            </a:r>
            <a:r>
              <a:rPr lang="pt-BR" sz="2000" dirty="0" smtClean="0"/>
              <a:t>lessandra.oliveira@usp.br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51520" y="5229200"/>
            <a:ext cx="7632848" cy="1368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200" dirty="0" smtClean="0"/>
              <a:t> O tamanhos das sombras vão diminuindo e depois aumentando à medida que vai entardecendo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5" name="Picture 2" descr="D:\eder\ANOTROPICAL\gnomon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76672"/>
            <a:ext cx="6264696" cy="455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3707904" y="2492896"/>
            <a:ext cx="432048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Movimento diurno aparente do Sol</a:t>
            </a:r>
            <a:endParaRPr lang="pt-BR" dirty="0"/>
          </a:p>
        </p:txBody>
      </p:sp>
      <p:pic>
        <p:nvPicPr>
          <p:cNvPr id="5" name="Espaço Reservado para Conteúdo 4" descr="downloa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985080"/>
            <a:ext cx="5040560" cy="3714641"/>
          </a:xfrm>
        </p:spPr>
      </p:pic>
      <p:sp>
        <p:nvSpPr>
          <p:cNvPr id="6" name="CaixaDeTexto 5"/>
          <p:cNvSpPr txBox="1"/>
          <p:nvPr/>
        </p:nvSpPr>
        <p:spPr>
          <a:xfrm>
            <a:off x="5652120" y="1196752"/>
            <a:ext cx="3491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Movimento aparente- estrelas fixas e o sol se movimenta.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Ao nascer – forma oblíqua;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Ao meio dia- menor obliquidade;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Pôr do sol- forma oblíqua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95536" y="5373216"/>
            <a:ext cx="7560840" cy="1224136"/>
          </a:xfrm>
        </p:spPr>
        <p:txBody>
          <a:bodyPr>
            <a:normAutofit/>
          </a:bodyPr>
          <a:lstStyle/>
          <a:p>
            <a:r>
              <a:rPr lang="pt-BR" sz="2500" dirty="0" smtClean="0"/>
              <a:t>Terra imóvel até o Renascimento Europeu</a:t>
            </a:r>
          </a:p>
          <a:p>
            <a:r>
              <a:rPr lang="pt-BR" sz="2500" dirty="0" err="1" smtClean="0"/>
              <a:t>Eratóstenes</a:t>
            </a:r>
            <a:r>
              <a:rPr lang="pt-BR" sz="2500" dirty="0" smtClean="0"/>
              <a:t>- diâmetro da Terra</a:t>
            </a:r>
            <a:endParaRPr lang="pt-BR" sz="2500" dirty="0"/>
          </a:p>
        </p:txBody>
      </p:sp>
      <p:pic>
        <p:nvPicPr>
          <p:cNvPr id="5" name="Imagem 4" descr="download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76672"/>
            <a:ext cx="6264696" cy="4839786"/>
          </a:xfrm>
          <a:prstGeom prst="rect">
            <a:avLst/>
          </a:prstGeom>
        </p:spPr>
      </p:pic>
      <p:sp>
        <p:nvSpPr>
          <p:cNvPr id="6" name="Seta para a direita 5"/>
          <p:cNvSpPr/>
          <p:nvPr/>
        </p:nvSpPr>
        <p:spPr>
          <a:xfrm flipV="1">
            <a:off x="5436096" y="5949281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6156176" y="587727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14.715 Km (12.718 km)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Em que as sombras determinam?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Pontos cardeais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Movimento aparente do Sol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Estações do ano 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Relógios solares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467600" cy="1143000"/>
          </a:xfrm>
        </p:spPr>
        <p:txBody>
          <a:bodyPr>
            <a:normAutofit/>
          </a:bodyPr>
          <a:lstStyle/>
          <a:p>
            <a:r>
              <a:rPr lang="pt-BR" sz="6000" dirty="0" smtClean="0"/>
              <a:t>PONTOS CARDEAIS</a:t>
            </a:r>
            <a:endParaRPr lang="pt-BR" sz="6000" dirty="0"/>
          </a:p>
        </p:txBody>
      </p:sp>
      <p:pic>
        <p:nvPicPr>
          <p:cNvPr id="4" name="Imagem 3" descr="Rosa_dos_Ventos_dsfdfdsdsaljd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2204864"/>
            <a:ext cx="3784054" cy="3371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Orientar é procurar o oriente!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/>
          <a:lstStyle/>
          <a:p>
            <a:r>
              <a:rPr lang="pt-BR" sz="2500" dirty="0" smtClean="0"/>
              <a:t>Grandes navegações</a:t>
            </a:r>
          </a:p>
          <a:p>
            <a:pPr>
              <a:buNone/>
            </a:pPr>
            <a:endParaRPr lang="pt-BR" sz="2500" dirty="0" smtClean="0"/>
          </a:p>
          <a:p>
            <a:r>
              <a:rPr lang="pt-BR" sz="2500" dirty="0" smtClean="0"/>
              <a:t>Civilizações hemisfério norte</a:t>
            </a:r>
          </a:p>
          <a:p>
            <a:pPr>
              <a:buNone/>
            </a:pPr>
            <a:endParaRPr lang="pt-BR" sz="2500" dirty="0" smtClean="0"/>
          </a:p>
          <a:p>
            <a:r>
              <a:rPr lang="pt-BR" sz="2500" dirty="0" smtClean="0"/>
              <a:t>Civilizações do hemisfério sul</a:t>
            </a:r>
          </a:p>
          <a:p>
            <a:pPr>
              <a:buNone/>
            </a:pPr>
            <a:endParaRPr lang="pt-BR" sz="2500" dirty="0" smtClean="0"/>
          </a:p>
          <a:p>
            <a:r>
              <a:rPr lang="pt-BR" sz="2500" dirty="0" smtClean="0"/>
              <a:t>Descoberta do ímã         Bússola</a:t>
            </a:r>
          </a:p>
          <a:p>
            <a:endParaRPr lang="pt-BR" sz="2500" dirty="0" smtClean="0"/>
          </a:p>
          <a:p>
            <a:r>
              <a:rPr lang="pt-BR" sz="2500" dirty="0" smtClean="0"/>
              <a:t>Posição do sol           norte/sul</a:t>
            </a:r>
            <a:endParaRPr lang="pt-BR" sz="2500" dirty="0"/>
          </a:p>
        </p:txBody>
      </p:sp>
      <p:sp>
        <p:nvSpPr>
          <p:cNvPr id="4" name="Seta para a direita 3"/>
          <p:cNvSpPr/>
          <p:nvPr/>
        </p:nvSpPr>
        <p:spPr>
          <a:xfrm>
            <a:off x="5148064" y="2708920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5796136" y="2492896"/>
            <a:ext cx="33478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Posição da estrela polar</a:t>
            </a:r>
            <a:endParaRPr lang="pt-BR" sz="2200" dirty="0"/>
          </a:p>
        </p:txBody>
      </p:sp>
      <p:sp>
        <p:nvSpPr>
          <p:cNvPr id="7" name="Seta para a direita 6"/>
          <p:cNvSpPr/>
          <p:nvPr/>
        </p:nvSpPr>
        <p:spPr>
          <a:xfrm>
            <a:off x="3851920" y="4581128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5796136" y="3429000"/>
            <a:ext cx="33478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Cruzeiro do Sul</a:t>
            </a:r>
            <a:endParaRPr lang="pt-BR" sz="2200" dirty="0"/>
          </a:p>
        </p:txBody>
      </p:sp>
      <p:sp>
        <p:nvSpPr>
          <p:cNvPr id="9" name="Seta para a direita 8"/>
          <p:cNvSpPr/>
          <p:nvPr/>
        </p:nvSpPr>
        <p:spPr>
          <a:xfrm>
            <a:off x="5364088" y="3645024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>
            <a:off x="3275856" y="5445224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311150" y="3816350"/>
            <a:ext cx="8369300" cy="2882900"/>
          </a:xfrm>
          <a:prstGeom prst="parallelogram">
            <a:avLst>
              <a:gd name="adj" fmla="val 76918"/>
            </a:avLst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825750" y="3359150"/>
            <a:ext cx="139700" cy="1892300"/>
          </a:xfrm>
          <a:prstGeom prst="rect">
            <a:avLst/>
          </a:prstGeom>
          <a:solidFill>
            <a:srgbClr val="8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857250" y="571500"/>
            <a:ext cx="4171950" cy="5372100"/>
          </a:xfrm>
          <a:prstGeom prst="line">
            <a:avLst/>
          </a:prstGeom>
          <a:noFill/>
          <a:ln w="12700">
            <a:solidFill>
              <a:srgbClr val="FF33C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2971800" y="5257800"/>
            <a:ext cx="2057400" cy="6858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2971800" y="5257800"/>
            <a:ext cx="2133600" cy="13716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1643063" y="1214438"/>
            <a:ext cx="3462337" cy="5414962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2971800" y="5257800"/>
            <a:ext cx="1066800" cy="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V="1">
            <a:off x="2971800" y="4419600"/>
            <a:ext cx="3124200" cy="838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V="1">
            <a:off x="2971800" y="3810000"/>
            <a:ext cx="3429000" cy="14478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2971800" y="3352800"/>
            <a:ext cx="3429000" cy="457200"/>
          </a:xfrm>
          <a:prstGeom prst="line">
            <a:avLst/>
          </a:prstGeom>
          <a:noFill/>
          <a:ln w="12700">
            <a:solidFill>
              <a:srgbClr val="FF33C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2971800" y="3352800"/>
            <a:ext cx="1066800" cy="1905000"/>
          </a:xfrm>
          <a:prstGeom prst="line">
            <a:avLst/>
          </a:prstGeom>
          <a:noFill/>
          <a:ln w="12700">
            <a:solidFill>
              <a:srgbClr val="FF33C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3475038" y="3763963"/>
            <a:ext cx="1314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>
                <a:solidFill>
                  <a:srgbClr val="FF9933"/>
                </a:solidFill>
                <a:latin typeface="Arial" charset="0"/>
              </a:rPr>
              <a:t>Nascente</a:t>
            </a:r>
            <a:endParaRPr lang="en-US" sz="20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1831975" y="6354763"/>
            <a:ext cx="96981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 dirty="0" err="1" smtClean="0">
                <a:solidFill>
                  <a:srgbClr val="0000FF"/>
                </a:solidFill>
                <a:latin typeface="Arial" charset="0"/>
              </a:rPr>
              <a:t>Ocaso</a:t>
            </a:r>
            <a:endParaRPr lang="en-US" sz="20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2971800" y="3352800"/>
            <a:ext cx="3124200" cy="1066800"/>
          </a:xfrm>
          <a:prstGeom prst="line">
            <a:avLst/>
          </a:prstGeom>
          <a:noFill/>
          <a:ln w="12700">
            <a:solidFill>
              <a:srgbClr val="FF33C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449" name="AutoShape 17"/>
          <p:cNvSpPr>
            <a:spLocks noChangeArrowheads="1"/>
          </p:cNvSpPr>
          <p:nvPr/>
        </p:nvSpPr>
        <p:spPr bwMode="auto">
          <a:xfrm>
            <a:off x="554038" y="220663"/>
            <a:ext cx="415925" cy="415925"/>
          </a:xfrm>
          <a:prstGeom prst="star16">
            <a:avLst>
              <a:gd name="adj" fmla="val 37500"/>
            </a:avLst>
          </a:prstGeom>
          <a:solidFill>
            <a:srgbClr val="FF0033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450" name="AutoShape 18"/>
          <p:cNvSpPr>
            <a:spLocks noChangeArrowheads="1"/>
          </p:cNvSpPr>
          <p:nvPr/>
        </p:nvSpPr>
        <p:spPr bwMode="auto">
          <a:xfrm>
            <a:off x="1349375" y="849313"/>
            <a:ext cx="415925" cy="415925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919893" y="-9525"/>
            <a:ext cx="1982915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2800" b="1" dirty="0">
                <a:latin typeface="Arial" charset="0"/>
              </a:rPr>
              <a:t>Sol </a:t>
            </a:r>
            <a:r>
              <a:rPr lang="en-US" sz="2800" b="1" dirty="0" err="1">
                <a:latin typeface="Arial" charset="0"/>
              </a:rPr>
              <a:t>mais</a:t>
            </a:r>
            <a:endParaRPr lang="en-US" sz="2800" b="1" dirty="0">
              <a:latin typeface="Arial" charset="0"/>
            </a:endParaRPr>
          </a:p>
          <a:p>
            <a:pPr algn="ctr"/>
            <a:r>
              <a:rPr lang="en-US" sz="2800" b="1" dirty="0">
                <a:latin typeface="Arial" charset="0"/>
              </a:rPr>
              <a:t>alto do </a:t>
            </a:r>
            <a:r>
              <a:rPr lang="en-US" sz="2800" b="1" dirty="0" err="1">
                <a:latin typeface="Arial" charset="0"/>
              </a:rPr>
              <a:t>dia</a:t>
            </a:r>
            <a:endParaRPr lang="en-US" sz="2800" b="1" dirty="0">
              <a:latin typeface="Arial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635896" y="260648"/>
            <a:ext cx="50405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500" dirty="0" smtClean="0"/>
              <a:t>Trajetória: arco de circunferência.</a:t>
            </a:r>
          </a:p>
          <a:p>
            <a:pPr>
              <a:buFont typeface="Arial" pitchFamily="34" charset="0"/>
              <a:buChar char="•"/>
            </a:pPr>
            <a:endParaRPr lang="en-US" sz="2500" dirty="0" smtClean="0"/>
          </a:p>
          <a:p>
            <a:pPr>
              <a:buFont typeface="Arial" pitchFamily="34" charset="0"/>
              <a:buChar char="•"/>
            </a:pPr>
            <a:r>
              <a:rPr lang="en-US" sz="2500" dirty="0" smtClean="0"/>
              <a:t>Direção da </a:t>
            </a:r>
            <a:r>
              <a:rPr lang="en-US" sz="2500" dirty="0" err="1" smtClean="0"/>
              <a:t>sombra</a:t>
            </a:r>
            <a:r>
              <a:rPr lang="en-US" sz="2500" dirty="0" smtClean="0"/>
              <a:t> varia de posição e </a:t>
            </a:r>
            <a:r>
              <a:rPr lang="en-US" sz="2500" dirty="0" err="1" smtClean="0"/>
              <a:t>tamanho</a:t>
            </a:r>
            <a:r>
              <a:rPr lang="en-US" sz="2500" dirty="0" smtClean="0"/>
              <a:t>.</a:t>
            </a:r>
          </a:p>
          <a:p>
            <a:endParaRPr lang="en-US" sz="2500" dirty="0" smtClean="0"/>
          </a:p>
          <a:p>
            <a:pPr>
              <a:buFont typeface="Arial" pitchFamily="34" charset="0"/>
              <a:buChar char="•"/>
            </a:pPr>
            <a:r>
              <a:rPr lang="en-US" sz="2500" dirty="0" smtClean="0"/>
              <a:t>Sombra minima- N e S</a:t>
            </a:r>
          </a:p>
          <a:p>
            <a:pPr>
              <a:buFont typeface="Arial" pitchFamily="34" charset="0"/>
              <a:buChar char="•"/>
            </a:pPr>
            <a:endParaRPr lang="en-US" sz="2500" dirty="0" smtClean="0"/>
          </a:p>
          <a:p>
            <a:pPr>
              <a:buFont typeface="Arial" pitchFamily="34" charset="0"/>
              <a:buChar char="•"/>
            </a:pPr>
            <a:r>
              <a:rPr lang="en-US" sz="2500" dirty="0" smtClean="0"/>
              <a:t>4 </a:t>
            </a:r>
            <a:r>
              <a:rPr lang="en-US" sz="2500" dirty="0" err="1" smtClean="0"/>
              <a:t>linhas</a:t>
            </a:r>
            <a:r>
              <a:rPr lang="en-US" sz="2500" dirty="0" smtClean="0"/>
              <a:t> </a:t>
            </a:r>
            <a:r>
              <a:rPr lang="en-US" sz="2500" dirty="0" err="1" smtClean="0"/>
              <a:t>perpendiculares</a:t>
            </a:r>
            <a:r>
              <a:rPr lang="en-US" sz="2500" dirty="0" smtClean="0"/>
              <a:t> - L e O</a:t>
            </a:r>
            <a:endParaRPr lang="pt-BR" sz="25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4038600" y="0"/>
            <a:ext cx="5133975" cy="2000250"/>
          </a:xfrm>
          <a:noFill/>
        </p:spPr>
        <p:txBody>
          <a:bodyPr lIns="92075" tIns="46038" rIns="92075" bIns="46038"/>
          <a:lstStyle/>
          <a:p>
            <a:r>
              <a:rPr lang="en-US" dirty="0" err="1" smtClean="0"/>
              <a:t>Determinação</a:t>
            </a:r>
            <a:r>
              <a:rPr lang="en-US" dirty="0" smtClean="0"/>
              <a:t> do</a:t>
            </a:r>
            <a:br>
              <a:rPr lang="en-US" dirty="0" smtClean="0"/>
            </a:br>
            <a:r>
              <a:rPr lang="en-US" dirty="0" err="1" smtClean="0"/>
              <a:t>meridiano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( Sombra </a:t>
            </a:r>
            <a:r>
              <a:rPr lang="en-US" sz="2800" dirty="0" err="1" smtClean="0"/>
              <a:t>mínima</a:t>
            </a:r>
            <a:r>
              <a:rPr lang="en-US" sz="2800" dirty="0" smtClean="0"/>
              <a:t> )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11150" y="506413"/>
            <a:ext cx="8369300" cy="6245225"/>
            <a:chOff x="196" y="319"/>
            <a:chExt cx="5272" cy="3934"/>
          </a:xfrm>
        </p:grpSpPr>
        <p:sp>
          <p:nvSpPr>
            <p:cNvPr id="19461" name="AutoShape 2"/>
            <p:cNvSpPr>
              <a:spLocks noChangeArrowheads="1"/>
            </p:cNvSpPr>
            <p:nvPr/>
          </p:nvSpPr>
          <p:spPr bwMode="auto">
            <a:xfrm>
              <a:off x="196" y="2404"/>
              <a:ext cx="5272" cy="1816"/>
            </a:xfrm>
            <a:prstGeom prst="parallelogram">
              <a:avLst>
                <a:gd name="adj" fmla="val 76918"/>
              </a:avLst>
            </a:prstGeom>
            <a:solidFill>
              <a:srgbClr val="DDDDD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62" name="Line 4"/>
            <p:cNvSpPr>
              <a:spLocks noChangeShapeType="1"/>
            </p:cNvSpPr>
            <p:nvPr/>
          </p:nvSpPr>
          <p:spPr bwMode="auto">
            <a:xfrm>
              <a:off x="2544" y="3312"/>
              <a:ext cx="2064" cy="0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63" name="Line 5"/>
            <p:cNvSpPr>
              <a:spLocks noChangeShapeType="1"/>
            </p:cNvSpPr>
            <p:nvPr/>
          </p:nvSpPr>
          <p:spPr bwMode="auto">
            <a:xfrm flipH="1">
              <a:off x="1008" y="3312"/>
              <a:ext cx="816" cy="0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64" name="Rectangle 6"/>
            <p:cNvSpPr>
              <a:spLocks noChangeArrowheads="1"/>
            </p:cNvSpPr>
            <p:nvPr/>
          </p:nvSpPr>
          <p:spPr bwMode="auto">
            <a:xfrm>
              <a:off x="2294" y="2371"/>
              <a:ext cx="8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000" b="1">
                  <a:solidFill>
                    <a:srgbClr val="FF9933"/>
                  </a:solidFill>
                  <a:latin typeface="Arial" charset="0"/>
                </a:rPr>
                <a:t>Nascente</a:t>
              </a:r>
              <a:endParaRPr lang="en-US" sz="2000" b="1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19465" name="Rectangle 7"/>
            <p:cNvSpPr>
              <a:spLocks noChangeArrowheads="1"/>
            </p:cNvSpPr>
            <p:nvPr/>
          </p:nvSpPr>
          <p:spPr bwMode="auto">
            <a:xfrm>
              <a:off x="1574" y="4003"/>
              <a:ext cx="6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000" b="1">
                  <a:solidFill>
                    <a:srgbClr val="0000FF"/>
                  </a:solidFill>
                  <a:latin typeface="Arial" charset="0"/>
                </a:rPr>
                <a:t>Ocaso</a:t>
              </a:r>
            </a:p>
          </p:txBody>
        </p:sp>
        <p:sp>
          <p:nvSpPr>
            <p:cNvPr id="19466" name="Line 8"/>
            <p:cNvSpPr>
              <a:spLocks noChangeShapeType="1"/>
            </p:cNvSpPr>
            <p:nvPr/>
          </p:nvSpPr>
          <p:spPr bwMode="auto">
            <a:xfrm>
              <a:off x="690" y="570"/>
              <a:ext cx="2478" cy="3174"/>
            </a:xfrm>
            <a:prstGeom prst="line">
              <a:avLst/>
            </a:prstGeom>
            <a:noFill/>
            <a:ln w="12700">
              <a:solidFill>
                <a:srgbClr val="FF33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67" name="Line 9"/>
            <p:cNvSpPr>
              <a:spLocks noChangeShapeType="1"/>
            </p:cNvSpPr>
            <p:nvPr/>
          </p:nvSpPr>
          <p:spPr bwMode="auto">
            <a:xfrm>
              <a:off x="1125" y="915"/>
              <a:ext cx="2091" cy="3261"/>
            </a:xfrm>
            <a:prstGeom prst="line">
              <a:avLst/>
            </a:prstGeom>
            <a:noFill/>
            <a:ln w="12700">
              <a:solidFill>
                <a:srgbClr val="FF33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68" name="Rectangle 10"/>
            <p:cNvSpPr>
              <a:spLocks noChangeArrowheads="1"/>
            </p:cNvSpPr>
            <p:nvPr/>
          </p:nvSpPr>
          <p:spPr bwMode="auto">
            <a:xfrm>
              <a:off x="1780" y="2116"/>
              <a:ext cx="88" cy="1192"/>
            </a:xfrm>
            <a:prstGeom prst="rect">
              <a:avLst/>
            </a:prstGeom>
            <a:solidFill>
              <a:srgbClr val="8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69" name="Line 11"/>
            <p:cNvSpPr>
              <a:spLocks noChangeShapeType="1"/>
            </p:cNvSpPr>
            <p:nvPr/>
          </p:nvSpPr>
          <p:spPr bwMode="auto">
            <a:xfrm>
              <a:off x="1872" y="3312"/>
              <a:ext cx="1296" cy="432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70" name="Line 12"/>
            <p:cNvSpPr>
              <a:spLocks noChangeShapeType="1"/>
            </p:cNvSpPr>
            <p:nvPr/>
          </p:nvSpPr>
          <p:spPr bwMode="auto">
            <a:xfrm>
              <a:off x="1872" y="3312"/>
              <a:ext cx="1344" cy="864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71" name="Line 13"/>
            <p:cNvSpPr>
              <a:spLocks noChangeShapeType="1"/>
            </p:cNvSpPr>
            <p:nvPr/>
          </p:nvSpPr>
          <p:spPr bwMode="auto">
            <a:xfrm flipV="1">
              <a:off x="1872" y="2784"/>
              <a:ext cx="1968" cy="528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72" name="Line 14"/>
            <p:cNvSpPr>
              <a:spLocks noChangeShapeType="1"/>
            </p:cNvSpPr>
            <p:nvPr/>
          </p:nvSpPr>
          <p:spPr bwMode="auto">
            <a:xfrm flipV="1">
              <a:off x="1872" y="2400"/>
              <a:ext cx="2160" cy="912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73" name="Line 15"/>
            <p:cNvSpPr>
              <a:spLocks noChangeShapeType="1"/>
            </p:cNvSpPr>
            <p:nvPr/>
          </p:nvSpPr>
          <p:spPr bwMode="auto">
            <a:xfrm>
              <a:off x="1872" y="3312"/>
              <a:ext cx="672" cy="0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74" name="Line 16"/>
            <p:cNvSpPr>
              <a:spLocks noChangeShapeType="1"/>
            </p:cNvSpPr>
            <p:nvPr/>
          </p:nvSpPr>
          <p:spPr bwMode="auto">
            <a:xfrm>
              <a:off x="1872" y="2112"/>
              <a:ext cx="2160" cy="288"/>
            </a:xfrm>
            <a:prstGeom prst="line">
              <a:avLst/>
            </a:prstGeom>
            <a:noFill/>
            <a:ln w="12700">
              <a:solidFill>
                <a:srgbClr val="FF33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75" name="Line 17"/>
            <p:cNvSpPr>
              <a:spLocks noChangeShapeType="1"/>
            </p:cNvSpPr>
            <p:nvPr/>
          </p:nvSpPr>
          <p:spPr bwMode="auto">
            <a:xfrm>
              <a:off x="1872" y="2112"/>
              <a:ext cx="672" cy="1200"/>
            </a:xfrm>
            <a:prstGeom prst="line">
              <a:avLst/>
            </a:prstGeom>
            <a:noFill/>
            <a:ln w="12700">
              <a:solidFill>
                <a:srgbClr val="FF33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76" name="Line 18"/>
            <p:cNvSpPr>
              <a:spLocks noChangeShapeType="1"/>
            </p:cNvSpPr>
            <p:nvPr/>
          </p:nvSpPr>
          <p:spPr bwMode="auto">
            <a:xfrm>
              <a:off x="1872" y="2112"/>
              <a:ext cx="1968" cy="672"/>
            </a:xfrm>
            <a:prstGeom prst="line">
              <a:avLst/>
            </a:prstGeom>
            <a:noFill/>
            <a:ln w="12700">
              <a:solidFill>
                <a:srgbClr val="FF33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77" name="Rectangle 20"/>
            <p:cNvSpPr>
              <a:spLocks noChangeArrowheads="1"/>
            </p:cNvSpPr>
            <p:nvPr/>
          </p:nvSpPr>
          <p:spPr bwMode="auto">
            <a:xfrm>
              <a:off x="3502" y="3091"/>
              <a:ext cx="8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 sz="2000" b="1">
                  <a:solidFill>
                    <a:srgbClr val="0000FF"/>
                  </a:solidFill>
                  <a:latin typeface="Arial" charset="0"/>
                </a:rPr>
                <a:t>Meridiano</a:t>
              </a:r>
            </a:p>
          </p:txBody>
        </p:sp>
        <p:sp>
          <p:nvSpPr>
            <p:cNvPr id="19478" name="AutoShape 21"/>
            <p:cNvSpPr>
              <a:spLocks noChangeArrowheads="1"/>
            </p:cNvSpPr>
            <p:nvPr/>
          </p:nvSpPr>
          <p:spPr bwMode="auto">
            <a:xfrm>
              <a:off x="469" y="319"/>
              <a:ext cx="262" cy="262"/>
            </a:xfrm>
            <a:prstGeom prst="star16">
              <a:avLst>
                <a:gd name="adj" fmla="val 37500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79" name="AutoShape 22"/>
            <p:cNvSpPr>
              <a:spLocks noChangeArrowheads="1"/>
            </p:cNvSpPr>
            <p:nvPr/>
          </p:nvSpPr>
          <p:spPr bwMode="auto">
            <a:xfrm>
              <a:off x="925" y="655"/>
              <a:ext cx="262" cy="262"/>
            </a:xfrm>
            <a:prstGeom prst="star16">
              <a:avLst>
                <a:gd name="adj" fmla="val 37500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311150" y="3816350"/>
            <a:ext cx="8369300" cy="2882900"/>
          </a:xfrm>
          <a:prstGeom prst="parallelogram">
            <a:avLst>
              <a:gd name="adj" fmla="val 76918"/>
            </a:avLst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451225" y="3763963"/>
            <a:ext cx="1312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>
                <a:solidFill>
                  <a:srgbClr val="FFFF00"/>
                </a:solidFill>
                <a:latin typeface="Arial" charset="0"/>
              </a:rPr>
              <a:t>Nascente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>
            <a:normAutofit fontScale="90000"/>
          </a:bodyPr>
          <a:lstStyle/>
          <a:p>
            <a:r>
              <a:rPr lang="en-US" dirty="0" err="1" smtClean="0"/>
              <a:t>Determinação</a:t>
            </a:r>
            <a:r>
              <a:rPr lang="en-US" dirty="0" smtClean="0"/>
              <a:t> do </a:t>
            </a:r>
            <a:r>
              <a:rPr lang="en-US" dirty="0" err="1" smtClean="0"/>
              <a:t>Meridiano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( </a:t>
            </a:r>
            <a:r>
              <a:rPr lang="en-US" sz="2800" dirty="0" err="1" smtClean="0"/>
              <a:t>direção</a:t>
            </a:r>
            <a:r>
              <a:rPr lang="en-US" sz="2800" dirty="0" smtClean="0"/>
              <a:t> da </a:t>
            </a:r>
            <a:r>
              <a:rPr lang="en-US" sz="2800" dirty="0" err="1" smtClean="0"/>
              <a:t>bissetriz</a:t>
            </a:r>
            <a:r>
              <a:rPr lang="en-US" sz="2800" dirty="0" smtClean="0"/>
              <a:t> das </a:t>
            </a:r>
            <a:r>
              <a:rPr lang="en-US" sz="2800" dirty="0" err="1" smtClean="0"/>
              <a:t>sombras</a:t>
            </a:r>
            <a:r>
              <a:rPr lang="en-US" sz="2800" dirty="0" smtClean="0"/>
              <a:t>)</a:t>
            </a: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2971800" y="3352800"/>
            <a:ext cx="1066800" cy="1905000"/>
          </a:xfrm>
          <a:prstGeom prst="line">
            <a:avLst/>
          </a:prstGeom>
          <a:noFill/>
          <a:ln w="12700">
            <a:solidFill>
              <a:srgbClr val="FF33C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2971800" y="3352800"/>
            <a:ext cx="3124200" cy="1066800"/>
          </a:xfrm>
          <a:prstGeom prst="line">
            <a:avLst/>
          </a:prstGeom>
          <a:noFill/>
          <a:ln w="12700">
            <a:solidFill>
              <a:srgbClr val="FF33C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487" name="Arc 7"/>
          <p:cNvSpPr>
            <a:spLocks/>
          </p:cNvSpPr>
          <p:nvPr/>
        </p:nvSpPr>
        <p:spPr bwMode="auto">
          <a:xfrm>
            <a:off x="2817813" y="3822700"/>
            <a:ext cx="3355975" cy="2806700"/>
          </a:xfrm>
          <a:custGeom>
            <a:avLst/>
            <a:gdLst>
              <a:gd name="T0" fmla="*/ 3351440 w 22199"/>
              <a:gd name="T1" fmla="*/ 0 h 22732"/>
              <a:gd name="T2" fmla="*/ 0 w 22199"/>
              <a:gd name="T3" fmla="*/ 2805712 h 22732"/>
              <a:gd name="T4" fmla="*/ 90555 w 22199"/>
              <a:gd name="T5" fmla="*/ 139767 h 22732"/>
              <a:gd name="T6" fmla="*/ 0 60000 65536"/>
              <a:gd name="T7" fmla="*/ 0 60000 65536"/>
              <a:gd name="T8" fmla="*/ 0 60000 65536"/>
              <a:gd name="T9" fmla="*/ 0 w 22199"/>
              <a:gd name="T10" fmla="*/ 0 h 22732"/>
              <a:gd name="T11" fmla="*/ 22199 w 22199"/>
              <a:gd name="T12" fmla="*/ 22732 h 227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199" h="22732" fill="none" extrusionOk="0">
                <a:moveTo>
                  <a:pt x="22169" y="-1"/>
                </a:moveTo>
                <a:cubicBezTo>
                  <a:pt x="22189" y="376"/>
                  <a:pt x="22199" y="754"/>
                  <a:pt x="22199" y="1132"/>
                </a:cubicBezTo>
                <a:cubicBezTo>
                  <a:pt x="22199" y="13061"/>
                  <a:pt x="12528" y="22732"/>
                  <a:pt x="599" y="22732"/>
                </a:cubicBezTo>
                <a:cubicBezTo>
                  <a:pt x="399" y="22732"/>
                  <a:pt x="199" y="22729"/>
                  <a:pt x="0" y="22723"/>
                </a:cubicBezTo>
              </a:path>
              <a:path w="22199" h="22732" stroke="0" extrusionOk="0">
                <a:moveTo>
                  <a:pt x="22169" y="-1"/>
                </a:moveTo>
                <a:cubicBezTo>
                  <a:pt x="22189" y="376"/>
                  <a:pt x="22199" y="754"/>
                  <a:pt x="22199" y="1132"/>
                </a:cubicBezTo>
                <a:cubicBezTo>
                  <a:pt x="22199" y="13061"/>
                  <a:pt x="12528" y="22732"/>
                  <a:pt x="599" y="22732"/>
                </a:cubicBezTo>
                <a:cubicBezTo>
                  <a:pt x="399" y="22732"/>
                  <a:pt x="199" y="22729"/>
                  <a:pt x="0" y="22723"/>
                </a:cubicBezTo>
                <a:lnTo>
                  <a:pt x="599" y="1132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1809750" y="1857375"/>
            <a:ext cx="3219450" cy="4086225"/>
          </a:xfrm>
          <a:prstGeom prst="line">
            <a:avLst/>
          </a:prstGeom>
          <a:noFill/>
          <a:ln w="12700">
            <a:solidFill>
              <a:srgbClr val="FF33C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2971800" y="5257800"/>
            <a:ext cx="2057400" cy="6858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V="1">
            <a:off x="2971800" y="4419600"/>
            <a:ext cx="3124200" cy="838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2971800" y="5257800"/>
            <a:ext cx="1066800" cy="0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1508125" y="6354763"/>
            <a:ext cx="960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  <a:latin typeface="Arial" charset="0"/>
              </a:rPr>
              <a:t>Ocaso</a:t>
            </a:r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4038600" y="5257800"/>
            <a:ext cx="3276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flipH="1">
            <a:off x="1600200" y="5257800"/>
            <a:ext cx="12954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2825750" y="3382963"/>
            <a:ext cx="139700" cy="1892300"/>
          </a:xfrm>
          <a:prstGeom prst="rect">
            <a:avLst/>
          </a:prstGeom>
          <a:solidFill>
            <a:srgbClr val="8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6016625" y="4906963"/>
            <a:ext cx="1384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Arial" charset="0"/>
              </a:rPr>
              <a:t>Meridiano</a:t>
            </a:r>
          </a:p>
        </p:txBody>
      </p:sp>
      <p:sp>
        <p:nvSpPr>
          <p:cNvPr id="20497" name="AutoShape 17"/>
          <p:cNvSpPr>
            <a:spLocks noChangeArrowheads="1"/>
          </p:cNvSpPr>
          <p:nvPr/>
        </p:nvSpPr>
        <p:spPr bwMode="auto">
          <a:xfrm>
            <a:off x="1482725" y="1482725"/>
            <a:ext cx="415925" cy="415925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332656"/>
            <a:ext cx="5976664" cy="1143000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algn="ctr"/>
            <a:r>
              <a:rPr lang="en-US" dirty="0" err="1" smtClean="0"/>
              <a:t>Definição</a:t>
            </a:r>
            <a:r>
              <a:rPr lang="en-US" dirty="0" smtClean="0"/>
              <a:t> dos</a:t>
            </a:r>
            <a:br>
              <a:rPr lang="en-US" dirty="0" smtClean="0"/>
            </a:br>
            <a:r>
              <a:rPr lang="en-US" dirty="0" err="1" smtClean="0"/>
              <a:t>Pontos</a:t>
            </a:r>
            <a:r>
              <a:rPr lang="en-US" dirty="0" smtClean="0"/>
              <a:t> </a:t>
            </a:r>
            <a:r>
              <a:rPr lang="en-US" dirty="0" err="1" smtClean="0"/>
              <a:t>Cardeais</a:t>
            </a:r>
            <a:endParaRPr lang="en-US" dirty="0" smtClean="0"/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311150" y="3054350"/>
            <a:ext cx="8369300" cy="2882900"/>
          </a:xfrm>
          <a:prstGeom prst="parallelogram">
            <a:avLst>
              <a:gd name="adj" fmla="val 76918"/>
            </a:avLst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775325" y="3078163"/>
            <a:ext cx="1312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>
                <a:solidFill>
                  <a:srgbClr val="FFFF00"/>
                </a:solidFill>
                <a:latin typeface="Arial" charset="0"/>
              </a:rPr>
              <a:t>Nascente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946525" y="5516563"/>
            <a:ext cx="960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Ocaso</a:t>
            </a:r>
            <a:endParaRPr lang="en-US" sz="20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 flipH="1">
            <a:off x="1752600" y="4548188"/>
            <a:ext cx="1104900" cy="1395412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H="1">
            <a:off x="1509713" y="4519613"/>
            <a:ext cx="6124575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5559425" y="4144963"/>
            <a:ext cx="1384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2000" b="1">
                <a:solidFill>
                  <a:srgbClr val="FF0066"/>
                </a:solidFill>
                <a:latin typeface="Arial" charset="0"/>
              </a:rPr>
              <a:t>Meridiano</a:t>
            </a: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H="1">
            <a:off x="2971800" y="3048000"/>
            <a:ext cx="1066800" cy="13716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3587750" y="2392363"/>
            <a:ext cx="903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2000" b="1">
                <a:solidFill>
                  <a:schemeClr val="accent2"/>
                </a:solidFill>
                <a:latin typeface="Arial" charset="0"/>
              </a:rPr>
              <a:t>Ponto</a:t>
            </a:r>
          </a:p>
          <a:p>
            <a:pPr algn="ctr"/>
            <a:r>
              <a:rPr lang="en-US" sz="2000" b="1">
                <a:solidFill>
                  <a:schemeClr val="accent2"/>
                </a:solidFill>
                <a:latin typeface="Arial" charset="0"/>
              </a:rPr>
              <a:t>Leste</a:t>
            </a: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2825750" y="2620963"/>
            <a:ext cx="139700" cy="1892300"/>
          </a:xfrm>
          <a:prstGeom prst="rect">
            <a:avLst/>
          </a:prstGeom>
          <a:solidFill>
            <a:srgbClr val="8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1303338" y="5973763"/>
            <a:ext cx="9032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Arial" charset="0"/>
              </a:rPr>
              <a:t>Ponto</a:t>
            </a:r>
          </a:p>
          <a:p>
            <a:pPr algn="ctr"/>
            <a:r>
              <a:rPr lang="en-US" sz="2000" b="1">
                <a:solidFill>
                  <a:srgbClr val="0000FF"/>
                </a:solidFill>
                <a:latin typeface="Arial" charset="0"/>
              </a:rPr>
              <a:t>Oeste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7646988" y="4297363"/>
            <a:ext cx="9032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2000" b="1">
                <a:solidFill>
                  <a:srgbClr val="FF0066"/>
                </a:solidFill>
                <a:latin typeface="Arial" charset="0"/>
              </a:rPr>
              <a:t>Ponto</a:t>
            </a:r>
          </a:p>
          <a:p>
            <a:pPr algn="ctr"/>
            <a:r>
              <a:rPr lang="en-US" sz="2000" b="1">
                <a:solidFill>
                  <a:srgbClr val="FF0066"/>
                </a:solidFill>
                <a:latin typeface="Arial" charset="0"/>
              </a:rPr>
              <a:t>Sul</a:t>
            </a: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541338" y="3992563"/>
            <a:ext cx="9032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2000" b="1">
                <a:solidFill>
                  <a:srgbClr val="FF0066"/>
                </a:solidFill>
                <a:latin typeface="Arial" charset="0"/>
              </a:rPr>
              <a:t>Ponto</a:t>
            </a:r>
          </a:p>
          <a:p>
            <a:pPr algn="ctr"/>
            <a:r>
              <a:rPr lang="en-US" sz="2000" b="1">
                <a:solidFill>
                  <a:srgbClr val="FF0066"/>
                </a:solidFill>
                <a:latin typeface="Arial" charset="0"/>
              </a:rPr>
              <a:t>Norte</a:t>
            </a:r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2971800" y="4495800"/>
            <a:ext cx="1066800" cy="0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 Astronomia e os </a:t>
            </a:r>
            <a:r>
              <a:rPr lang="pt-BR" dirty="0" err="1" smtClean="0"/>
              <a:t>gnômons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620688"/>
            <a:ext cx="7200800" cy="1752600"/>
          </a:xfrm>
        </p:spPr>
        <p:txBody>
          <a:bodyPr>
            <a:noAutofit/>
          </a:bodyPr>
          <a:lstStyle/>
          <a:p>
            <a:r>
              <a:rPr lang="pt-BR" sz="6000" dirty="0" smtClean="0"/>
              <a:t>Sessão Astronomia</a:t>
            </a:r>
            <a:endParaRPr lang="pt-BR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611560" y="548680"/>
            <a:ext cx="7467600" cy="5904656"/>
          </a:xfrm>
        </p:spPr>
        <p:txBody>
          <a:bodyPr>
            <a:normAutofit/>
          </a:bodyPr>
          <a:lstStyle/>
          <a:p>
            <a:r>
              <a:rPr lang="pt-BR" sz="2500" dirty="0" smtClean="0"/>
              <a:t>Com as linhas N-S e L-O: rosa dos ventos</a:t>
            </a:r>
          </a:p>
          <a:p>
            <a:r>
              <a:rPr lang="pt-BR" sz="2500" dirty="0" smtClean="0"/>
              <a:t>Tomando-se a direção das bissetrizes dos pontos cardeais, N-S-L-O : 4 pontos subcolaterais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5" name="Imagem 4" descr="Rosa_dos_Ventos_dsfdfdsdsaljd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2204864"/>
            <a:ext cx="4416000" cy="3934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D:\eder\ANOTROPICAL\gnom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60400"/>
            <a:ext cx="8763000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611560" y="609329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http://www.youtube.com/watch?v=IcVgaIim8uo&amp;</a:t>
            </a:r>
            <a:r>
              <a:rPr lang="pt-BR" dirty="0" err="1" smtClean="0"/>
              <a:t>feature</a:t>
            </a:r>
            <a:r>
              <a:rPr lang="pt-BR" dirty="0" smtClean="0"/>
              <a:t>=</a:t>
            </a:r>
            <a:r>
              <a:rPr lang="pt-BR" dirty="0" err="1" smtClean="0"/>
              <a:t>fvsr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4estaco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20688"/>
            <a:ext cx="5472608" cy="547260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71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6000" dirty="0" smtClean="0">
                <a:solidFill>
                  <a:srgbClr val="0000FF"/>
                </a:solidFill>
              </a:rPr>
              <a:t>ESTAÇÕES DO ANO E MOVIMENTO APARENTE ANUAL DO SOL</a:t>
            </a:r>
            <a:endParaRPr lang="pt-BR" sz="6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Movimento aparente do Sol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48064" y="2276872"/>
            <a:ext cx="3995936" cy="4581128"/>
          </a:xfrm>
        </p:spPr>
        <p:txBody>
          <a:bodyPr/>
          <a:lstStyle/>
          <a:p>
            <a:r>
              <a:rPr lang="pt-BR" sz="2000" dirty="0" smtClean="0"/>
              <a:t>Movimento do Sol- constelações</a:t>
            </a:r>
          </a:p>
          <a:p>
            <a:r>
              <a:rPr lang="pt-BR" sz="2000" dirty="0" smtClean="0"/>
              <a:t>Estrelas fixas- Sol que se movimentava</a:t>
            </a:r>
          </a:p>
          <a:p>
            <a:r>
              <a:rPr lang="pt-BR" sz="2000" dirty="0" smtClean="0"/>
              <a:t>Movimento anual aparente do Sol- 1° por dia</a:t>
            </a:r>
          </a:p>
          <a:p>
            <a:r>
              <a:rPr lang="pt-BR" sz="2000" dirty="0" smtClean="0"/>
              <a:t>Define uma trajetória circular- eclíptica</a:t>
            </a:r>
          </a:p>
          <a:p>
            <a:endParaRPr lang="pt-BR" sz="2000" dirty="0" smtClean="0"/>
          </a:p>
          <a:p>
            <a:endParaRPr lang="pt-BR" dirty="0"/>
          </a:p>
        </p:txBody>
      </p:sp>
      <p:pic>
        <p:nvPicPr>
          <p:cNvPr id="5" name="Imagem 4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268760"/>
            <a:ext cx="4896544" cy="3818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Evolução das sombras ao longo de um  ano</a:t>
            </a:r>
            <a:endParaRPr lang="pt-BR" dirty="0"/>
          </a:p>
        </p:txBody>
      </p:sp>
      <p:grpSp>
        <p:nvGrpSpPr>
          <p:cNvPr id="4" name="Group 1033"/>
          <p:cNvGrpSpPr>
            <a:grpSpLocks/>
          </p:cNvGrpSpPr>
          <p:nvPr/>
        </p:nvGrpSpPr>
        <p:grpSpPr bwMode="auto">
          <a:xfrm>
            <a:off x="755576" y="1844824"/>
            <a:ext cx="7215658" cy="3887391"/>
            <a:chOff x="13" y="768"/>
            <a:chExt cx="5747" cy="3115"/>
          </a:xfrm>
        </p:grpSpPr>
        <p:pic>
          <p:nvPicPr>
            <p:cNvPr id="5" name="Picture 1034" descr="D:\eder\ANOTROPICAL\gnomon3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" y="768"/>
              <a:ext cx="5747" cy="3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1035"/>
            <p:cNvGrpSpPr>
              <a:grpSpLocks/>
            </p:cNvGrpSpPr>
            <p:nvPr/>
          </p:nvGrpSpPr>
          <p:grpSpPr bwMode="auto">
            <a:xfrm>
              <a:off x="4800" y="1632"/>
              <a:ext cx="784" cy="823"/>
              <a:chOff x="1709" y="2108"/>
              <a:chExt cx="784" cy="823"/>
            </a:xfrm>
          </p:grpSpPr>
          <p:sp>
            <p:nvSpPr>
              <p:cNvPr id="7" name="AutoShape 1036"/>
              <p:cNvSpPr>
                <a:spLocks noChangeArrowheads="1"/>
              </p:cNvSpPr>
              <p:nvPr/>
            </p:nvSpPr>
            <p:spPr bwMode="auto">
              <a:xfrm>
                <a:off x="1872" y="2304"/>
                <a:ext cx="428" cy="428"/>
              </a:xfrm>
              <a:prstGeom prst="star4">
                <a:avLst>
                  <a:gd name="adj" fmla="val 12500"/>
                </a:avLst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" name="Text Box 1037"/>
              <p:cNvSpPr txBox="1">
                <a:spLocks noChangeArrowheads="1"/>
              </p:cNvSpPr>
              <p:nvPr/>
            </p:nvSpPr>
            <p:spPr bwMode="auto">
              <a:xfrm>
                <a:off x="2273" y="2413"/>
                <a:ext cx="2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N</a:t>
                </a:r>
                <a:endParaRPr lang="en-US"/>
              </a:p>
            </p:txBody>
          </p:sp>
          <p:sp>
            <p:nvSpPr>
              <p:cNvPr id="9" name="Text Box 1038"/>
              <p:cNvSpPr txBox="1">
                <a:spLocks noChangeArrowheads="1"/>
              </p:cNvSpPr>
              <p:nvPr/>
            </p:nvSpPr>
            <p:spPr bwMode="auto">
              <a:xfrm>
                <a:off x="1709" y="2407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S</a:t>
                </a:r>
                <a:endParaRPr lang="en-US"/>
              </a:p>
            </p:txBody>
          </p:sp>
          <p:sp>
            <p:nvSpPr>
              <p:cNvPr id="10" name="Text Box 1039"/>
              <p:cNvSpPr txBox="1">
                <a:spLocks noChangeArrowheads="1"/>
              </p:cNvSpPr>
              <p:nvPr/>
            </p:nvSpPr>
            <p:spPr bwMode="auto">
              <a:xfrm>
                <a:off x="1986" y="2108"/>
                <a:ext cx="2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O</a:t>
                </a:r>
                <a:endParaRPr lang="en-US"/>
              </a:p>
            </p:txBody>
          </p:sp>
          <p:sp>
            <p:nvSpPr>
              <p:cNvPr id="11" name="Text Box 1040"/>
              <p:cNvSpPr txBox="1">
                <a:spLocks noChangeArrowheads="1"/>
              </p:cNvSpPr>
              <p:nvPr/>
            </p:nvSpPr>
            <p:spPr bwMode="auto">
              <a:xfrm>
                <a:off x="1988" y="2700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L</a:t>
                </a:r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Trajetória do Sol</a:t>
            </a:r>
            <a:endParaRPr lang="pt-BR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83568" y="1556792"/>
            <a:ext cx="6336704" cy="4392488"/>
            <a:chOff x="2448" y="1392"/>
            <a:chExt cx="3168" cy="2643"/>
          </a:xfrm>
        </p:grpSpPr>
        <p:pic>
          <p:nvPicPr>
            <p:cNvPr id="5" name="Picture 4" descr="D:\eder\ANOTROPICAL\estaca04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48" y="1392"/>
              <a:ext cx="3168" cy="2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4086" y="3336"/>
              <a:ext cx="207" cy="2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Arial" charset="0"/>
                </a:rPr>
                <a:t>L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234888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t-BR" sz="5400" dirty="0" smtClean="0"/>
              <a:t>Tipos de </a:t>
            </a:r>
            <a:r>
              <a:rPr lang="pt-BR" sz="5400" dirty="0" err="1" smtClean="0"/>
              <a:t>gnômons</a:t>
            </a:r>
            <a:endParaRPr lang="pt-B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37376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Gnômon com mostrador horizontal</a:t>
            </a:r>
            <a:endParaRPr lang="pt-BR" dirty="0"/>
          </a:p>
        </p:txBody>
      </p:sp>
      <p:sp>
        <p:nvSpPr>
          <p:cNvPr id="64514" name="AutoShape 2" descr="http://upload.wikimedia.org/wikipedia/commons/7/75/Garden_sundial_MN_2007.JP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" name="Imagem 4" descr="Garden_sundial_MN_2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340768"/>
            <a:ext cx="6480720" cy="5205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Gnômon com mostrador vertical</a:t>
            </a:r>
            <a:endParaRPr lang="pt-BR" dirty="0"/>
          </a:p>
        </p:txBody>
      </p:sp>
      <p:pic>
        <p:nvPicPr>
          <p:cNvPr id="63490" name="Picture 2" descr="http://mat.fc.ul.pt/img/Exposicoes/RelogioSo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12776"/>
            <a:ext cx="4752528" cy="4739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Gnômon com mostrador equatorial</a:t>
            </a:r>
            <a:endParaRPr lang="pt-BR" dirty="0"/>
          </a:p>
        </p:txBody>
      </p:sp>
      <p:pic>
        <p:nvPicPr>
          <p:cNvPr id="62466" name="Picture 2" descr="http://2.bp.blogspot.com/-gPe2flhKMNs/T_ilGWgW--I/AAAAAAAAAXs/nlkiYMV69R4/s1600/Pisoa&amp;Ferro6+-+C%C3%B3p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00808"/>
            <a:ext cx="5423925" cy="4067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2204864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pt-BR" sz="9000" dirty="0" smtClean="0"/>
              <a:t>Gnômon????</a:t>
            </a:r>
            <a:endParaRPr lang="pt-BR" sz="9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Utilidades nos dias atuais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27984" y="1556792"/>
            <a:ext cx="4464496" cy="4525963"/>
          </a:xfrm>
        </p:spPr>
        <p:txBody>
          <a:bodyPr>
            <a:normAutofit/>
          </a:bodyPr>
          <a:lstStyle/>
          <a:p>
            <a:r>
              <a:rPr lang="pt-BR" sz="2000" dirty="0" smtClean="0"/>
              <a:t>Decoração: casas, jardins e praças</a:t>
            </a:r>
          </a:p>
          <a:p>
            <a:r>
              <a:rPr lang="pt-BR" sz="2000" dirty="0" smtClean="0"/>
              <a:t>Finalidade educacional gerando interesse por  astronomia entre jovens, adultos e crianças</a:t>
            </a:r>
            <a:endParaRPr lang="pt-BR" sz="2000" dirty="0"/>
          </a:p>
        </p:txBody>
      </p:sp>
      <p:pic>
        <p:nvPicPr>
          <p:cNvPr id="4" name="Picture 1026" descr="D:\caio\gnomon-relogio-solar\thame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00808"/>
            <a:ext cx="3276600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28" descr="D:\caio\gnomon-relogio-solar\thames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645024"/>
            <a:ext cx="358140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5400" dirty="0" smtClean="0"/>
              <a:t>Problemas de se usar um Gnômon</a:t>
            </a:r>
            <a:endParaRPr lang="pt-BR" sz="5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O movimento das sombras não é</a:t>
            </a:r>
          </a:p>
          <a:p>
            <a:pPr>
              <a:buNone/>
            </a:pPr>
            <a:r>
              <a:rPr lang="pt-BR" dirty="0" smtClean="0"/>
              <a:t>constante ao longo do ano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A altitude do sol varia ao longo do ano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Fusos horários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Bibliografia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/>
          </a:bodyPr>
          <a:lstStyle/>
          <a:p>
            <a:r>
              <a:rPr lang="pt-BR" sz="2000" dirty="0" smtClean="0">
                <a:hlinkClick r:id="rId3"/>
              </a:rPr>
              <a:t>http://pt.wikipedia.org/wiki/Gnomo</a:t>
            </a:r>
            <a:endParaRPr lang="pt-BR" sz="2000" dirty="0" smtClean="0"/>
          </a:p>
          <a:p>
            <a:r>
              <a:rPr lang="pt-BR" sz="2000" dirty="0" smtClean="0">
                <a:hlinkClick r:id="rId4"/>
              </a:rPr>
              <a:t>http://www.iag.usp.br/siae98/astroinstrum/antigos.htm</a:t>
            </a:r>
            <a:endParaRPr lang="pt-BR" sz="2000" dirty="0" smtClean="0"/>
          </a:p>
          <a:p>
            <a:r>
              <a:rPr lang="pt-BR" sz="2000" dirty="0" smtClean="0">
                <a:hlinkClick r:id="rId5"/>
              </a:rPr>
              <a:t>http://staff.on.br/maia/Intr_Astron_eAstrof_Curso_do_INPE.pdf</a:t>
            </a:r>
            <a:endParaRPr lang="pt-BR" sz="2000" dirty="0" smtClean="0"/>
          </a:p>
          <a:p>
            <a:r>
              <a:rPr lang="pt-BR" sz="2000" dirty="0" smtClean="0">
                <a:hlinkClick r:id="rId6"/>
              </a:rPr>
              <a:t>http://www2.dm.ufscar.br/profs/salvador/jornada/Ciencias_e_Matematica_do_Sol_e_do_Gnomon.pdf</a:t>
            </a:r>
            <a:endParaRPr lang="pt-BR" sz="2000" dirty="0" smtClean="0"/>
          </a:p>
          <a:p>
            <a:r>
              <a:rPr lang="pt-BR" sz="2000" dirty="0" smtClean="0">
                <a:hlinkClick r:id="rId7"/>
              </a:rPr>
              <a:t>http://www.gforum.tv/board/1428/284683/movimentos-da-terra-rotacao-translacao-e-estacoes-do-ano.html</a:t>
            </a:r>
            <a:endParaRPr lang="pt-BR" sz="2000" dirty="0" smtClean="0"/>
          </a:p>
          <a:p>
            <a:r>
              <a:rPr lang="pt-BR" sz="2000" dirty="0" smtClean="0">
                <a:hlinkClick r:id="rId8"/>
              </a:rPr>
              <a:t>http://www.cdcc.usp.br/cda/aprendendo-basico/estacoes-do-ano/estacoes-do-ano.html</a:t>
            </a:r>
            <a:endParaRPr lang="pt-BR" sz="2000" dirty="0" smtClean="0"/>
          </a:p>
          <a:p>
            <a:r>
              <a:rPr lang="pt-BR" sz="2000" smtClean="0">
                <a:hlinkClick r:id="rId9"/>
              </a:rPr>
              <a:t>http://www.youtube.com/watch?v=gJbXy7YJme8</a:t>
            </a:r>
            <a:endParaRPr lang="pt-BR" sz="2000" smtClean="0"/>
          </a:p>
          <a:p>
            <a:pPr>
              <a:buNone/>
            </a:pPr>
            <a:endParaRPr lang="pt-BR" sz="2000" dirty="0" smtClean="0"/>
          </a:p>
          <a:p>
            <a:endParaRPr lang="pt-BR" sz="2500" dirty="0" smtClean="0"/>
          </a:p>
          <a:p>
            <a:endParaRPr lang="pt-BR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91683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pt-BR" sz="6000" smtClean="0"/>
              <a:t/>
            </a:r>
            <a:br>
              <a:rPr lang="pt-BR" sz="6000" smtClean="0"/>
            </a:br>
            <a:r>
              <a:rPr lang="pt-BR" sz="6000" smtClean="0"/>
              <a:t/>
            </a:r>
            <a:br>
              <a:rPr lang="pt-BR" sz="6000" smtClean="0"/>
            </a:br>
            <a:r>
              <a:rPr lang="pt-BR" sz="6000" smtClean="0"/>
              <a:t>OBRIGADA </a:t>
            </a:r>
            <a:r>
              <a:rPr lang="pt-BR" sz="6000" dirty="0" smtClean="0"/>
              <a:t>!!!!!</a:t>
            </a:r>
            <a:br>
              <a:rPr lang="pt-BR" sz="6000" dirty="0" smtClean="0"/>
            </a:br>
            <a:r>
              <a:rPr lang="pt-BR" sz="6000" smtClean="0"/>
              <a:t/>
            </a:r>
            <a:br>
              <a:rPr lang="pt-BR" sz="6000" smtClean="0"/>
            </a:br>
            <a:endParaRPr lang="pt-BR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pt-BR" sz="9000" dirty="0" smtClean="0"/>
              <a:t>Gnomo!</a:t>
            </a:r>
            <a:endParaRPr lang="pt-BR" sz="9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1907704" y="4941168"/>
            <a:ext cx="5976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sz="2500" dirty="0" smtClean="0"/>
              <a:t>Pequena estatura</a:t>
            </a:r>
          </a:p>
          <a:p>
            <a:pPr algn="ctr">
              <a:buFont typeface="Arial" pitchFamily="34" charset="0"/>
              <a:buChar char="•"/>
            </a:pPr>
            <a:r>
              <a:rPr lang="pt-BR" sz="2500" dirty="0" smtClean="0"/>
              <a:t>Lenda surgiu no oriente e influenciou a cultura antiga da Escandinávia</a:t>
            </a:r>
          </a:p>
          <a:p>
            <a:pPr algn="ctr">
              <a:buFont typeface="Arial" pitchFamily="34" charset="0"/>
              <a:buChar char="•"/>
            </a:pPr>
            <a:r>
              <a:rPr lang="pt-BR" sz="2500" dirty="0" smtClean="0"/>
              <a:t>Anão protetor da natureza e dos jardins</a:t>
            </a:r>
            <a:endParaRPr lang="pt-BR" sz="2500" dirty="0"/>
          </a:p>
        </p:txBody>
      </p:sp>
      <p:pic>
        <p:nvPicPr>
          <p:cNvPr id="8" name="Imagem 7" descr="gnom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700808"/>
            <a:ext cx="3009900" cy="3495675"/>
          </a:xfrm>
          <a:prstGeom prst="rect">
            <a:avLst/>
          </a:prstGeom>
        </p:spPr>
      </p:pic>
      <p:pic>
        <p:nvPicPr>
          <p:cNvPr id="9" name="Imagem 8" descr="gnomo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24958" y="1988840"/>
            <a:ext cx="3240360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7000" dirty="0" smtClean="0"/>
              <a:t>Gnômon!!!!</a:t>
            </a:r>
            <a:endParaRPr lang="pt-BR" sz="7000" dirty="0"/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1979712" y="3356992"/>
            <a:ext cx="4800600" cy="1200150"/>
          </a:xfrm>
          <a:prstGeom prst="parallelogram">
            <a:avLst>
              <a:gd name="adj" fmla="val 10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4355976" y="2348880"/>
            <a:ext cx="0" cy="1600200"/>
          </a:xfrm>
          <a:prstGeom prst="line">
            <a:avLst/>
          </a:prstGeom>
          <a:noFill/>
          <a:ln w="76200">
            <a:solidFill>
              <a:srgbClr val="99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827584" y="5229200"/>
            <a:ext cx="51845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 smtClean="0"/>
              <a:t>Instrumento antigo da Astronomia</a:t>
            </a:r>
            <a:endParaRPr lang="pt-BR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Instrumentos  de astronomia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Cérebro e os olhos</a:t>
            </a:r>
          </a:p>
          <a:p>
            <a:r>
              <a:rPr lang="pt-BR" dirty="0" smtClean="0"/>
              <a:t>Estrelas em constelações</a:t>
            </a:r>
          </a:p>
          <a:p>
            <a:r>
              <a:rPr lang="pt-BR" dirty="0" smtClean="0"/>
              <a:t>Separar planetas de estrelas</a:t>
            </a:r>
          </a:p>
          <a:p>
            <a:pPr algn="just"/>
            <a:r>
              <a:rPr lang="pt-BR" dirty="0" smtClean="0"/>
              <a:t>Maiores precisões passaram a ser exigidas quanto ao posicionamento dos astros.</a:t>
            </a:r>
          </a:p>
          <a:p>
            <a:r>
              <a:rPr lang="pt-BR" dirty="0" smtClean="0"/>
              <a:t>Instrumentos com veículos ópticos começaram a surgir início do século XVII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3"/>
          <p:cNvSpPr>
            <a:spLocks noChangeArrowheads="1"/>
          </p:cNvSpPr>
          <p:nvPr/>
        </p:nvSpPr>
        <p:spPr bwMode="auto">
          <a:xfrm>
            <a:off x="311150" y="3816350"/>
            <a:ext cx="8369300" cy="2882900"/>
          </a:xfrm>
          <a:prstGeom prst="parallelogram">
            <a:avLst>
              <a:gd name="adj" fmla="val 76918"/>
            </a:avLst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2792413" y="3197225"/>
            <a:ext cx="153987" cy="2054225"/>
          </a:xfrm>
          <a:prstGeom prst="rect">
            <a:avLst/>
          </a:prstGeom>
          <a:solidFill>
            <a:srgbClr val="8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196" name="Line 5"/>
          <p:cNvSpPr>
            <a:spLocks noChangeShapeType="1"/>
          </p:cNvSpPr>
          <p:nvPr/>
        </p:nvSpPr>
        <p:spPr bwMode="auto">
          <a:xfrm>
            <a:off x="2928938" y="5262563"/>
            <a:ext cx="2176462" cy="1366837"/>
          </a:xfrm>
          <a:prstGeom prst="line">
            <a:avLst/>
          </a:prstGeom>
          <a:noFill/>
          <a:ln w="50800">
            <a:solidFill>
              <a:schemeClr val="tx2">
                <a:lumMod val="25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197" name="Line 6"/>
          <p:cNvSpPr>
            <a:spLocks noChangeShapeType="1"/>
          </p:cNvSpPr>
          <p:nvPr/>
        </p:nvSpPr>
        <p:spPr bwMode="auto">
          <a:xfrm>
            <a:off x="1676400" y="1143000"/>
            <a:ext cx="3429000" cy="5486400"/>
          </a:xfrm>
          <a:prstGeom prst="line">
            <a:avLst/>
          </a:prstGeom>
          <a:noFill/>
          <a:ln w="12700">
            <a:solidFill>
              <a:srgbClr val="FF33C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1212850" y="393700"/>
            <a:ext cx="658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FF3300"/>
                </a:solidFill>
                <a:latin typeface="Arial" charset="0"/>
              </a:rPr>
              <a:t>Sol</a:t>
            </a:r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 rot="-3420000">
            <a:off x="6765925" y="4935538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latin typeface="Arial" charset="0"/>
              </a:rPr>
              <a:t>Chão</a:t>
            </a:r>
            <a:endParaRPr lang="en-US" b="1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8200" name="Rectangle 9"/>
          <p:cNvSpPr>
            <a:spLocks noChangeArrowheads="1"/>
          </p:cNvSpPr>
          <p:nvPr/>
        </p:nvSpPr>
        <p:spPr bwMode="auto">
          <a:xfrm rot="-5400000">
            <a:off x="1910556" y="4266407"/>
            <a:ext cx="1436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b="1" dirty="0">
                <a:solidFill>
                  <a:srgbClr val="FF0033"/>
                </a:solidFill>
                <a:latin typeface="Arial" charset="0"/>
              </a:rPr>
              <a:t>Gnômon</a:t>
            </a:r>
          </a:p>
        </p:txBody>
      </p:sp>
      <p:sp>
        <p:nvSpPr>
          <p:cNvPr id="8201" name="Rectangle 10"/>
          <p:cNvSpPr>
            <a:spLocks noChangeArrowheads="1"/>
          </p:cNvSpPr>
          <p:nvPr/>
        </p:nvSpPr>
        <p:spPr bwMode="auto">
          <a:xfrm rot="1920000">
            <a:off x="3054852" y="5771313"/>
            <a:ext cx="1045158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charset="0"/>
              </a:rPr>
              <a:t>Sombra</a:t>
            </a:r>
          </a:p>
        </p:txBody>
      </p:sp>
      <p:sp>
        <p:nvSpPr>
          <p:cNvPr id="8202" name="AutoShape 11"/>
          <p:cNvSpPr>
            <a:spLocks noChangeArrowheads="1"/>
          </p:cNvSpPr>
          <p:nvPr/>
        </p:nvSpPr>
        <p:spPr bwMode="auto">
          <a:xfrm>
            <a:off x="1363663" y="792163"/>
            <a:ext cx="415925" cy="415925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771800" y="260648"/>
            <a:ext cx="583264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Gnômon: </a:t>
            </a:r>
            <a:r>
              <a:rPr lang="pt-BR" dirty="0" smtClean="0"/>
              <a:t>Instrumento mais antigo da Astronomia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ysite.du.edu/~jcalvert/astro/crandi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60648"/>
            <a:ext cx="5218683" cy="5420048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1115616" y="5877272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RELÓGIO SOLAR: marca a hora verdadeira do Sol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88641"/>
            <a:ext cx="6887790" cy="792087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algn="ctr"/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</a:rPr>
              <a:t>Sombras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do Gnômon</a:t>
            </a: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311150" y="3816350"/>
            <a:ext cx="8369300" cy="2882900"/>
          </a:xfrm>
          <a:prstGeom prst="parallelogram">
            <a:avLst>
              <a:gd name="adj" fmla="val 76918"/>
            </a:avLst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825750" y="3359150"/>
            <a:ext cx="139700" cy="1892300"/>
          </a:xfrm>
          <a:prstGeom prst="rect">
            <a:avLst/>
          </a:prstGeom>
          <a:solidFill>
            <a:srgbClr val="8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1190625" y="1023938"/>
            <a:ext cx="3838575" cy="4919662"/>
          </a:xfrm>
          <a:prstGeom prst="line">
            <a:avLst/>
          </a:prstGeom>
          <a:noFill/>
          <a:ln w="12700">
            <a:solidFill>
              <a:srgbClr val="FF33C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2971800" y="5257800"/>
            <a:ext cx="2057400" cy="6858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2971800" y="5257800"/>
            <a:ext cx="2133600" cy="1371600"/>
          </a:xfrm>
          <a:prstGeom prst="line">
            <a:avLst/>
          </a:prstGeom>
          <a:noFill/>
          <a:ln w="50800">
            <a:solidFill>
              <a:srgbClr val="00B0F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1928813" y="1666875"/>
            <a:ext cx="3176587" cy="4962525"/>
          </a:xfrm>
          <a:prstGeom prst="line">
            <a:avLst/>
          </a:prstGeom>
          <a:noFill/>
          <a:ln w="12700">
            <a:solidFill>
              <a:srgbClr val="FF33C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 rot="1860000">
            <a:off x="3292047" y="5938001"/>
            <a:ext cx="1237518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Arial" charset="0"/>
              </a:rPr>
              <a:t>Sombra 1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 rot="1140000">
            <a:off x="3244422" y="5176001"/>
            <a:ext cx="1237518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charset="0"/>
              </a:rPr>
              <a:t>Sombra 2</a:t>
            </a:r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958850" y="792163"/>
            <a:ext cx="415925" cy="415925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>
            <a:off x="1611313" y="1254125"/>
            <a:ext cx="415925" cy="415925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3131840" y="1268760"/>
            <a:ext cx="54006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500" dirty="0" smtClean="0"/>
              <a:t>Longa ao amanhecer</a:t>
            </a:r>
          </a:p>
          <a:p>
            <a:pPr>
              <a:buFont typeface="Arial" pitchFamily="34" charset="0"/>
              <a:buChar char="•"/>
            </a:pPr>
            <a:r>
              <a:rPr lang="pt-BR" sz="2500" dirty="0" smtClean="0"/>
              <a:t>Muda de direção e comprimento</a:t>
            </a:r>
          </a:p>
          <a:p>
            <a:pPr>
              <a:buFont typeface="Arial" pitchFamily="34" charset="0"/>
              <a:buChar char="•"/>
            </a:pPr>
            <a:r>
              <a:rPr lang="pt-BR" sz="2500" dirty="0" smtClean="0"/>
              <a:t>Mais curta-  MEIO DIA</a:t>
            </a:r>
          </a:p>
          <a:p>
            <a:pPr>
              <a:buFont typeface="Arial" pitchFamily="34" charset="0"/>
              <a:buChar char="•"/>
            </a:pPr>
            <a:r>
              <a:rPr lang="pt-BR" sz="2500" dirty="0" smtClean="0"/>
              <a:t>Direção- LINHA DO MEIO DIA ou LINHA MERIDIANA (N/S)</a:t>
            </a:r>
            <a:endParaRPr lang="pt-BR" sz="25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cnica">
  <a:themeElements>
    <a:clrScheme name="Técnic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574</TotalTime>
  <Words>2438</Words>
  <Application>Microsoft Office PowerPoint</Application>
  <PresentationFormat>Apresentação na tela (4:3)</PresentationFormat>
  <Paragraphs>241</Paragraphs>
  <Slides>33</Slides>
  <Notes>32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Técnica</vt:lpstr>
      <vt:lpstr>Slide 1</vt:lpstr>
      <vt:lpstr>A Astronomia e os gnômons</vt:lpstr>
      <vt:lpstr>Gnômon????</vt:lpstr>
      <vt:lpstr>Gnomo!</vt:lpstr>
      <vt:lpstr>Gnômon!!!!</vt:lpstr>
      <vt:lpstr>Instrumentos  de astronomia</vt:lpstr>
      <vt:lpstr>Slide 7</vt:lpstr>
      <vt:lpstr>Slide 8</vt:lpstr>
      <vt:lpstr>Sombras do Gnômon</vt:lpstr>
      <vt:lpstr>Slide 10</vt:lpstr>
      <vt:lpstr>Movimento diurno aparente do Sol</vt:lpstr>
      <vt:lpstr>Slide 12</vt:lpstr>
      <vt:lpstr>Em que as sombras determinam? </vt:lpstr>
      <vt:lpstr>PONTOS CARDEAIS</vt:lpstr>
      <vt:lpstr>Orientar é procurar o oriente!</vt:lpstr>
      <vt:lpstr>Slide 16</vt:lpstr>
      <vt:lpstr>Determinação do meridiano ( Sombra mínima )</vt:lpstr>
      <vt:lpstr>Determinação do Meridiano ( direção da bissetriz das sombras)</vt:lpstr>
      <vt:lpstr>Definição dos Pontos Cardeais</vt:lpstr>
      <vt:lpstr>Slide 20</vt:lpstr>
      <vt:lpstr>Slide 21</vt:lpstr>
      <vt:lpstr>ESTAÇÕES DO ANO E MOVIMENTO APARENTE ANUAL DO SOL</vt:lpstr>
      <vt:lpstr>Movimento aparente do Sol</vt:lpstr>
      <vt:lpstr>Evolução das sombras ao longo de um  ano</vt:lpstr>
      <vt:lpstr>Trajetória do Sol</vt:lpstr>
      <vt:lpstr>Tipos de gnômons</vt:lpstr>
      <vt:lpstr>Gnômon com mostrador horizontal</vt:lpstr>
      <vt:lpstr>Gnômon com mostrador vertical</vt:lpstr>
      <vt:lpstr>Gnômon com mostrador equatorial</vt:lpstr>
      <vt:lpstr>Utilidades nos dias atuais</vt:lpstr>
      <vt:lpstr>Problemas de se usar um Gnômon</vt:lpstr>
      <vt:lpstr>Bibliografia</vt:lpstr>
      <vt:lpstr>  OBRIGADA !!!!!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Astronomia e os gnômons</dc:title>
  <dc:creator>Laboratorio</dc:creator>
  <cp:lastModifiedBy>Observatório</cp:lastModifiedBy>
  <cp:revision>129</cp:revision>
  <dcterms:created xsi:type="dcterms:W3CDTF">2012-10-23T13:38:52Z</dcterms:created>
  <dcterms:modified xsi:type="dcterms:W3CDTF">2013-01-06T23:46:28Z</dcterms:modified>
</cp:coreProperties>
</file>