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27" r:id="rId3"/>
    <p:sldId id="988" r:id="rId4"/>
    <p:sldId id="989" r:id="rId5"/>
    <p:sldId id="990" r:id="rId6"/>
    <p:sldId id="991" r:id="rId7"/>
    <p:sldId id="982" r:id="rId8"/>
    <p:sldId id="975" r:id="rId9"/>
    <p:sldId id="985" r:id="rId10"/>
    <p:sldId id="986" r:id="rId11"/>
    <p:sldId id="980" r:id="rId12"/>
    <p:sldId id="981" r:id="rId13"/>
    <p:sldId id="983" r:id="rId14"/>
    <p:sldId id="971" r:id="rId15"/>
    <p:sldId id="972" r:id="rId16"/>
    <p:sldId id="973" r:id="rId17"/>
    <p:sldId id="974" r:id="rId18"/>
    <p:sldId id="945" r:id="rId19"/>
    <p:sldId id="946" r:id="rId20"/>
    <p:sldId id="992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76165" autoAdjust="0"/>
  </p:normalViewPr>
  <p:slideViewPr>
    <p:cSldViewPr>
      <p:cViewPr varScale="1">
        <p:scale>
          <a:sx n="35" d="100"/>
          <a:sy n="35" d="100"/>
        </p:scale>
        <p:origin x="-1517" y="-77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ula-3-estacoes-do-ano\sunmotion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ula-3-estacoes-do-ano\eclipticsimulator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Qejc-mAObgw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kde.org/stable/pt/kdeedu/kstars/ai-sidereal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ocs.kde.org/stable/pt/kdeedu/kstars/ai-skycoords.html" TargetMode="External"/><Relationship Id="rId4" Type="http://schemas.openxmlformats.org/officeDocument/2006/relationships/hyperlink" Target="http://docs.kde.org/stable/pt/kdeedu/kstars/ai-csphere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elíptica é um grande circulo imaginário na esfera celeste através do qual o Sol parece se mover durante o decurso de um ano. Claro, é realmente a órbita da Terra à volta do Sol que provoca a mudança na direção aparente do Sol. A elíptica está inclinada em relação ao equador celeste em 23,5 graus. Os dois pontos em que a Elíptica cruza o Equador Celeste são conhecidos por equinócio.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 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Equador Celeste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é um circulo grande imaginário na esfera celeste. O equador celeste é o plano fundamental do sistema de coordenadas equatorial, por isso é definido como o conjunto de pontos com Declinação de zero graus. É também a projeção do equador da Terra no céu.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 Equador Celeste e a eclíptica estão definidos a um ângulo de 23,5 graus no céu. Os pontos onde se interceptam são os equinócios da Primavera e do Outono.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  <a:hlinkClick r:id="rId3"/>
              </a:rPr>
              <a:t>file:///F:/aula-3-</a:t>
            </a:r>
            <a:r>
              <a:rPr lang="pt-BR" dirty="0" err="1" smtClean="0">
                <a:solidFill>
                  <a:schemeClr val="tx1"/>
                </a:solidFill>
                <a:hlinkClick r:id="rId3"/>
              </a:rPr>
              <a:t>estacoes-do-ano</a:t>
            </a:r>
            <a:r>
              <a:rPr lang="pt-BR" dirty="0" smtClean="0">
                <a:solidFill>
                  <a:schemeClr val="tx1"/>
                </a:solidFill>
                <a:hlinkClick r:id="rId3"/>
              </a:rPr>
              <a:t>/sunmotions.html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Stellarium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file:///F:/aula-3-esta</a:t>
            </a:r>
            <a:br>
              <a:rPr lang="pt-BR" dirty="0" smtClean="0">
                <a:hlinkClick r:id="rId3"/>
              </a:rPr>
            </a:br>
            <a:r>
              <a:rPr lang="pt-BR" dirty="0" smtClean="0">
                <a:hlinkClick r:id="rId4"/>
              </a:rPr>
              <a:t>http://www.youtube.com/watch?v=</a:t>
            </a:r>
            <a:r>
              <a:rPr lang="pt-BR" dirty="0" err="1" smtClean="0">
                <a:hlinkClick r:id="rId4"/>
              </a:rPr>
              <a:t>Qejc-mAObgw</a:t>
            </a:r>
            <a:r>
              <a:rPr lang="pt-BR" dirty="0" err="1" smtClean="0">
                <a:hlinkClick r:id="rId3"/>
              </a:rPr>
              <a:t>coes-do-ano</a:t>
            </a:r>
            <a:r>
              <a:rPr lang="pt-BR" dirty="0" smtClean="0">
                <a:hlinkClick r:id="rId3"/>
              </a:rPr>
              <a:t>/eclipticsimulator.html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Primavera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[Do latim: 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primo 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`no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começo do verão']; Representa a época primeira, a estação que antecede o Verão. ( Estação das flores)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Verão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[Do latim vulgar: 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veranum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i.e., 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veranuns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tempus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`tempo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primaveril ou primaveral' semelhante a vernal, isto é, relativo à primavera]. Estação que sucede a Primavera e antecede o Outono. (época do calor)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Outono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[Do latim: 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autumno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] Usualmente conhecida como o tempo da colheita. (época das frutas)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Inverno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[Do latim: 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hibernu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i.e., 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tempus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hibernus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`tempo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hibernal']; Associado ao ciclo biológico de alguns animais ao entrar em hibernação e, se recolherem durante o período de frio intenso. Estação que sucede o Outono e antecede a Primavera. (época do frio)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Ao observarmos o céu, podemos ter a nítida impressão de que todo ele é uma enorme redoma que nos envolve . Qualquer que seja a nossa posição na superfície da Terra, temos ainda essa impressão. Isso nos sugere uma esfera imaginária envolvendo a Terra, da qual somente "vemos'' uma parte - a que se encontra acima do horizonte -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designamo-a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como Abóboda Celeste.Os astrônomos chamam essa esfera imaginária de Esfera Celeste. A Esfera Celeste é, portanto, uma esfera imaginária, de raio arbitrário, na qual se encontram projetados todos os corpos celestes.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fim de localizar a projeção dos corpos celestes sobre a Esfera Celeste, precisamos de um sistema de coordenadas apropriado. Considerando que nossa esfera imaginária é concêntrica com a Terra, podemos utilizar um sistema tal como o proposto para localização de observadores sobre a superfície da Terra.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elementos da Esfera Celeste</a:t>
            </a:r>
            <a:endParaRPr lang="pt-BR" sz="12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sz="12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Zênite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, é o termo técnico que designa o ponto interceptado por um eixo vertical traçado a partir da cabeça de um observador(localizado sobre a superfície terrestre) e que se prolonga até a esfera celeste. O ponto(sobre a esfera celeste) traçado por um eixo vertical de sentido oposto recebe o nome de nadir.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 astronomia, um 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meridiano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é um grande circulo imaginário na esfera celeste que passa pelo polos celestes norte e sul. O meridiano equivalente a um determinado local que deve passar pelo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zenite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e nadir, estando contido na superfície da esfera celeste, e passando pelos polos celestes. Uma vez que o meridiano local é perpendicular ao movimento da Terra, as estrelas irão aparecer flutuando pelo meridiano local a medida que a Terra gira.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esfera celeste parece girar em 23 h 56 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em torno do eixo da Terra, devido ao movimento de rotação da Terra. Na esfera celeste existem dois pontos que parecem não girar, o Polo Norte Celeste e o Polo Sul Celeste, que são projeções do eixo da Terra.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 céu parece desviar-se de leste para oeste, completando um circuito completo À volta do céu em 24 horas (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Tempo Sideral"/>
              </a:rPr>
              <a:t>Sideral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). Este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fenómeno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é devido à rotação da Terra em torno do seu eixo. O eixo de rotação da Terra intercepta a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 tooltip="A Esfera Celeste"/>
              </a:rPr>
              <a:t>Esfera Celeste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em dois pontos. Estes pontos são os </a:t>
            </a:r>
            <a:r>
              <a:rPr lang="pt-BR" sz="1200" b="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Pólos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Celestes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À medida que a Terra roda, estes mantêm-se fixos no céu, e todos os outros pontos parecem rodar em torno deles. Os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pólos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celestes são também os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pólos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do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5" tooltip="O Sistema de Coordenadas Equatoriais"/>
              </a:rPr>
              <a:t>Sistema de Coordenadas Equatoriais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o que significa que eles têm 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Inclinações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de +90 e -90 graus (para os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pólos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celestes Norte e Sul, respectivamente).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Pólo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Norte Celeste tem aproximadamente as mesmas coordenadas atuais que a estrela brilhante que é a </a:t>
            </a:r>
            <a:r>
              <a:rPr lang="pt-BR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Estrela Polar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equador Celeste</a:t>
            </a:r>
            <a:r>
              <a:rPr lang="pt-BR" dirty="0" smtClean="0"/>
              <a:t>: círculo máximo em que o prolongamento do equador da Terra intercepta a esfera celeste.</a:t>
            </a:r>
          </a:p>
          <a:p>
            <a:r>
              <a:rPr lang="pt-BR" b="1" dirty="0" smtClean="0"/>
              <a:t>Polo Celeste Norte</a:t>
            </a:r>
            <a:r>
              <a:rPr lang="pt-BR" dirty="0" smtClean="0"/>
              <a:t>: ponto em que o prolongamento do eixo de rotação da Terra intercepta a esfera celeste, no hemisfério norte.</a:t>
            </a:r>
          </a:p>
          <a:p>
            <a:r>
              <a:rPr lang="pt-BR" b="1" dirty="0" smtClean="0"/>
              <a:t>Polo Celeste Sul</a:t>
            </a:r>
            <a:r>
              <a:rPr lang="pt-BR" dirty="0" smtClean="0"/>
              <a:t>: ponto em que o prolongamento do eixo de rotação da Terra intercepta a esfera celeste, no hemisfério sul.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unmotions.sw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sunmotions.sw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c.usp.br/cda/NAAP%20-%20Nebraska-Lincon/astroUNL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rgbClr val="FFC000"/>
                </a:solidFill>
                <a:latin typeface="Century Gothic" pitchFamily="34" charset="0"/>
              </a:rPr>
              <a:t>Os Equinócios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59624" y="558924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Tamara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Galindo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45091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94546" y="1576709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516688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546026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59402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3975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726779" y="1583923"/>
            <a:ext cx="1717118" cy="4669768"/>
          </a:xfrm>
          <a:prstGeom prst="arc">
            <a:avLst>
              <a:gd name="adj1" fmla="val 14681524"/>
              <a:gd name="adj2" fmla="val 16153498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8658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627784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12972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48112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712308" y="1562955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959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3343" grpId="0"/>
      <p:bldP spid="13344" grpId="0"/>
      <p:bldP spid="122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6087" y="1484784"/>
            <a:ext cx="5665787" cy="4752975"/>
            <a:chOff x="1714480" y="1484313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42151" y="3845669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94546" y="1562955"/>
            <a:ext cx="1768136" cy="4690736"/>
            <a:chOff x="8312694" y="1371514"/>
            <a:chExt cx="1639732" cy="45480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342586" y="1391844"/>
              <a:ext cx="1592419" cy="4527699"/>
            </a:xfrm>
            <a:prstGeom prst="arc">
              <a:avLst>
                <a:gd name="adj1" fmla="val 14681524"/>
                <a:gd name="adj2" fmla="val 16153498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5" name="Grupo 4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05941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6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7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Texto explicativo retangular 71"/>
          <p:cNvSpPr/>
          <p:nvPr/>
        </p:nvSpPr>
        <p:spPr bwMode="auto">
          <a:xfrm>
            <a:off x="6444208" y="692696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9" name="Grupo 101"/>
          <p:cNvGrpSpPr/>
          <p:nvPr/>
        </p:nvGrpSpPr>
        <p:grpSpPr>
          <a:xfrm rot="18342476">
            <a:off x="6159354" y="2141199"/>
            <a:ext cx="636551" cy="636551"/>
            <a:chOff x="7100825" y="2059484"/>
            <a:chExt cx="636551" cy="636551"/>
          </a:xfrm>
        </p:grpSpPr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10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4380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484784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76182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96083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do verão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1176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44008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" name="Arco 40"/>
          <p:cNvSpPr/>
          <p:nvPr/>
        </p:nvSpPr>
        <p:spPr bwMode="auto">
          <a:xfrm rot="8526017">
            <a:off x="4277326" y="125370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55"/>
          <p:cNvGrpSpPr/>
          <p:nvPr/>
        </p:nvGrpSpPr>
        <p:grpSpPr>
          <a:xfrm>
            <a:off x="3756509" y="1560082"/>
            <a:ext cx="1768133" cy="4686395"/>
            <a:chOff x="8303378" y="1368728"/>
            <a:chExt cx="1639729" cy="4543821"/>
          </a:xfrm>
        </p:grpSpPr>
        <p:sp>
          <p:nvSpPr>
            <p:cNvPr id="57" name="Arco 56"/>
            <p:cNvSpPr/>
            <p:nvPr/>
          </p:nvSpPr>
          <p:spPr bwMode="auto">
            <a:xfrm rot="8526017">
              <a:off x="8319847" y="1368728"/>
              <a:ext cx="1623260" cy="4527701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303378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16216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71800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6" name="Grupo 55"/>
          <p:cNvGrpSpPr/>
          <p:nvPr/>
        </p:nvGrpSpPr>
        <p:grpSpPr>
          <a:xfrm>
            <a:off x="4572000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40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50040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702141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87375" y="1243282"/>
            <a:ext cx="1641871" cy="4527699"/>
          </a:xfrm>
          <a:prstGeom prst="arc">
            <a:avLst>
              <a:gd name="adj1" fmla="val 18422756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5436096" y="2780928"/>
            <a:ext cx="864096" cy="899960"/>
            <a:chOff x="7618448" y="2832375"/>
            <a:chExt cx="864096" cy="899960"/>
          </a:xfrm>
        </p:grpSpPr>
        <p:grpSp>
          <p:nvGrpSpPr>
            <p:cNvPr id="5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556 C -0.00452 -0.00856 -0.02726 -0.05694 -0.03976 -0.0787 C -0.05226 -0.10046 -0.0625 -0.11157 -0.07257 -0.12453 C -0.08264 -0.1375 -0.08907 -0.14513 -0.09983 -0.15648 C -0.11059 -0.16782 -0.12448 -0.18148 -0.1375 -0.19236 C -0.15052 -0.20324 -0.16493 -0.21597 -0.1783 -0.22222 C -0.19167 -0.22847 -0.20677 -0.2331 -0.21754 -0.22986 C -0.2283 -0.22662 -0.23768 -0.21342 -0.24306 -0.20208 C -0.24844 -0.19074 -0.24914 -0.17662 -0.24948 -0.16157 C -0.24983 -0.14652 -0.24757 -0.12824 -0.24462 -0.11134 C -0.24167 -0.09444 -0.23768 -0.07824 -0.23195 -0.06018 C -0.22622 -0.04212 -0.21632 -0.01782 -0.21025 -0.00254 C -0.20417 0.01274 -0.20157 0.0176 -0.19514 0.03149 C -0.18872 0.04538 -0.17917 0.06667 -0.17188 0.08056 C -0.16459 0.09445 -0.15695 0.1051 -0.15104 0.11482 C -0.14514 0.12454 -0.14167 0.13102 -0.13664 0.13936 C -0.1316 0.14769 -0.125 0.15764 -0.12066 0.16482 C -0.11632 0.172 -0.11424 0.17593 -0.11025 0.18195 C -0.10625 0.18797 -0.10139 0.19561 -0.0967 0.20116 C -0.09202 0.20672 -0.08525 0.21297 -0.08229 0.21598 " pathEditMode="relative" rAng="0" ptsTypes="aaaaaaaaaaaaaaaaaaaa">
                                      <p:cBhvr>
                                        <p:cTn id="6" dur="1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5" name="Oval 2"/>
          <p:cNvSpPr>
            <a:spLocks noChangeArrowheads="1"/>
          </p:cNvSpPr>
          <p:nvPr/>
        </p:nvSpPr>
        <p:spPr bwMode="auto">
          <a:xfrm>
            <a:off x="2360520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13664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46038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65939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93002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da primavera ou outono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81616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13864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3736412" y="1562955"/>
            <a:ext cx="1778184" cy="4683523"/>
            <a:chOff x="8312694" y="1371514"/>
            <a:chExt cx="1649050" cy="4541035"/>
          </a:xfrm>
        </p:grpSpPr>
        <p:sp>
          <p:nvSpPr>
            <p:cNvPr id="57" name="Arco 56"/>
            <p:cNvSpPr/>
            <p:nvPr/>
          </p:nvSpPr>
          <p:spPr bwMode="auto">
            <a:xfrm rot="8526017">
              <a:off x="8338484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86072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41656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541856" y="3313216"/>
            <a:ext cx="288032" cy="648072"/>
            <a:chOff x="4499992" y="3313216"/>
            <a:chExt cx="288032" cy="648072"/>
          </a:xfrm>
        </p:grpSpPr>
        <p:sp>
          <p:nvSpPr>
            <p:cNvPr id="35" name="Elipse 34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Conector reto 35"/>
            <p:cNvCxnSpPr>
              <a:stCxn id="35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310749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4973904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4110949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6991269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4613864" y="2708920"/>
            <a:ext cx="864096" cy="899960"/>
            <a:chOff x="7618448" y="2832375"/>
            <a:chExt cx="864096" cy="89996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6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5" name="Elipse 44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Lua 63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55 C 0.00174 0.00209 0.00643 0.00694 0.00243 -0.00069 C -0.00156 -0.00833 -0.01337 -0.02984 -0.02239 -0.04326 C -0.03142 -0.05668 -0.04184 -0.06987 -0.05208 -0.08167 C -0.06232 -0.09347 -0.07291 -0.10365 -0.08403 -0.1136 C -0.09514 -0.12355 -0.10607 -0.13257 -0.1184 -0.14137 C -0.13073 -0.15016 -0.14357 -0.16404 -0.15764 -0.16705 C -0.1717 -0.17006 -0.19323 -0.16959 -0.2033 -0.15964 C -0.21337 -0.1497 -0.21649 -0.12494 -0.2184 -0.10735 C -0.22031 -0.08977 -0.21771 -0.07033 -0.21528 -0.05391 C -0.21284 -0.03748 -0.20764 -0.02151 -0.20399 -0.00809 C -0.20034 0.00533 -0.19739 0.01527 -0.19357 0.02707 C -0.18975 0.03887 -0.18507 0.05114 -0.1809 0.06224 C -0.17673 0.07335 -0.17309 0.08214 -0.16805 0.09325 C -0.16302 0.10435 -0.15521 0.11939 -0.15034 0.12934 C -0.14548 0.13929 -0.14323 0.14508 -0.13923 0.15294 C -0.13524 0.16081 -0.12969 0.17006 -0.12639 0.17631 C -0.12309 0.18256 -0.12205 0.18626 -0.11927 0.19112 C -0.11649 0.19598 -0.11354 0.20014 -0.10955 0.20616 C -0.10555 0.21217 -0.09809 0.22305 -0.09514 0.22744 " pathEditMode="relative" rAng="0" ptsTypes="aaaaaaaaaaaaaaaaaaaa">
                                      <p:cBhvr>
                                        <p:cTn id="6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3089977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237056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25648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3376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6613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8603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1309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do inverno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0171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3396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0616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Arco 52"/>
          <p:cNvSpPr/>
          <p:nvPr/>
        </p:nvSpPr>
        <p:spPr bwMode="auto">
          <a:xfrm rot="8526017">
            <a:off x="3346975" y="2161236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Arco 47"/>
          <p:cNvSpPr/>
          <p:nvPr/>
        </p:nvSpPr>
        <p:spPr bwMode="auto">
          <a:xfrm rot="8526017">
            <a:off x="3337286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3625848" y="2708920"/>
            <a:ext cx="864096" cy="899960"/>
            <a:chOff x="7618448" y="2832375"/>
            <a:chExt cx="864096" cy="899960"/>
          </a:xfrm>
        </p:grpSpPr>
        <p:grpSp>
          <p:nvGrpSpPr>
            <p:cNvPr id="5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5" name="Elipse 44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55"/>
          <p:cNvGrpSpPr/>
          <p:nvPr/>
        </p:nvGrpSpPr>
        <p:grpSpPr>
          <a:xfrm>
            <a:off x="3756507" y="1562955"/>
            <a:ext cx="1768136" cy="4683522"/>
            <a:chOff x="8312695" y="1371514"/>
            <a:chExt cx="1639732" cy="4541034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5" y="1384849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7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6175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561952" y="3313216"/>
            <a:ext cx="288032" cy="648072"/>
            <a:chOff x="4499992" y="3313216"/>
            <a:chExt cx="288032" cy="648072"/>
          </a:xfrm>
        </p:grpSpPr>
        <p:sp>
          <p:nvSpPr>
            <p:cNvPr id="35" name="Elipse 34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Conector reto 35"/>
            <p:cNvCxnSpPr>
              <a:stCxn id="35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3308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499400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413104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701136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Lua 67"/>
          <p:cNvSpPr/>
          <p:nvPr/>
        </p:nvSpPr>
        <p:spPr bwMode="auto">
          <a:xfrm rot="16200000">
            <a:off x="415148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254 C -0.00174 -0.00278 -0.01528 -0.02084 -0.02378 -0.0294 C -0.03229 -0.03797 -0.04062 -0.0426 -0.04878 -0.04931 C -0.05694 -0.05602 -0.06372 -0.06389 -0.07274 -0.06968 C -0.08177 -0.07547 -0.09497 -0.08148 -0.10312 -0.08449 C -0.11128 -0.0875 -0.11493 -0.08866 -0.12153 -0.08773 C -0.12812 -0.08681 -0.13802 -0.08473 -0.14323 -0.07917 C -0.14844 -0.07361 -0.15069 -0.0632 -0.15278 -0.05463 C -0.15486 -0.04607 -0.15556 -0.03727 -0.1559 -0.02801 C -0.15625 -0.01875 -0.15608 -0.0088 -0.15521 0.00069 C -0.15434 0.01018 -0.15226 0.01828 -0.15035 0.02847 C -0.14844 0.03865 -0.14653 0.05092 -0.14392 0.06157 C -0.14132 0.07222 -0.13715 0.08356 -0.13437 0.09259 C -0.1316 0.10162 -0.12986 0.10833 -0.12708 0.11597 C -0.12431 0.12361 -0.12014 0.13171 -0.11753 0.13842 C -0.11493 0.14514 -0.11354 0.15 -0.11111 0.15555 C -0.10868 0.16111 -0.10625 0.1662 -0.10312 0.17245 C -0.1 0.1787 -0.09618 0.18703 -0.09271 0.19375 C -0.08924 0.20046 -0.08576 0.20671 -0.08229 0.21296 " pathEditMode="relative" rAng="0" ptsTypes="aaaaaaaaaaaaaaaaaaa">
                                      <p:cBhvr>
                                        <p:cTn id="6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2357936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3208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23976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20520" y="2060848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114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diferentes trajetórias diárias do Sol nas estações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0004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32288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98353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37615" y="1213138"/>
            <a:ext cx="1641871" cy="4527699"/>
          </a:xfrm>
          <a:prstGeom prst="arc">
            <a:avLst>
              <a:gd name="adj1" fmla="val 18315189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337614" y="1223562"/>
            <a:ext cx="1641871" cy="4527699"/>
          </a:xfrm>
          <a:prstGeom prst="arc">
            <a:avLst>
              <a:gd name="adj1" fmla="val 5400390"/>
              <a:gd name="adj2" fmla="val 12414015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04496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Arco 52"/>
          <p:cNvSpPr/>
          <p:nvPr/>
        </p:nvSpPr>
        <p:spPr bwMode="auto">
          <a:xfrm rot="8526017">
            <a:off x="3377307" y="2147520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3754834" y="1562955"/>
            <a:ext cx="1768136" cy="4683523"/>
            <a:chOff x="8312694" y="1371514"/>
            <a:chExt cx="1639732" cy="4541035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6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Arco 47"/>
          <p:cNvSpPr/>
          <p:nvPr/>
        </p:nvSpPr>
        <p:spPr bwMode="auto">
          <a:xfrm rot="8526017">
            <a:off x="3372190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Texto explicativo retangular 45"/>
          <p:cNvSpPr/>
          <p:nvPr/>
        </p:nvSpPr>
        <p:spPr bwMode="auto">
          <a:xfrm>
            <a:off x="6539992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</a:rPr>
              <a:t>começo do verão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7" name="Texto explicativo retangular 46"/>
          <p:cNvSpPr/>
          <p:nvPr/>
        </p:nvSpPr>
        <p:spPr bwMode="auto">
          <a:xfrm>
            <a:off x="527832" y="1556792"/>
            <a:ext cx="1907704" cy="1296144"/>
          </a:xfrm>
          <a:prstGeom prst="wedgeRectCallout">
            <a:avLst>
              <a:gd name="adj1" fmla="val 84384"/>
              <a:gd name="adj2" fmla="val -1797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</a:rPr>
              <a:t>começo do outono/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</a:rPr>
              <a:t>primavera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0" name="Texto explicativo retangular 49"/>
          <p:cNvSpPr/>
          <p:nvPr/>
        </p:nvSpPr>
        <p:spPr bwMode="auto">
          <a:xfrm>
            <a:off x="311808" y="5445224"/>
            <a:ext cx="2268760" cy="864096"/>
          </a:xfrm>
          <a:prstGeom prst="wedgeRectCallout">
            <a:avLst>
              <a:gd name="adj1" fmla="val 57216"/>
              <a:gd name="adj2" fmla="val -307759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</a:rPr>
              <a:t>começo do Inverno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760080" y="5373216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760080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23291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499232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41293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70096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4560280" y="3313216"/>
            <a:ext cx="288032" cy="648072"/>
            <a:chOff x="4499992" y="3313216"/>
            <a:chExt cx="288032" cy="648072"/>
          </a:xfrm>
        </p:grpSpPr>
        <p:sp>
          <p:nvSpPr>
            <p:cNvPr id="36" name="Elipse 3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Conector reto 36"/>
            <p:cNvCxnSpPr>
              <a:stCxn id="3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Conector reto 4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4" name="Lua 53"/>
          <p:cNvSpPr/>
          <p:nvPr/>
        </p:nvSpPr>
        <p:spPr bwMode="auto">
          <a:xfrm rot="16200000">
            <a:off x="4149816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estações no ano,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vistas da Terra</a:t>
            </a:r>
          </a:p>
        </p:txBody>
      </p:sp>
      <p:pic>
        <p:nvPicPr>
          <p:cNvPr id="4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estações do ano,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vistas do espaço</a:t>
            </a:r>
          </a:p>
        </p:txBody>
      </p:sp>
      <p:pic>
        <p:nvPicPr>
          <p:cNvPr id="8" name="Picture 4">
            <a:hlinkClick r:id="rId3" action="ppaction://hlinkfile"/>
          </p:cNvPr>
          <p:cNvPicPr>
            <a:picLocks noGrp="1" noChangeArrowheads="1"/>
          </p:cNvPicPr>
          <p:nvPr>
            <p:ph idx="1"/>
          </p:nvPr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131840" y="2780928"/>
            <a:ext cx="2376264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As estações do ano: quando acontecem?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(para quem mora no hemisfério sul da Terra)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Créditos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0" dirty="0" smtClean="0">
                <a:solidFill>
                  <a:schemeClr val="bg1"/>
                </a:solidFill>
                <a:latin typeface="Cambria" pitchFamily="18" charset="0"/>
              </a:rPr>
              <a:t>Material baseado do original elaborado pelo André Luiz da </a:t>
            </a:r>
            <a:r>
              <a:rPr lang="pt-BR" sz="1800" b="0" dirty="0" smtClean="0">
                <a:solidFill>
                  <a:schemeClr val="bg1"/>
                </a:solidFill>
                <a:latin typeface="Cambria" pitchFamily="18" charset="0"/>
              </a:rPr>
              <a:t>Silva</a:t>
            </a:r>
          </a:p>
          <a:p>
            <a:r>
              <a:rPr lang="pt-BR" sz="1800" b="0" dirty="0" err="1" smtClean="0">
                <a:solidFill>
                  <a:schemeClr val="bg1"/>
                </a:solidFill>
                <a:latin typeface="Cambria" pitchFamily="18" charset="0"/>
              </a:rPr>
              <a:t>Applets</a:t>
            </a:r>
            <a:r>
              <a:rPr lang="pt-BR" sz="1800" b="0" dirty="0" smtClean="0">
                <a:solidFill>
                  <a:schemeClr val="bg1"/>
                </a:solidFill>
                <a:latin typeface="Cambria" pitchFamily="18" charset="0"/>
              </a:rPr>
              <a:t>:  </a:t>
            </a:r>
            <a:r>
              <a:rPr lang="pt-BR" sz="1800" dirty="0" smtClean="0">
                <a:hlinkClick r:id="rId2"/>
              </a:rPr>
              <a:t>http://www.cdcc.usp.br/cda/NAAP%20-%20Nebraska-</a:t>
            </a:r>
            <a:r>
              <a:rPr lang="pt-BR" sz="1800" dirty="0" err="1" smtClean="0">
                <a:hlinkClick r:id="rId2"/>
              </a:rPr>
              <a:t>Lincon</a:t>
            </a:r>
            <a:r>
              <a:rPr lang="pt-BR" sz="1800" dirty="0" smtClean="0">
                <a:hlinkClick r:id="rId2"/>
              </a:rPr>
              <a:t>/</a:t>
            </a:r>
            <a:r>
              <a:rPr lang="pt-BR" sz="1800" dirty="0" err="1" smtClean="0">
                <a:hlinkClick r:id="rId2"/>
              </a:rPr>
              <a:t>astroUNL</a:t>
            </a:r>
            <a:r>
              <a:rPr lang="pt-BR" sz="1800" smtClean="0">
                <a:hlinkClick r:id="rId2"/>
              </a:rPr>
              <a:t>/index.html</a:t>
            </a:r>
            <a:r>
              <a:rPr lang="pt-BR" sz="1800" b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pt-BR" sz="1800" b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Espaço Reservado para Conteúdo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60932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Início da Primavera: 23 de  setembro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Espaço Reservado para Conteúdo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Início do Verão: 22 de dezembro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Espaço Reservado para Conteúdo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85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Início do Outono: 21 de março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Espaço Reservado para Conteúdo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60932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Início do Inverno: 22 de junho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00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1646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4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92922" grpId="0" animBg="1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86312"/>
          </a:xfrm>
          <a:prstGeom prst="arc">
            <a:avLst>
              <a:gd name="adj1" fmla="val 16244478"/>
              <a:gd name="adj2" fmla="val 5483612"/>
            </a:avLst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1497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887311" y="3474949"/>
            <a:ext cx="4752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8615</TotalTime>
  <Words>395</Words>
  <Application>Microsoft Office PowerPoint</Application>
  <PresentationFormat>Apresentação na tela (4:3)</PresentationFormat>
  <Paragraphs>121</Paragraphs>
  <Slides>20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As estações do ano: quando acontecem? (para quem mora no hemisfério sul da Terra) </vt:lpstr>
      <vt:lpstr>Slide 3</vt:lpstr>
      <vt:lpstr>Slide 4</vt:lpstr>
      <vt:lpstr>Slide 5</vt:lpstr>
      <vt:lpstr>Slide 6</vt:lpstr>
      <vt:lpstr>Slide 7</vt:lpstr>
      <vt:lpstr>O Zênite e o Nadir</vt:lpstr>
      <vt:lpstr>O Meridiano</vt:lpstr>
      <vt:lpstr>Os Polos e Equador Celestes</vt:lpstr>
      <vt:lpstr>A Eclíptica</vt:lpstr>
      <vt:lpstr>Slide 12</vt:lpstr>
      <vt:lpstr>O movimento aparente do Sol ao longo das estações </vt:lpstr>
      <vt:lpstr>Trajetória diária do Sol no começo do verão</vt:lpstr>
      <vt:lpstr>Trajetória diária do Sol no começo da primavera ou outono</vt:lpstr>
      <vt:lpstr>Trajetória diária do Sol no começo do inverno</vt:lpstr>
      <vt:lpstr>As diferentes trajetórias diárias do Sol nas estações</vt:lpstr>
      <vt:lpstr>As estações no ano,  vistas da Terra</vt:lpstr>
      <vt:lpstr>As estações do ano,  vistas do espaço</vt:lpstr>
      <vt:lpstr>Créditos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517</cp:revision>
  <cp:lastPrinted>2000-05-01T12:23:36Z</cp:lastPrinted>
  <dcterms:created xsi:type="dcterms:W3CDTF">1995-06-17T23:31:02Z</dcterms:created>
  <dcterms:modified xsi:type="dcterms:W3CDTF">2013-10-02T19:24:04Z</dcterms:modified>
</cp:coreProperties>
</file>