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97" r:id="rId4"/>
    <p:sldId id="298" r:id="rId5"/>
    <p:sldId id="258" r:id="rId6"/>
    <p:sldId id="259" r:id="rId7"/>
    <p:sldId id="300" r:id="rId8"/>
    <p:sldId id="319" r:id="rId9"/>
    <p:sldId id="263" r:id="rId10"/>
    <p:sldId id="303" r:id="rId11"/>
    <p:sldId id="304" r:id="rId12"/>
    <p:sldId id="320" r:id="rId13"/>
    <p:sldId id="305" r:id="rId14"/>
    <p:sldId id="261" r:id="rId15"/>
    <p:sldId id="270" r:id="rId16"/>
    <p:sldId id="265" r:id="rId17"/>
    <p:sldId id="266" r:id="rId18"/>
    <p:sldId id="267" r:id="rId19"/>
    <p:sldId id="274" r:id="rId20"/>
    <p:sldId id="271" r:id="rId21"/>
    <p:sldId id="272" r:id="rId22"/>
    <p:sldId id="273" r:id="rId23"/>
    <p:sldId id="264" r:id="rId24"/>
    <p:sldId id="260" r:id="rId25"/>
    <p:sldId id="275" r:id="rId26"/>
    <p:sldId id="257" r:id="rId27"/>
    <p:sldId id="323" r:id="rId28"/>
    <p:sldId id="324" r:id="rId29"/>
    <p:sldId id="325" r:id="rId30"/>
    <p:sldId id="322" r:id="rId31"/>
    <p:sldId id="321" r:id="rId32"/>
    <p:sldId id="280" r:id="rId33"/>
    <p:sldId id="281" r:id="rId34"/>
    <p:sldId id="295" r:id="rId35"/>
    <p:sldId id="296" r:id="rId36"/>
    <p:sldId id="283" r:id="rId37"/>
    <p:sldId id="284" r:id="rId38"/>
    <p:sldId id="285" r:id="rId39"/>
    <p:sldId id="286" r:id="rId40"/>
    <p:sldId id="287" r:id="rId41"/>
    <p:sldId id="293" r:id="rId42"/>
    <p:sldId id="294" r:id="rId43"/>
    <p:sldId id="288" r:id="rId44"/>
    <p:sldId id="292" r:id="rId45"/>
    <p:sldId id="289" r:id="rId46"/>
    <p:sldId id="291" r:id="rId47"/>
    <p:sldId id="290" r:id="rId48"/>
    <p:sldId id="310" r:id="rId49"/>
    <p:sldId id="317" r:id="rId50"/>
    <p:sldId id="308" r:id="rId51"/>
    <p:sldId id="314" r:id="rId52"/>
    <p:sldId id="311" r:id="rId53"/>
    <p:sldId id="313" r:id="rId54"/>
    <p:sldId id="315" r:id="rId55"/>
    <p:sldId id="316" r:id="rId56"/>
    <p:sldId id="306" r:id="rId57"/>
    <p:sldId id="307" r:id="rId5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08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09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07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10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54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86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5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11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64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96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52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2016D-0C9C-470B-8369-05BAD1F377C3}" type="datetimeFigureOut">
              <a:rPr lang="pt-BR" smtClean="0"/>
              <a:t>15/11/2013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41AC-5808-4956-9A34-D2BA8C3FD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974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98" y="-28676"/>
            <a:ext cx="9186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347864" y="155679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47864" y="21328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671900" y="1124744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GRUPO LOCAL: A VIA LÁCTEA E SUA VIZINHANÇA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9787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3688" y="620688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AGLOMERADO GLOBULAR M19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707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78" y="873256"/>
            <a:ext cx="43815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40466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HENRIETTA LEAVITT (1868–1921)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486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son\Downloads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05678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8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0493"/>
            <a:ext cx="8064896" cy="548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8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0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4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35"/>
            <a:ext cx="9144000" cy="669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95736" y="161835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GALÁXIAS GIGANTES E ANÃS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901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2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9087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BURACO NEGRO SUPER MASSIVO – NGC 253</a:t>
            </a:r>
          </a:p>
        </p:txBody>
      </p:sp>
    </p:spTree>
    <p:extLst>
      <p:ext uri="{BB962C8B-B14F-4D97-AF65-F5344CB8AC3E}">
        <p14:creationId xmlns:p14="http://schemas.microsoft.com/office/powerpoint/2010/main" val="13745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62068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M87, NGC 4486, JATO PRÓXIMO AO BURACO NEGRO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059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3608" y="836712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BURACO NEGRO SUPER MASSIVO NA GALÁXIA GIGANTE CENTAURUS A –JATOS </a:t>
            </a:r>
            <a:r>
              <a:rPr lang="pt-BR" sz="2800" dirty="0" smtClean="0"/>
              <a:t>OBSERVÁVEIS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706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4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2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99592" y="7647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VIA LÁCTEA</a:t>
            </a:r>
          </a:p>
        </p:txBody>
      </p:sp>
    </p:spTree>
    <p:extLst>
      <p:ext uri="{BB962C8B-B14F-4D97-AF65-F5344CB8AC3E}">
        <p14:creationId xmlns:p14="http://schemas.microsoft.com/office/powerpoint/2010/main" val="38784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3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923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38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556792"/>
            <a:ext cx="568863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1279" y="629949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GREGOS: GALAXIES KUKLOS, “CÍRCULO DE LEITE” </a:t>
            </a:r>
          </a:p>
          <a:p>
            <a:pPr algn="ctr"/>
            <a:r>
              <a:rPr lang="pt-BR" sz="2800" dirty="0" smtClean="0"/>
              <a:t>ROMANOS: VIA LACTIA , “VIA LÁCTEA”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014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9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7" y="1293628"/>
            <a:ext cx="736441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15616" y="620688"/>
            <a:ext cx="713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VISTA LATERAL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001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627784" y="836712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000" dirty="0" smtClean="0">
                <a:solidFill>
                  <a:prstClr val="white"/>
                </a:solidFill>
              </a:rPr>
              <a:t>            M </a:t>
            </a:r>
            <a:r>
              <a:rPr lang="pt-BR" sz="4000" dirty="0">
                <a:solidFill>
                  <a:prstClr val="white"/>
                </a:solidFill>
              </a:rPr>
              <a:t>31</a:t>
            </a:r>
          </a:p>
          <a:p>
            <a:pPr lvl="0"/>
            <a:r>
              <a:rPr lang="pt-BR" sz="4000" dirty="0" smtClean="0">
                <a:solidFill>
                  <a:prstClr val="white"/>
                </a:solidFill>
              </a:rPr>
              <a:t>    ANDRÔMEDA</a:t>
            </a:r>
            <a:endParaRPr lang="pt-BR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3" y="-11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76256" y="836712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M110</a:t>
            </a:r>
          </a:p>
        </p:txBody>
      </p:sp>
    </p:spTree>
    <p:extLst>
      <p:ext uri="{BB962C8B-B14F-4D97-AF65-F5344CB8AC3E}">
        <p14:creationId xmlns:p14="http://schemas.microsoft.com/office/powerpoint/2010/main" val="21999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56176" y="8367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03848" y="836712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M32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9445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627784" y="764704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M 33      TRIÂNGULO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6320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620688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      </a:t>
            </a:r>
            <a:r>
              <a:rPr lang="pt-BR" sz="4400" dirty="0" smtClean="0"/>
              <a:t>IC 10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1187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41" y="983924"/>
            <a:ext cx="7356309" cy="52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5486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GALILEU - 1610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140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0" y="0"/>
            <a:ext cx="916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980728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NUVENS DE MAGALHÃES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6076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1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6926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915816" y="476672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NGC 6822 </a:t>
            </a:r>
          </a:p>
          <a:p>
            <a:pPr algn="ctr"/>
            <a:r>
              <a:rPr lang="pt-BR" sz="4400" dirty="0" smtClean="0"/>
              <a:t>BARNARD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6791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764704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         </a:t>
            </a:r>
            <a:r>
              <a:rPr lang="pt-BR" sz="4400" dirty="0" smtClean="0"/>
              <a:t>NGC 185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7869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4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31640" y="83671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COLISÃO NO SISTEMA  NGC </a:t>
            </a:r>
            <a:r>
              <a:rPr lang="en-US" sz="2800" dirty="0"/>
              <a:t>2207 </a:t>
            </a:r>
            <a:r>
              <a:rPr lang="en-US" sz="2800" dirty="0" smtClean="0"/>
              <a:t>NA CONSTELAÇÃO DE CÃO MAIOR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303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0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03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0245"/>
            <a:ext cx="367240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87624" y="47667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HERSCHEL, JOHN FREDERICK WILLIAM (1738–1822)</a:t>
            </a:r>
          </a:p>
          <a:p>
            <a:r>
              <a:rPr lang="pt-BR" sz="2400" dirty="0" smtClean="0"/>
              <a:t>CAROLINE HERSCHEL (1750–1848)</a:t>
            </a:r>
            <a:endParaRPr lang="pt-B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93" y="1490245"/>
            <a:ext cx="3571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2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1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9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2204864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/>
              <a:t>DÚVIDAS?</a:t>
            </a:r>
            <a:endParaRPr lang="pt-BR" sz="8000" dirty="0"/>
          </a:p>
        </p:txBody>
      </p:sp>
    </p:spTree>
    <p:extLst>
      <p:ext uri="{BB962C8B-B14F-4D97-AF65-F5344CB8AC3E}">
        <p14:creationId xmlns:p14="http://schemas.microsoft.com/office/powerpoint/2010/main" val="25770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980728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REFERÊANCIAS: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Foundations of Astronomy 11th </a:t>
            </a:r>
            <a:r>
              <a:rPr lang="en-US" sz="2400" dirty="0" smtClean="0"/>
              <a:t>Ed. Seeds/</a:t>
            </a:r>
            <a:r>
              <a:rPr lang="en-US" sz="2400" dirty="0" err="1" smtClean="0"/>
              <a:t>Backman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21st Century Astronomy (Full 4th Ed</a:t>
            </a:r>
            <a:r>
              <a:rPr lang="en-US" sz="2400" dirty="0" smtClean="0"/>
              <a:t>). Kay </a:t>
            </a:r>
            <a:r>
              <a:rPr lang="en-US" sz="2400" dirty="0" err="1" smtClean="0"/>
              <a:t>Palen</a:t>
            </a:r>
            <a:r>
              <a:rPr lang="en-US" sz="2400" dirty="0" smtClean="0"/>
              <a:t> Smith Blumenthal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Ancient Astronomy-An Encyclopedia of Cosmologies and </a:t>
            </a:r>
            <a:r>
              <a:rPr lang="en-US" sz="2400" dirty="0" smtClean="0"/>
              <a:t>Myth</a:t>
            </a:r>
            <a:r>
              <a:rPr lang="pt-BR" sz="2400" dirty="0" smtClean="0"/>
              <a:t>. Clive </a:t>
            </a:r>
            <a:r>
              <a:rPr lang="pt-BR" sz="2400" dirty="0" err="1" smtClean="0"/>
              <a:t>Ruggles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020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06489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79712" y="90872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MAPA DA VIA LÁCTEA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416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609" y="692696"/>
            <a:ext cx="453650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5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47664" y="558924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 PARSEC=3,26156 </a:t>
            </a:r>
            <a:r>
              <a:rPr lang="pt-BR" sz="2800" dirty="0" smtClean="0"/>
              <a:t>ANOS </a:t>
            </a:r>
            <a:r>
              <a:rPr lang="pt-BR" sz="2800" dirty="0"/>
              <a:t>LUZ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148064" y="41490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~  55446 ANOS LUZ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2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2" y="1196752"/>
            <a:ext cx="4254554" cy="529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0" y="1196751"/>
            <a:ext cx="3738334" cy="529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40466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HARLOW SHAPLEY (1885–1972)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382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172</Words>
  <Application>Microsoft Office PowerPoint</Application>
  <PresentationFormat>Apresentação na tela (4:3)</PresentationFormat>
  <Paragraphs>35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Robson</cp:lastModifiedBy>
  <cp:revision>44</cp:revision>
  <dcterms:created xsi:type="dcterms:W3CDTF">2013-10-28T17:16:20Z</dcterms:created>
  <dcterms:modified xsi:type="dcterms:W3CDTF">2013-11-16T00:15:05Z</dcterms:modified>
</cp:coreProperties>
</file>