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4" r:id="rId9"/>
    <p:sldId id="263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68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5" r:id="rId30"/>
    <p:sldId id="286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4781-A3B8-4A1F-84C6-FB4107EB4F0C}" type="datetimeFigureOut">
              <a:rPr lang="pt-BR" smtClean="0"/>
              <a:t>10/07/2013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DD8-8CD5-40DF-AE62-35F78C7DF3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61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4781-A3B8-4A1F-84C6-FB4107EB4F0C}" type="datetimeFigureOut">
              <a:rPr lang="pt-BR" smtClean="0"/>
              <a:t>10/07/2013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DD8-8CD5-40DF-AE62-35F78C7DF3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53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4781-A3B8-4A1F-84C6-FB4107EB4F0C}" type="datetimeFigureOut">
              <a:rPr lang="pt-BR" smtClean="0"/>
              <a:t>10/07/2013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DD8-8CD5-40DF-AE62-35F78C7DF3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2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4781-A3B8-4A1F-84C6-FB4107EB4F0C}" type="datetimeFigureOut">
              <a:rPr lang="pt-BR" smtClean="0"/>
              <a:t>10/07/2013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DD8-8CD5-40DF-AE62-35F78C7DF3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85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4781-A3B8-4A1F-84C6-FB4107EB4F0C}" type="datetimeFigureOut">
              <a:rPr lang="pt-BR" smtClean="0"/>
              <a:t>10/07/2013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DD8-8CD5-40DF-AE62-35F78C7DF3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806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4781-A3B8-4A1F-84C6-FB4107EB4F0C}" type="datetimeFigureOut">
              <a:rPr lang="pt-BR" smtClean="0"/>
              <a:t>10/07/2013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DD8-8CD5-40DF-AE62-35F78C7DF3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61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4781-A3B8-4A1F-84C6-FB4107EB4F0C}" type="datetimeFigureOut">
              <a:rPr lang="pt-BR" smtClean="0"/>
              <a:t>10/07/2013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DD8-8CD5-40DF-AE62-35F78C7DF3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126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4781-A3B8-4A1F-84C6-FB4107EB4F0C}" type="datetimeFigureOut">
              <a:rPr lang="pt-BR" smtClean="0"/>
              <a:t>10/07/2013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DD8-8CD5-40DF-AE62-35F78C7DF3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7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4781-A3B8-4A1F-84C6-FB4107EB4F0C}" type="datetimeFigureOut">
              <a:rPr lang="pt-BR" smtClean="0"/>
              <a:t>10/07/2013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DD8-8CD5-40DF-AE62-35F78C7DF3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74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4781-A3B8-4A1F-84C6-FB4107EB4F0C}" type="datetimeFigureOut">
              <a:rPr lang="pt-BR" smtClean="0"/>
              <a:t>10/07/2013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DD8-8CD5-40DF-AE62-35F78C7DF3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88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4781-A3B8-4A1F-84C6-FB4107EB4F0C}" type="datetimeFigureOut">
              <a:rPr lang="pt-BR" smtClean="0"/>
              <a:t>10/07/2013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EDD8-8CD5-40DF-AE62-35F78C7DF3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8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F4781-A3B8-4A1F-84C6-FB4107EB4F0C}" type="datetimeFigureOut">
              <a:rPr lang="pt-BR" smtClean="0"/>
              <a:t>10/07/2013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CEDD8-8CD5-40DF-AE62-35F78C7DF3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42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s Chrome\Xena\Xena Warrior Princess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" r="12819" b="103"/>
          <a:stretch/>
        </p:blipFill>
        <p:spPr bwMode="auto">
          <a:xfrm>
            <a:off x="-36512" y="-27382"/>
            <a:ext cx="918051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6512" y="-27382"/>
            <a:ext cx="2518048" cy="1658615"/>
          </a:xfrm>
        </p:spPr>
        <p:txBody>
          <a:bodyPr/>
          <a:lstStyle/>
          <a:p>
            <a:pPr algn="l"/>
            <a:r>
              <a:rPr lang="pt-BR" sz="8000" dirty="0" err="1" smtClean="0">
                <a:latin typeface="Castellar" pitchFamily="18" charset="0"/>
              </a:rPr>
              <a:t>X</a:t>
            </a:r>
            <a:r>
              <a:rPr lang="pt-BR" dirty="0" err="1" smtClean="0">
                <a:latin typeface="Trajan Pro" pitchFamily="18" charset="0"/>
              </a:rPr>
              <a:t>ena</a:t>
            </a:r>
            <a:endParaRPr lang="pt-BR" dirty="0">
              <a:latin typeface="Trajan Pro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36512" y="2708920"/>
            <a:ext cx="3491880" cy="1752600"/>
          </a:xfrm>
        </p:spPr>
        <p:txBody>
          <a:bodyPr>
            <a:noAutofit/>
          </a:bodyPr>
          <a:lstStyle/>
          <a:p>
            <a:pPr algn="l"/>
            <a:r>
              <a:rPr lang="pt-BR" sz="2400" dirty="0" smtClean="0">
                <a:solidFill>
                  <a:schemeClr val="tx1"/>
                </a:solidFill>
                <a:latin typeface="Copperplate Gothic Light" pitchFamily="34" charset="0"/>
                <a:ea typeface="Adobe Ming Std L" pitchFamily="18" charset="-128"/>
              </a:rPr>
              <a:t>A História de </a:t>
            </a:r>
            <a:r>
              <a:rPr lang="pt-BR" sz="2400" dirty="0" err="1" smtClean="0">
                <a:solidFill>
                  <a:schemeClr val="tx1"/>
                </a:solidFill>
                <a:latin typeface="Copperplate Gothic Light" pitchFamily="34" charset="0"/>
                <a:ea typeface="Adobe Ming Std L" pitchFamily="18" charset="-128"/>
              </a:rPr>
              <a:t>Éris</a:t>
            </a:r>
            <a:endParaRPr lang="pt-BR" sz="2400" dirty="0" smtClean="0">
              <a:solidFill>
                <a:schemeClr val="tx1"/>
              </a:solidFill>
              <a:latin typeface="Copperplate Gothic Light" pitchFamily="34" charset="0"/>
              <a:ea typeface="Adobe Ming Std L" pitchFamily="18" charset="-128"/>
            </a:endParaRPr>
          </a:p>
          <a:p>
            <a:pPr algn="l"/>
            <a:r>
              <a:rPr lang="pt-BR" sz="2400" dirty="0" smtClean="0">
                <a:solidFill>
                  <a:schemeClr val="tx1"/>
                </a:solidFill>
                <a:latin typeface="Copperplate Gothic Light" pitchFamily="34" charset="0"/>
                <a:ea typeface="Adobe Ming Std L" pitchFamily="18" charset="-128"/>
              </a:rPr>
              <a:t> e</a:t>
            </a:r>
          </a:p>
          <a:p>
            <a:pPr algn="l"/>
            <a:r>
              <a:rPr lang="pt-BR" sz="2400" dirty="0" smtClean="0">
                <a:solidFill>
                  <a:schemeClr val="tx1"/>
                </a:solidFill>
                <a:latin typeface="Copperplate Gothic Light" pitchFamily="34" charset="0"/>
                <a:ea typeface="Adobe Ming Std L" pitchFamily="18" charset="-128"/>
              </a:rPr>
              <a:t>A queda de Plutão</a:t>
            </a:r>
            <a:endParaRPr lang="pt-BR" sz="2400" dirty="0">
              <a:solidFill>
                <a:schemeClr val="tx1"/>
              </a:solidFill>
              <a:latin typeface="Copperplate Gothic Light" pitchFamily="34" charset="0"/>
              <a:ea typeface="Adobe Ming Std L" pitchFamily="18" charset="-128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53554" y="6495723"/>
            <a:ext cx="919755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Century" pitchFamily="18" charset="0"/>
                <a:ea typeface="Adobe Ming Std L" pitchFamily="18" charset="-128"/>
              </a:rPr>
              <a:t>João Paulo M. Cruvinel da Costa – Centro de Divulgação da Astronomia - USP</a:t>
            </a:r>
            <a:endParaRPr lang="pt-BR" dirty="0">
              <a:solidFill>
                <a:schemeClr val="bg1"/>
              </a:solidFill>
              <a:latin typeface="Century" pitchFamily="18" charset="0"/>
              <a:ea typeface="Adobe Mi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88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Trajan Pro" pitchFamily="18" charset="0"/>
              </a:rPr>
              <a:t>Definição de Planeta no Sistema Solar</a:t>
            </a:r>
            <a:endParaRPr lang="pt-BR" dirty="0">
              <a:solidFill>
                <a:schemeClr val="bg1">
                  <a:lumMod val="75000"/>
                </a:schemeClr>
              </a:solidFill>
              <a:latin typeface="Trajan Pro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Trajan Pro" pitchFamily="18" charset="0"/>
              </a:rPr>
              <a:t>Um planeta é um corpo celeste que:</a:t>
            </a:r>
          </a:p>
          <a:p>
            <a:pPr lvl="1"/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Trajan Pro" pitchFamily="18" charset="0"/>
              </a:rPr>
              <a:t>Orbita o Sol</a:t>
            </a:r>
          </a:p>
          <a:p>
            <a:pPr lvl="1"/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Trajan Pro" pitchFamily="18" charset="0"/>
              </a:rPr>
              <a:t>Tem massa suficiente para assumir um formato </a:t>
            </a:r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Trajan Pro" pitchFamily="18" charset="0"/>
              </a:rPr>
              <a:t>arredondado</a:t>
            </a:r>
            <a:endParaRPr lang="pt-BR" dirty="0" smtClean="0">
              <a:solidFill>
                <a:schemeClr val="bg1">
                  <a:lumMod val="75000"/>
                </a:schemeClr>
              </a:solidFill>
              <a:latin typeface="Trajan Pro" pitchFamily="18" charset="0"/>
            </a:endParaRPr>
          </a:p>
          <a:p>
            <a:pPr lvl="1"/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Trajan Pro" pitchFamily="18" charset="0"/>
              </a:rPr>
              <a:t>Limpou a vizinhança de sua órbita</a:t>
            </a:r>
            <a:endParaRPr lang="pt-BR" dirty="0">
              <a:solidFill>
                <a:schemeClr val="bg1">
                  <a:lumMod val="75000"/>
                </a:schemeClr>
              </a:solidFill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1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Trajan Pro" pitchFamily="18" charset="0"/>
              </a:rPr>
              <a:t>Definição de Planeta Anão</a:t>
            </a:r>
            <a:endParaRPr lang="pt-BR" dirty="0">
              <a:latin typeface="Trajan Pro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Trajan Pro" pitchFamily="18" charset="0"/>
              </a:rPr>
              <a:t>Um planeta é um corpo celeste que:</a:t>
            </a:r>
          </a:p>
          <a:p>
            <a:pPr lvl="1"/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Trajan Pro" pitchFamily="18" charset="0"/>
              </a:rPr>
              <a:t>Orbita o Sol</a:t>
            </a:r>
          </a:p>
          <a:p>
            <a:pPr lvl="1"/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Trajan Pro" pitchFamily="18" charset="0"/>
              </a:rPr>
              <a:t>Tem massa suficiente para assumir um formato </a:t>
            </a:r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Trajan Pro" pitchFamily="18" charset="0"/>
              </a:rPr>
              <a:t>arredondado</a:t>
            </a:r>
            <a:endParaRPr lang="pt-BR" dirty="0" smtClean="0">
              <a:solidFill>
                <a:schemeClr val="bg1">
                  <a:lumMod val="75000"/>
                </a:schemeClr>
              </a:solidFill>
              <a:latin typeface="Trajan Pro" pitchFamily="18" charset="0"/>
            </a:endParaRPr>
          </a:p>
          <a:p>
            <a:pPr lvl="1"/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Trajan Pro" pitchFamily="18" charset="0"/>
              </a:rPr>
              <a:t>NÃO </a:t>
            </a:r>
            <a:r>
              <a:rPr lang="pt-BR" dirty="0">
                <a:solidFill>
                  <a:schemeClr val="bg1">
                    <a:lumMod val="75000"/>
                  </a:schemeClr>
                </a:solidFill>
                <a:latin typeface="Trajan Pro" pitchFamily="18" charset="0"/>
              </a:rPr>
              <a:t>Limpou a vizinhança de sua órbita</a:t>
            </a:r>
          </a:p>
          <a:p>
            <a:pPr lvl="1"/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Trajan Pro" pitchFamily="18" charset="0"/>
              </a:rPr>
              <a:t>NÃO </a:t>
            </a:r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Trajan Pro" pitchFamily="18" charset="0"/>
              </a:rPr>
              <a:t>é um satélite</a:t>
            </a:r>
          </a:p>
          <a:p>
            <a:pPr lvl="1"/>
            <a:endParaRPr lang="pt-BR" dirty="0"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10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Trajan Pro" pitchFamily="18" charset="0"/>
              </a:rPr>
              <a:t>Plutão</a:t>
            </a:r>
            <a:endParaRPr lang="pt-BR" dirty="0">
              <a:solidFill>
                <a:schemeClr val="bg1">
                  <a:lumMod val="75000"/>
                </a:schemeClr>
              </a:solidFill>
              <a:latin typeface="Trajan Pro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Trajan Pro" pitchFamily="18" charset="0"/>
              </a:rPr>
              <a:t>Orbita o Sol </a:t>
            </a:r>
            <a:r>
              <a:rPr lang="pt-BR" dirty="0" smtClean="0">
                <a:solidFill>
                  <a:srgbClr val="00B050"/>
                </a:solidFill>
                <a:latin typeface="Trajan Pro" pitchFamily="18" charset="0"/>
              </a:rPr>
              <a:t>(OK)</a:t>
            </a:r>
          </a:p>
          <a:p>
            <a:pPr lvl="1"/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Trajan Pro" pitchFamily="18" charset="0"/>
              </a:rPr>
              <a:t>Tem massa suficiente para assumir um formato </a:t>
            </a:r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Trajan Pro" pitchFamily="18" charset="0"/>
              </a:rPr>
              <a:t>arredondado </a:t>
            </a:r>
            <a:r>
              <a:rPr lang="pt-BR" dirty="0" smtClean="0">
                <a:solidFill>
                  <a:srgbClr val="00B050"/>
                </a:solidFill>
                <a:latin typeface="Trajan Pro" pitchFamily="18" charset="0"/>
              </a:rPr>
              <a:t>(OK)</a:t>
            </a:r>
          </a:p>
          <a:p>
            <a:pPr lvl="1"/>
            <a:r>
              <a:rPr lang="pt-BR" dirty="0">
                <a:solidFill>
                  <a:schemeClr val="bg1">
                    <a:lumMod val="75000"/>
                  </a:schemeClr>
                </a:solidFill>
                <a:latin typeface="Trajan Pro" pitchFamily="18" charset="0"/>
              </a:rPr>
              <a:t>Limpou a vizinhança de sua </a:t>
            </a:r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Trajan Pro" pitchFamily="18" charset="0"/>
              </a:rPr>
              <a:t>órbita </a:t>
            </a:r>
            <a:r>
              <a:rPr lang="pt-BR" dirty="0" smtClean="0">
                <a:solidFill>
                  <a:srgbClr val="FF0000"/>
                </a:solidFill>
                <a:latin typeface="Trajan Pro" pitchFamily="18" charset="0"/>
              </a:rPr>
              <a:t>(NÃO</a:t>
            </a:r>
            <a:r>
              <a:rPr lang="pt-BR" dirty="0" smtClean="0">
                <a:solidFill>
                  <a:srgbClr val="FF0000"/>
                </a:solidFill>
                <a:latin typeface="Trajan Pro" pitchFamily="18" charset="0"/>
              </a:rPr>
              <a:t>)</a:t>
            </a:r>
          </a:p>
          <a:p>
            <a:endParaRPr lang="pt-BR" dirty="0"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0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wnloads Chrome\Xena\tumblr_m0n7azyb8a1qzewdco1_128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86201" cy="68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50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wnloads Chrome\Xena\pluto-little-plan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640960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2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wnloads Chrome\Xena\pluto-little-tab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6" y="548679"/>
            <a:ext cx="9148316" cy="583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6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ownloads Chrome\Xena\pluto-science-cla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" y="-1"/>
            <a:ext cx="9130605" cy="63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2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pen.nasa.gov/wp-content/uploads/2011/04/solarsys_sca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r="4623"/>
          <a:stretch/>
        </p:blipFill>
        <p:spPr bwMode="auto">
          <a:xfrm>
            <a:off x="-1" y="1916831"/>
            <a:ext cx="9144001" cy="33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ownloads Chrome\Xena\Ceres_optim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840760" cy="684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99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ownloads Chrome\Xena\Pluto-map-hs-2010-06-d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6124"/>
            <a:ext cx="662473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5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wnloads Chrome\Xena\file.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4896544" cy="68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8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Downloads Chrome\Xena\2003EL61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138238"/>
            <a:ext cx="5457825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0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Downloads Chrome\Xena\2005FY9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088"/>
            <a:ext cx="7704858" cy="680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81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wnloads Chrome\Xena\Eris_and_dysnomia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5" b="12305"/>
          <a:stretch/>
        </p:blipFill>
        <p:spPr bwMode="auto">
          <a:xfrm>
            <a:off x="0" y="217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62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96" y="270892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dirty="0" err="1" smtClean="0">
                <a:solidFill>
                  <a:schemeClr val="bg1">
                    <a:lumMod val="65000"/>
                  </a:schemeClr>
                </a:solidFill>
                <a:latin typeface="Trajan Pro" pitchFamily="18" charset="0"/>
              </a:rPr>
              <a:t>Éris</a:t>
            </a:r>
            <a:endParaRPr lang="pt-BR" sz="9600" dirty="0">
              <a:solidFill>
                <a:schemeClr val="bg1">
                  <a:lumMod val="65000"/>
                </a:schemeClr>
              </a:solidFill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9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96" y="270892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err="1" smtClean="0">
                <a:solidFill>
                  <a:schemeClr val="bg1">
                    <a:lumMod val="65000"/>
                  </a:schemeClr>
                </a:solidFill>
                <a:latin typeface="Trajan Pro" pitchFamily="18" charset="0"/>
              </a:rPr>
              <a:t>Dysnomia</a:t>
            </a:r>
            <a:endParaRPr lang="pt-BR" sz="6600" dirty="0">
              <a:solidFill>
                <a:schemeClr val="bg1">
                  <a:lumMod val="65000"/>
                </a:schemeClr>
              </a:solidFill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4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34888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err="1" smtClean="0">
                <a:solidFill>
                  <a:schemeClr val="bg1">
                    <a:lumMod val="65000"/>
                  </a:schemeClr>
                </a:solidFill>
                <a:latin typeface="Trajan Pro" pitchFamily="18" charset="0"/>
              </a:rPr>
              <a:t>Dysnomia</a:t>
            </a:r>
            <a:r>
              <a:rPr lang="pt-BR" sz="4400" dirty="0" smtClean="0">
                <a:solidFill>
                  <a:schemeClr val="bg1">
                    <a:lumMod val="65000"/>
                  </a:schemeClr>
                </a:solidFill>
                <a:latin typeface="Trajan Pro" pitchFamily="18" charset="0"/>
              </a:rPr>
              <a:t> </a:t>
            </a:r>
          </a:p>
          <a:p>
            <a:pPr algn="ctr"/>
            <a:r>
              <a:rPr lang="pt-BR" sz="4400" dirty="0" smtClean="0">
                <a:solidFill>
                  <a:schemeClr val="bg1">
                    <a:lumMod val="65000"/>
                  </a:schemeClr>
                </a:solidFill>
                <a:latin typeface="Trajan Pro" pitchFamily="18" charset="0"/>
              </a:rPr>
              <a:t>= </a:t>
            </a:r>
          </a:p>
          <a:p>
            <a:pPr algn="ctr"/>
            <a:r>
              <a:rPr lang="pt-BR" sz="4400" dirty="0">
                <a:solidFill>
                  <a:schemeClr val="bg1">
                    <a:lumMod val="65000"/>
                  </a:schemeClr>
                </a:solidFill>
                <a:latin typeface="Trajan Pro" pitchFamily="18" charset="0"/>
              </a:rPr>
              <a:t>I</a:t>
            </a:r>
            <a:r>
              <a:rPr lang="pt-BR" sz="4400" dirty="0" smtClean="0">
                <a:solidFill>
                  <a:schemeClr val="bg1">
                    <a:lumMod val="65000"/>
                  </a:schemeClr>
                </a:solidFill>
                <a:latin typeface="Trajan Pro" pitchFamily="18" charset="0"/>
              </a:rPr>
              <a:t>nexistência de Lei</a:t>
            </a:r>
            <a:endParaRPr lang="pt-BR" sz="4400" dirty="0">
              <a:solidFill>
                <a:schemeClr val="bg1">
                  <a:lumMod val="65000"/>
                </a:schemeClr>
              </a:solidFill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34888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>
                    <a:lumMod val="65000"/>
                  </a:schemeClr>
                </a:solidFill>
                <a:latin typeface="Trajan Pro" pitchFamily="18" charset="0"/>
              </a:rPr>
              <a:t>Inexistência de Lei</a:t>
            </a:r>
          </a:p>
          <a:p>
            <a:pPr algn="ctr"/>
            <a:r>
              <a:rPr lang="pt-BR" sz="4400" dirty="0" smtClean="0">
                <a:solidFill>
                  <a:schemeClr val="bg1">
                    <a:lumMod val="65000"/>
                  </a:schemeClr>
                </a:solidFill>
                <a:latin typeface="Trajan Pro" pitchFamily="18" charset="0"/>
              </a:rPr>
              <a:t>=</a:t>
            </a:r>
          </a:p>
          <a:p>
            <a:pPr algn="ctr"/>
            <a:r>
              <a:rPr lang="pt-BR" sz="4400" dirty="0" smtClean="0">
                <a:solidFill>
                  <a:schemeClr val="bg1">
                    <a:lumMod val="65000"/>
                  </a:schemeClr>
                </a:solidFill>
                <a:latin typeface="Trajan Pro" pitchFamily="18" charset="0"/>
              </a:rPr>
              <a:t>Lawless</a:t>
            </a:r>
          </a:p>
          <a:p>
            <a:pPr algn="ctr"/>
            <a:endParaRPr lang="pt-BR" sz="4400" dirty="0">
              <a:solidFill>
                <a:schemeClr val="bg1">
                  <a:lumMod val="65000"/>
                </a:schemeClr>
              </a:solidFill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2080" y="213285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chemeClr val="bg1">
                    <a:lumMod val="65000"/>
                  </a:schemeClr>
                </a:solidFill>
                <a:latin typeface="Trajan Pro" pitchFamily="18" charset="0"/>
              </a:rPr>
              <a:t> Lucy</a:t>
            </a:r>
            <a:endParaRPr lang="pt-BR" sz="5400" dirty="0">
              <a:solidFill>
                <a:schemeClr val="bg1">
                  <a:lumMod val="65000"/>
                </a:schemeClr>
              </a:solidFill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4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2080" y="213285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chemeClr val="bg1">
                    <a:lumMod val="65000"/>
                  </a:schemeClr>
                </a:solidFill>
                <a:latin typeface="Trajan Pro" pitchFamily="18" charset="0"/>
              </a:rPr>
              <a:t> Lucy</a:t>
            </a:r>
          </a:p>
          <a:p>
            <a:pPr algn="ctr"/>
            <a:r>
              <a:rPr lang="pt-BR" sz="5400" dirty="0" smtClean="0">
                <a:solidFill>
                  <a:schemeClr val="bg1">
                    <a:lumMod val="65000"/>
                  </a:schemeClr>
                </a:solidFill>
                <a:latin typeface="Trajan Pro" pitchFamily="18" charset="0"/>
              </a:rPr>
              <a:t> Lawless</a:t>
            </a:r>
            <a:endParaRPr lang="pt-BR" sz="5400" dirty="0">
              <a:solidFill>
                <a:schemeClr val="bg1">
                  <a:lumMod val="65000"/>
                </a:schemeClr>
              </a:solidFill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95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75856" y="2060848"/>
            <a:ext cx="23762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0" dirty="0" smtClean="0">
                <a:solidFill>
                  <a:schemeClr val="bg1">
                    <a:lumMod val="65000"/>
                  </a:schemeClr>
                </a:solidFill>
                <a:latin typeface="Trajan Pro" pitchFamily="18" charset="0"/>
              </a:rPr>
              <a:t>?</a:t>
            </a:r>
            <a:endParaRPr lang="pt-BR" sz="20000" dirty="0">
              <a:solidFill>
                <a:schemeClr val="bg1">
                  <a:lumMod val="65000"/>
                </a:schemeClr>
              </a:solidFill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2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wnloads Chrome\Xena\Animation_showing_movement_of_2003_UB313-2-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48" y="1"/>
            <a:ext cx="6857998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1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Downloads Chrome\Xena\Xena-Gabrielle-xena-and-gabrielle-26849378-1200-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-53554" y="6495723"/>
            <a:ext cx="919755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Century" pitchFamily="18" charset="0"/>
                <a:ea typeface="Adobe Ming Std L" pitchFamily="18" charset="-128"/>
              </a:rPr>
              <a:t>j</a:t>
            </a:r>
            <a:r>
              <a:rPr lang="pt-BR" dirty="0" smtClean="0">
                <a:solidFill>
                  <a:schemeClr val="bg1"/>
                </a:solidFill>
                <a:latin typeface="Century" pitchFamily="18" charset="0"/>
                <a:ea typeface="Adobe Ming Std L" pitchFamily="18" charset="-128"/>
              </a:rPr>
              <a:t>oao.monteiro.costa@usp.br – www.cdcc.usp.br/cda</a:t>
            </a:r>
            <a:endParaRPr lang="pt-BR" dirty="0">
              <a:solidFill>
                <a:schemeClr val="bg1"/>
              </a:solidFill>
              <a:latin typeface="Century" pitchFamily="18" charset="0"/>
              <a:ea typeface="Adobe Mi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57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92722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chemeClr val="bg1">
                    <a:lumMod val="85000"/>
                  </a:schemeClr>
                </a:solidFill>
                <a:latin typeface="Trajan Pro" pitchFamily="18" charset="0"/>
              </a:rPr>
              <a:t>2003UB313</a:t>
            </a:r>
            <a:endParaRPr lang="pt-BR" sz="5400" dirty="0">
              <a:solidFill>
                <a:schemeClr val="bg1">
                  <a:lumMod val="85000"/>
                </a:schemeClr>
              </a:solidFill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7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249289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dirty="0" err="1" smtClean="0">
                <a:solidFill>
                  <a:schemeClr val="bg1">
                    <a:lumMod val="85000"/>
                  </a:schemeClr>
                </a:solidFill>
                <a:latin typeface="Trajan Pro" pitchFamily="18" charset="0"/>
              </a:rPr>
              <a:t>Xena</a:t>
            </a:r>
            <a:endParaRPr lang="pt-BR" sz="9600" dirty="0">
              <a:solidFill>
                <a:schemeClr val="bg1">
                  <a:lumMod val="85000"/>
                </a:schemeClr>
              </a:solidFill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wnloads Chrome\Xena\Eris_and_dysnomia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5" b="12305"/>
          <a:stretch/>
        </p:blipFill>
        <p:spPr bwMode="auto">
          <a:xfrm>
            <a:off x="0" y="217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5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wnloads Chrome\Xena\Xena Warrior Princess0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"/>
          <a:stretch/>
        </p:blipFill>
        <p:spPr bwMode="auto">
          <a:xfrm>
            <a:off x="1619672" y="0"/>
            <a:ext cx="5544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4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wnloads Chrome\Xena\iau_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" y="548680"/>
            <a:ext cx="9148192" cy="563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wnloads Chrome\Xena\EightTN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4443"/>
            <a:ext cx="9144001" cy="663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1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142</Words>
  <Application>Microsoft Office PowerPoint</Application>
  <PresentationFormat>Apresentação na tela (4:3)</PresentationFormat>
  <Paragraphs>35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Xena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Definição de Planeta no Sistema Solar</vt:lpstr>
      <vt:lpstr>Definição de Planeta Anão</vt:lpstr>
      <vt:lpstr>Plutão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Xena</dc:title>
  <dc:creator>João Paulo</dc:creator>
  <cp:lastModifiedBy>João Paulo</cp:lastModifiedBy>
  <cp:revision>15</cp:revision>
  <dcterms:created xsi:type="dcterms:W3CDTF">2013-07-08T18:48:31Z</dcterms:created>
  <dcterms:modified xsi:type="dcterms:W3CDTF">2013-07-10T20:17:58Z</dcterms:modified>
</cp:coreProperties>
</file>