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8"/>
  </p:notesMasterIdLst>
  <p:sldIdLst>
    <p:sldId id="257" r:id="rId2"/>
    <p:sldId id="256" r:id="rId3"/>
    <p:sldId id="258" r:id="rId4"/>
    <p:sldId id="259" r:id="rId5"/>
    <p:sldId id="260" r:id="rId6"/>
    <p:sldId id="270" r:id="rId7"/>
    <p:sldId id="271" r:id="rId8"/>
    <p:sldId id="273" r:id="rId9"/>
    <p:sldId id="275" r:id="rId10"/>
    <p:sldId id="276" r:id="rId11"/>
    <p:sldId id="287" r:id="rId12"/>
    <p:sldId id="262" r:id="rId13"/>
    <p:sldId id="277" r:id="rId14"/>
    <p:sldId id="261" r:id="rId15"/>
    <p:sldId id="263" r:id="rId16"/>
    <p:sldId id="278" r:id="rId17"/>
    <p:sldId id="279" r:id="rId18"/>
    <p:sldId id="280" r:id="rId19"/>
    <p:sldId id="281" r:id="rId20"/>
    <p:sldId id="282" r:id="rId21"/>
    <p:sldId id="283" r:id="rId22"/>
    <p:sldId id="289" r:id="rId23"/>
    <p:sldId id="288" r:id="rId24"/>
    <p:sldId id="265" r:id="rId25"/>
    <p:sldId id="290" r:id="rId26"/>
    <p:sldId id="291" r:id="rId27"/>
    <p:sldId id="292" r:id="rId28"/>
    <p:sldId id="293" r:id="rId29"/>
    <p:sldId id="294" r:id="rId30"/>
    <p:sldId id="295" r:id="rId31"/>
    <p:sldId id="266" r:id="rId32"/>
    <p:sldId id="297" r:id="rId33"/>
    <p:sldId id="298" r:id="rId34"/>
    <p:sldId id="300" r:id="rId35"/>
    <p:sldId id="268" r:id="rId36"/>
    <p:sldId id="269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1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247A3-9196-46F7-AD73-5F3D54762D0B}" type="datetimeFigureOut">
              <a:rPr lang="pt-BR" smtClean="0"/>
              <a:pPr/>
              <a:t>07/09/2013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22BA0-AA6A-477D-86B7-C545677321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systemscope.com/is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systemscope.com/is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systemscope.com/is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systemscope.com/iso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systemscope.com/is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systemscope.com/is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systemscope.com/iso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ncampaign.org/files/images/StudyImg2Resize.jpg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jpl.nasa.gov/basics/bsf16-7.gi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i.space.com/images/i/000/003/719/i02/080908-comet-02.jpg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ssdc.gsfc.nasa.gov/image/planetary/comet/lspn_comet_halley1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dcc.usp.br/cda/historico/cda-05.jpg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a/Comet_Hale-Bopp_1995O1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f/Hyakutake_Color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5/CometBiela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system.nasa.gov/multimedia/gallery/ISON-30Apr-V_I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system.nasa.gov/multimedia/gallery/ISON-30Apr-V_I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http://www.solarsystemscope.com/ison/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hlinkClick r:id="rId3"/>
              </a:rPr>
              <a:t>http://www.solarsystemscope.com/ison/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hlinkClick r:id="rId3"/>
              </a:rPr>
              <a:t>http://www.solarsystemscope.com/ison/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hlinkClick r:id="rId3"/>
              </a:rPr>
              <a:t>http://www.solarsystemscope.com/ison/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hlinkClick r:id="rId3"/>
              </a:rPr>
              <a:t>http://www.solarsystemscope.com/ison/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hlinkClick r:id="rId3"/>
              </a:rPr>
              <a:t>http://www.solarsystemscope.com/ison/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hlinkClick r:id="rId3"/>
              </a:rPr>
              <a:t>http://www.solarsystemscope.com/ison/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http://www.isoncampaign.org/files/images/StudyImg2Resize.jpg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http://www.isoncampaign.org/files/images/FutureImg1Resize.jpg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http://www.isoncampaign.org/files/images/FutureImg2Resize.jpg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http://i.space.com/images/i/000/014/182/i02/comet-lovejoy-space-station-dec-22-2011.jpg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http://www2.jpl.nasa.gov/basics/bsf16-7.gif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hlinkClick r:id="rId4"/>
              </a:rPr>
              <a:t>http://i.space.com/images/i/000/003/719/i02/080908-comet-02.jpg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http://nssdc.gsfc.nasa.gov/image/planetary/comet/lspn_comet_halley1.jpg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http://www.cdcc.usp.br/cda/historico/cda-05.jpg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http://upload.wikimedia.org/wikipedia/commons/b/ba/Comet_Hale-Bopp_1995O1.jpg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http://upload.wikimedia.org/wikipedia/commons/1/1f/Hyakutake_Color.jpg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http://upload.wikimedia.org/wikipedia/commons/d/d5/CometBiela.jpg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http://solarsystem.nasa.gov/multimedia/gallery/ISON-30Apr-V_I.jpg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http://solarsystem.nasa.gov/multimedia/gallery/ISON-30Apr-V_I.jpg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07/09/2013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07/09/2013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07/09/2013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07/09/2013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07/09/2013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07/09/2013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07/09/2013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07/09/2013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systemscope.com/ison/" TargetMode="External"/><Relationship Id="rId2" Type="http://schemas.openxmlformats.org/officeDocument/2006/relationships/hyperlink" Target="http://astro.if.ufrgs.br/solar/comet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soncampaign.org/" TargetMode="External"/><Relationship Id="rId4" Type="http://schemas.openxmlformats.org/officeDocument/2006/relationships/hyperlink" Target="http://solarsystem.nasa.gov/is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5472608" cy="465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ço Reservado para Texto 8"/>
          <p:cNvSpPr>
            <a:spLocks noGrp="1"/>
          </p:cNvSpPr>
          <p:nvPr>
            <p:ph type="body" sz="half" idx="4294967295"/>
          </p:nvPr>
        </p:nvSpPr>
        <p:spPr>
          <a:xfrm>
            <a:off x="1331640" y="5195888"/>
            <a:ext cx="6883400" cy="1662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200" dirty="0">
                <a:latin typeface="Century Gothic" pitchFamily="34" charset="0"/>
              </a:rPr>
              <a:t>Observatório Dietrich </a:t>
            </a:r>
            <a:r>
              <a:rPr lang="pt-BR" sz="3200" dirty="0" err="1">
                <a:latin typeface="Century Gothic" pitchFamily="34" charset="0"/>
              </a:rPr>
              <a:t>Schiel</a:t>
            </a:r>
            <a:r>
              <a:rPr lang="pt-BR" sz="3200" dirty="0">
                <a:latin typeface="Century Gothic" pitchFamily="34" charset="0"/>
              </a:rPr>
              <a:t> </a:t>
            </a:r>
            <a:endParaRPr lang="pt-BR" sz="32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pt-BR" sz="2800" dirty="0" smtClean="0">
                <a:latin typeface="Century Gothic" pitchFamily="34" charset="0"/>
              </a:rPr>
              <a:t>Centro </a:t>
            </a:r>
            <a:r>
              <a:rPr lang="pt-BR" sz="2800" dirty="0">
                <a:latin typeface="Century Gothic" pitchFamily="34" charset="0"/>
              </a:rPr>
              <a:t>de Divulgação da </a:t>
            </a:r>
            <a:r>
              <a:rPr lang="pt-BR" sz="2800" dirty="0" smtClean="0">
                <a:latin typeface="Century Gothic" pitchFamily="34" charset="0"/>
              </a:rPr>
              <a:t>Astronomia</a:t>
            </a:r>
            <a:endParaRPr lang="pt-BR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0048" y="3356992"/>
            <a:ext cx="8156448" cy="777240"/>
          </a:xfrm>
        </p:spPr>
        <p:txBody>
          <a:bodyPr/>
          <a:lstStyle/>
          <a:p>
            <a:r>
              <a:rPr lang="pt-BR" sz="4000" dirty="0" smtClean="0">
                <a:latin typeface="Century Gothic" pitchFamily="34" charset="0"/>
              </a:rPr>
              <a:t>Cometa C/2012 S1 (ISON)</a:t>
            </a:r>
            <a:endParaRPr lang="pt-BR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SON-30Apr-V_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-1323528"/>
            <a:ext cx="9937104" cy="920737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Por que ele é importante?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783560"/>
            <a:ext cx="7978080" cy="4572000"/>
          </a:xfrm>
        </p:spPr>
        <p:txBody>
          <a:bodyPr>
            <a:noAutofit/>
          </a:bodyPr>
          <a:lstStyle/>
          <a:p>
            <a:pPr fontAlgn="base"/>
            <a:r>
              <a:rPr lang="pt-BR" sz="2000" dirty="0" smtClean="0">
                <a:latin typeface="Century Gothic" pitchFamily="34" charset="0"/>
              </a:rPr>
              <a:t>Cometa mais brilhante desde 1965</a:t>
            </a:r>
          </a:p>
          <a:p>
            <a:pPr fontAlgn="base"/>
            <a:endParaRPr lang="pt-BR" sz="2000" dirty="0" smtClean="0">
              <a:latin typeface="Century Gothic" pitchFamily="34" charset="0"/>
            </a:endParaRPr>
          </a:p>
          <a:p>
            <a:pPr fontAlgn="base"/>
            <a:r>
              <a:rPr lang="pt-BR" sz="2000" dirty="0" smtClean="0">
                <a:latin typeface="Century Gothic" pitchFamily="34" charset="0"/>
              </a:rPr>
              <a:t>Poderá ser visto durante o dia </a:t>
            </a:r>
          </a:p>
          <a:p>
            <a:pPr fontAlgn="base">
              <a:buNone/>
            </a:pPr>
            <a:endParaRPr lang="pt-BR" sz="2000" dirty="0" smtClean="0">
              <a:latin typeface="Century Gothic" pitchFamily="34" charset="0"/>
            </a:endParaRPr>
          </a:p>
          <a:p>
            <a:pPr algn="r" fontAlgn="base">
              <a:buNone/>
            </a:pPr>
            <a:r>
              <a:rPr lang="pt-BR" sz="2000" dirty="0" smtClean="0">
                <a:latin typeface="Century Gothic" pitchFamily="34" charset="0"/>
              </a:rPr>
              <a:t>Isso se ele sobreviver a passagem pelo Sol...</a:t>
            </a:r>
          </a:p>
          <a:p>
            <a:pPr algn="r" fontAlgn="base">
              <a:buNone/>
            </a:pPr>
            <a:endParaRPr lang="pt-BR" sz="2000" dirty="0" smtClean="0">
              <a:latin typeface="Century Gothic" pitchFamily="34" charset="0"/>
            </a:endParaRPr>
          </a:p>
          <a:p>
            <a:pPr algn="r" fontAlgn="base">
              <a:buNone/>
            </a:pPr>
            <a:endParaRPr lang="pt-BR" sz="2000" dirty="0" smtClean="0">
              <a:latin typeface="Century Gothic" pitchFamily="34" charset="0"/>
            </a:endParaRPr>
          </a:p>
          <a:p>
            <a:pPr fontAlgn="base"/>
            <a:r>
              <a:rPr lang="pt-BR" sz="2000" dirty="0" smtClean="0">
                <a:latin typeface="Century Gothic" pitchFamily="34" charset="0"/>
              </a:rPr>
              <a:t>Nuvem </a:t>
            </a:r>
            <a:r>
              <a:rPr lang="pt-BR" sz="2000" dirty="0" err="1" smtClean="0">
                <a:latin typeface="Century Gothic" pitchFamily="34" charset="0"/>
              </a:rPr>
              <a:t>Oort</a:t>
            </a:r>
            <a:r>
              <a:rPr lang="pt-BR" sz="2000" dirty="0" smtClean="0">
                <a:latin typeface="Century Gothic" pitchFamily="34" charset="0"/>
              </a:rPr>
              <a:t>: nuvem esférica hipotética de bilhões de cometas </a:t>
            </a:r>
          </a:p>
          <a:p>
            <a:pPr fontAlgn="base"/>
            <a:r>
              <a:rPr lang="pt-BR" sz="2000" dirty="0" smtClean="0">
                <a:latin typeface="Century Gothic" pitchFamily="34" charset="0"/>
              </a:rPr>
              <a:t>Semelhança orbital entre ISON e o grande cometa de 1680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71600" y="3933056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De onde ele veio?</a:t>
            </a:r>
            <a:endParaRPr kumimoji="0" lang="pt-BR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Imagem 5" descr="come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556792"/>
            <a:ext cx="9612560" cy="3495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SON-30Apr-V_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-1323528"/>
            <a:ext cx="9937104" cy="920737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Por que C/2012 S1 (ISON)?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953344"/>
            <a:ext cx="7978080" cy="4572000"/>
          </a:xfrm>
        </p:spPr>
        <p:txBody>
          <a:bodyPr>
            <a:normAutofit/>
          </a:bodyPr>
          <a:lstStyle/>
          <a:p>
            <a:r>
              <a:rPr lang="pt-BR" sz="2000" dirty="0" smtClean="0">
                <a:latin typeface="Century Gothic" pitchFamily="34" charset="0"/>
              </a:rPr>
              <a:t>C/: o cometa provavelmente não irá retornar ao Sistema Solar</a:t>
            </a:r>
          </a:p>
          <a:p>
            <a:endParaRPr lang="pt-BR" sz="2000" dirty="0" smtClean="0">
              <a:latin typeface="Century Gothic" pitchFamily="34" charset="0"/>
            </a:endParaRPr>
          </a:p>
          <a:p>
            <a:r>
              <a:rPr lang="pt-BR" sz="2000" dirty="0" smtClean="0">
                <a:latin typeface="Century Gothic" pitchFamily="34" charset="0"/>
              </a:rPr>
              <a:t>2012: ano da descoberta.</a:t>
            </a:r>
          </a:p>
          <a:p>
            <a:endParaRPr lang="pt-BR" sz="2000" dirty="0" smtClean="0">
              <a:latin typeface="Century Gothic" pitchFamily="34" charset="0"/>
            </a:endParaRPr>
          </a:p>
          <a:p>
            <a:r>
              <a:rPr lang="pt-BR" sz="2000" dirty="0" smtClean="0">
                <a:latin typeface="Century Gothic" pitchFamily="34" charset="0"/>
              </a:rPr>
              <a:t>S: quinzena do ano em que foi descoberto (segunda quinzena de setembro).</a:t>
            </a:r>
          </a:p>
          <a:p>
            <a:endParaRPr lang="pt-BR" sz="2000" dirty="0" smtClean="0">
              <a:latin typeface="Century Gothic" pitchFamily="34" charset="0"/>
            </a:endParaRPr>
          </a:p>
          <a:p>
            <a:r>
              <a:rPr lang="pt-BR" sz="2000" dirty="0" smtClean="0">
                <a:latin typeface="Century Gothic" pitchFamily="34" charset="0"/>
              </a:rPr>
              <a:t>1: primeiro descoberto nesse período.</a:t>
            </a:r>
            <a:endParaRPr lang="en-US" sz="20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SON-30Apr-V_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-1323528"/>
            <a:ext cx="9937104" cy="9207371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Projeto ISON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err="1" smtClean="0">
                <a:latin typeface="Century Gothic" pitchFamily="34" charset="0"/>
              </a:rPr>
              <a:t>International</a:t>
            </a:r>
            <a:r>
              <a:rPr lang="pt-BR" sz="2400" dirty="0" smtClean="0">
                <a:latin typeface="Century Gothic" pitchFamily="34" charset="0"/>
              </a:rPr>
              <a:t> </a:t>
            </a:r>
            <a:r>
              <a:rPr lang="pt-BR" sz="2400" dirty="0" err="1" smtClean="0">
                <a:latin typeface="Century Gothic" pitchFamily="34" charset="0"/>
              </a:rPr>
              <a:t>Scientific</a:t>
            </a:r>
            <a:r>
              <a:rPr lang="pt-BR" sz="2400" dirty="0" smtClean="0">
                <a:latin typeface="Century Gothic" pitchFamily="34" charset="0"/>
              </a:rPr>
              <a:t> </a:t>
            </a:r>
            <a:r>
              <a:rPr lang="pt-BR" sz="2400" dirty="0" err="1" smtClean="0">
                <a:latin typeface="Century Gothic" pitchFamily="34" charset="0"/>
              </a:rPr>
              <a:t>Optical</a:t>
            </a:r>
            <a:r>
              <a:rPr lang="pt-BR" sz="2400" dirty="0" smtClean="0">
                <a:latin typeface="Century Gothic" pitchFamily="34" charset="0"/>
              </a:rPr>
              <a:t> Network</a:t>
            </a:r>
          </a:p>
          <a:p>
            <a:pPr>
              <a:buNone/>
            </a:pPr>
            <a:r>
              <a:rPr lang="pt-BR" sz="2400" dirty="0" smtClean="0">
                <a:latin typeface="Century Gothic" pitchFamily="34" charset="0"/>
              </a:rPr>
              <a:t> </a:t>
            </a:r>
          </a:p>
          <a:p>
            <a:r>
              <a:rPr lang="pt-BR" sz="2400" dirty="0" smtClean="0">
                <a:latin typeface="Century Gothic" pitchFamily="34" charset="0"/>
              </a:rPr>
              <a:t>Grupo de observatórios em 10 países que se organizaram para detectar, monitorar e seguir objetos no Espaço.</a:t>
            </a:r>
          </a:p>
          <a:p>
            <a:pPr>
              <a:buNone/>
            </a:pPr>
            <a:endParaRPr lang="pt-BR" sz="2400" dirty="0" smtClean="0">
              <a:latin typeface="Century Gothic" pitchFamily="34" charset="0"/>
            </a:endParaRPr>
          </a:p>
          <a:p>
            <a:r>
              <a:rPr lang="pt-BR" sz="2400" dirty="0" smtClean="0">
                <a:latin typeface="Century Gothic" pitchFamily="34" charset="0"/>
              </a:rPr>
              <a:t>Recebeu o crédito por ter descoberto os cometas C/2010 X1 (</a:t>
            </a:r>
            <a:r>
              <a:rPr lang="pt-BR" sz="2400" dirty="0" err="1" smtClean="0">
                <a:latin typeface="Century Gothic" pitchFamily="34" charset="0"/>
              </a:rPr>
              <a:t>Elenin</a:t>
            </a:r>
            <a:r>
              <a:rPr lang="pt-BR" sz="2400" dirty="0" smtClean="0">
                <a:latin typeface="Century Gothic" pitchFamily="34" charset="0"/>
              </a:rPr>
              <a:t>) e C/2012 S1 (ISON).</a:t>
            </a:r>
            <a:endParaRPr lang="pt-BR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s-2013-14-a-large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-1107504"/>
            <a:ext cx="9117632" cy="91176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Datas importantes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>
                <a:latin typeface="Century Gothic" pitchFamily="34" charset="0"/>
              </a:rPr>
              <a:t>21/09/2012 Descoberto pelos </a:t>
            </a:r>
            <a:r>
              <a:rPr lang="pt-BR" sz="2000" dirty="0" err="1" smtClean="0">
                <a:latin typeface="Century Gothic" pitchFamily="34" charset="0"/>
              </a:rPr>
              <a:t>astronômos</a:t>
            </a:r>
            <a:r>
              <a:rPr lang="pt-BR" sz="2000" dirty="0" smtClean="0">
                <a:latin typeface="Century Gothic" pitchFamily="34" charset="0"/>
              </a:rPr>
              <a:t> russos </a:t>
            </a:r>
            <a:r>
              <a:rPr lang="pt-BR" sz="2000" dirty="0" err="1" smtClean="0">
                <a:latin typeface="Century Gothic" pitchFamily="34" charset="0"/>
              </a:rPr>
              <a:t>Vitali</a:t>
            </a:r>
            <a:r>
              <a:rPr lang="pt-BR" sz="2000" dirty="0" smtClean="0">
                <a:latin typeface="Century Gothic" pitchFamily="34" charset="0"/>
              </a:rPr>
              <a:t> </a:t>
            </a:r>
            <a:r>
              <a:rPr lang="pt-BR" sz="2000" dirty="0" err="1" smtClean="0">
                <a:latin typeface="Century Gothic" pitchFamily="34" charset="0"/>
              </a:rPr>
              <a:t>Nevski</a:t>
            </a:r>
            <a:r>
              <a:rPr lang="pt-BR" sz="2000" dirty="0" smtClean="0">
                <a:latin typeface="Century Gothic" pitchFamily="34" charset="0"/>
              </a:rPr>
              <a:t> e </a:t>
            </a:r>
            <a:r>
              <a:rPr lang="pt-BR" sz="2000" dirty="0" err="1" smtClean="0">
                <a:latin typeface="Century Gothic" pitchFamily="34" charset="0"/>
              </a:rPr>
              <a:t>Artyom</a:t>
            </a:r>
            <a:r>
              <a:rPr lang="pt-BR" sz="2000" dirty="0" smtClean="0">
                <a:latin typeface="Century Gothic" pitchFamily="34" charset="0"/>
              </a:rPr>
              <a:t> </a:t>
            </a:r>
            <a:r>
              <a:rPr lang="pt-BR" sz="2000" dirty="0" err="1" smtClean="0">
                <a:latin typeface="Century Gothic" pitchFamily="34" charset="0"/>
              </a:rPr>
              <a:t>Novichonok</a:t>
            </a:r>
            <a:endParaRPr lang="pt-BR" sz="2000" dirty="0" smtClean="0">
              <a:latin typeface="Century Gothic" pitchFamily="34" charset="0"/>
            </a:endParaRPr>
          </a:p>
          <a:p>
            <a:endParaRPr lang="pt-BR" sz="2000" dirty="0" smtClean="0">
              <a:latin typeface="Century Gothic" pitchFamily="34" charset="0"/>
            </a:endParaRPr>
          </a:p>
          <a:p>
            <a:r>
              <a:rPr lang="pt-BR" sz="2000" dirty="0" smtClean="0">
                <a:latin typeface="Century Gothic" pitchFamily="34" charset="0"/>
              </a:rPr>
              <a:t>22/09/2012 Confirmada a descoberta por Ernesto Guido, Giovanni </a:t>
            </a:r>
            <a:r>
              <a:rPr lang="pt-BR" sz="2000" dirty="0" err="1" smtClean="0">
                <a:latin typeface="Century Gothic" pitchFamily="34" charset="0"/>
              </a:rPr>
              <a:t>Sostero</a:t>
            </a:r>
            <a:r>
              <a:rPr lang="pt-BR" sz="2000" dirty="0" smtClean="0">
                <a:latin typeface="Century Gothic" pitchFamily="34" charset="0"/>
              </a:rPr>
              <a:t> e Nick </a:t>
            </a:r>
            <a:r>
              <a:rPr lang="pt-BR" sz="2000" dirty="0" err="1" smtClean="0">
                <a:latin typeface="Century Gothic" pitchFamily="34" charset="0"/>
              </a:rPr>
              <a:t>Howes</a:t>
            </a:r>
            <a:endParaRPr lang="pt-BR" sz="2000" dirty="0" smtClean="0">
              <a:latin typeface="Century Gothic" pitchFamily="34" charset="0"/>
            </a:endParaRPr>
          </a:p>
          <a:p>
            <a:endParaRPr lang="pt-BR" sz="2000" dirty="0" smtClean="0">
              <a:latin typeface="Century Gothic" pitchFamily="34" charset="0"/>
            </a:endParaRPr>
          </a:p>
          <a:p>
            <a:r>
              <a:rPr lang="pt-BR" sz="2000" dirty="0" smtClean="0">
                <a:latin typeface="Century Gothic" pitchFamily="34" charset="0"/>
              </a:rPr>
              <a:t>24/09/2012 Descoberta anunciada formalmente pelo </a:t>
            </a:r>
            <a:r>
              <a:rPr lang="pt-BR" sz="2000" dirty="0" err="1" smtClean="0">
                <a:latin typeface="Century Gothic" pitchFamily="34" charset="0"/>
              </a:rPr>
              <a:t>Minor</a:t>
            </a:r>
            <a:r>
              <a:rPr lang="pt-BR" sz="2000" dirty="0" smtClean="0">
                <a:latin typeface="Century Gothic" pitchFamily="34" charset="0"/>
              </a:rPr>
              <a:t> </a:t>
            </a:r>
            <a:r>
              <a:rPr lang="pt-BR" sz="2000" dirty="0" err="1" smtClean="0">
                <a:latin typeface="Century Gothic" pitchFamily="34" charset="0"/>
              </a:rPr>
              <a:t>Planet</a:t>
            </a:r>
            <a:r>
              <a:rPr lang="pt-BR" sz="2000" dirty="0" smtClean="0">
                <a:latin typeface="Century Gothic" pitchFamily="34" charset="0"/>
              </a:rPr>
              <a:t>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3155816"/>
            <a:ext cx="7177466" cy="777240"/>
          </a:xfrm>
        </p:spPr>
        <p:txBody>
          <a:bodyPr/>
          <a:lstStyle/>
          <a:p>
            <a:pPr algn="r"/>
            <a:r>
              <a:rPr lang="pt-BR" dirty="0" smtClean="0">
                <a:latin typeface="Century Gothic" pitchFamily="34" charset="0"/>
              </a:rPr>
              <a:t>Os principais pontos da trajetória do cometa</a:t>
            </a:r>
            <a:endParaRPr lang="pt-BR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Visível em Telescópios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Começo de setembro</a:t>
            </a:r>
            <a:endParaRPr lang="pt-BR" dirty="0">
              <a:latin typeface="Century Gothic" pitchFamily="34" charset="0"/>
            </a:endParaRPr>
          </a:p>
        </p:txBody>
      </p:sp>
      <p:pic>
        <p:nvPicPr>
          <p:cNvPr id="6" name="Espaço Reservado para Conteúdo 5" descr="1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800000"/>
            <a:ext cx="9215438" cy="509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753530" cy="97748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Century Gothic" pitchFamily="34" charset="0"/>
              </a:rPr>
              <a:t> Máxima aproximação em relação a Marte: 10.782.604,8 km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1º de outubro de 2013</a:t>
            </a:r>
            <a:endParaRPr lang="pt-BR" dirty="0">
              <a:latin typeface="Century Gothic" pitchFamily="34" charset="0"/>
            </a:endParaRPr>
          </a:p>
        </p:txBody>
      </p:sp>
      <p:pic>
        <p:nvPicPr>
          <p:cNvPr id="5" name="Imagem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00000"/>
            <a:ext cx="9144000" cy="5234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00000"/>
            <a:ext cx="9144000" cy="5250012"/>
          </a:xfrm>
          <a:prstGeom prst="rect">
            <a:avLst/>
          </a:prstGeom>
        </p:spPr>
      </p:pic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753530" cy="97748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Century Gothic" pitchFamily="34" charset="0"/>
              </a:rPr>
              <a:t> Visível a olho nu na constelação de Leão antes do nascer do Sol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Final de outubro</a:t>
            </a:r>
            <a:endParaRPr lang="pt-BR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00000"/>
            <a:ext cx="9144000" cy="5236935"/>
          </a:xfrm>
          <a:prstGeom prst="rect">
            <a:avLst/>
          </a:prstGeom>
        </p:spPr>
      </p:pic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753530" cy="97748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Century Gothic" pitchFamily="34" charset="0"/>
              </a:rPr>
              <a:t> Atinge o seu periélio (máxima aproximação do Sol) – 1.094.353,92 km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28/11/2013</a:t>
            </a:r>
            <a:endParaRPr lang="pt-BR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5229200"/>
            <a:ext cx="8204448" cy="1975104"/>
          </a:xfrm>
        </p:spPr>
        <p:txBody>
          <a:bodyPr/>
          <a:lstStyle/>
          <a:p>
            <a:pPr algn="r"/>
            <a:r>
              <a:rPr lang="pt-BR" sz="4800" dirty="0" smtClean="0">
                <a:latin typeface="Century Gothic" pitchFamily="34" charset="0"/>
              </a:rPr>
              <a:t>Cometa C/2012 S1 (ISON)</a:t>
            </a:r>
            <a:br>
              <a:rPr lang="pt-BR" sz="4800" dirty="0" smtClean="0">
                <a:latin typeface="Century Gothic" pitchFamily="34" charset="0"/>
              </a:rPr>
            </a:br>
            <a:endParaRPr lang="pt-BR" sz="4800" dirty="0"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0080" y="6093296"/>
            <a:ext cx="7772400" cy="576064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Karen Luisa Parra de Barros</a:t>
            </a:r>
            <a:endParaRPr lang="pt-BR" sz="2400" dirty="0"/>
          </a:p>
        </p:txBody>
      </p:sp>
      <p:pic>
        <p:nvPicPr>
          <p:cNvPr id="5" name="Imagem 4" descr="visible to naked e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60647"/>
            <a:ext cx="6264696" cy="3999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00000"/>
            <a:ext cx="9144000" cy="5276447"/>
          </a:xfrm>
          <a:prstGeom prst="rect">
            <a:avLst/>
          </a:prstGeom>
        </p:spPr>
      </p:pic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753530" cy="97748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Century Gothic" pitchFamily="34" charset="0"/>
              </a:rPr>
              <a:t> Máxima aproximação do cometa em relação a Terra – 62.764.416 km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26/12/2013</a:t>
            </a:r>
            <a:endParaRPr lang="pt-BR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753530" cy="97748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Century Gothic" pitchFamily="34" charset="0"/>
              </a:rPr>
              <a:t> Não é mais visível a olho nu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2</a:t>
            </a:r>
            <a:r>
              <a:rPr lang="pt-BR" sz="4000" dirty="0" smtClean="0">
                <a:latin typeface="Century Gothic" pitchFamily="34" charset="0"/>
              </a:rPr>
              <a:t>ª quinzena de Janeiro</a:t>
            </a:r>
            <a:endParaRPr lang="pt-BR" dirty="0">
              <a:latin typeface="Century Gothic" pitchFamily="34" charset="0"/>
            </a:endParaRPr>
          </a:p>
        </p:txBody>
      </p:sp>
      <p:pic>
        <p:nvPicPr>
          <p:cNvPr id="5" name="Imagem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00000"/>
            <a:ext cx="9144000" cy="5255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Campanha de </a:t>
            </a:r>
            <a:br>
              <a:rPr lang="pt-BR" dirty="0" smtClean="0">
                <a:latin typeface="Century Gothic" pitchFamily="34" charset="0"/>
              </a:rPr>
            </a:br>
            <a:r>
              <a:rPr lang="pt-BR" dirty="0" smtClean="0">
                <a:latin typeface="Century Gothic" pitchFamily="34" charset="0"/>
              </a:rPr>
              <a:t>Observação</a:t>
            </a:r>
            <a:endParaRPr lang="pt-BR" dirty="0">
              <a:latin typeface="Century Gothic" pitchFamily="34" charset="0"/>
            </a:endParaRPr>
          </a:p>
        </p:txBody>
      </p:sp>
      <p:pic>
        <p:nvPicPr>
          <p:cNvPr id="6" name="Espaço Reservado para Conteúdo 5" descr="cioc_logo_hire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20072" y="620688"/>
            <a:ext cx="3213100" cy="863600"/>
          </a:xfrm>
        </p:spPr>
      </p:pic>
      <p:pic>
        <p:nvPicPr>
          <p:cNvPr id="14" name="Espaço Reservado para Conteúdo 13" descr="1 (2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79512" y="2520000"/>
            <a:ext cx="2667000" cy="2962275"/>
          </a:xfrm>
        </p:spPr>
      </p:pic>
      <p:pic>
        <p:nvPicPr>
          <p:cNvPr id="15" name="Imagem 14" descr="2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520000"/>
            <a:ext cx="2667000" cy="2962275"/>
          </a:xfrm>
          <a:prstGeom prst="rect">
            <a:avLst/>
          </a:prstGeom>
        </p:spPr>
      </p:pic>
      <p:pic>
        <p:nvPicPr>
          <p:cNvPr id="16" name="Imagem 15" descr="3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2520000"/>
            <a:ext cx="2667000" cy="2962275"/>
          </a:xfrm>
          <a:prstGeom prst="rect">
            <a:avLst/>
          </a:prstGeom>
        </p:spPr>
      </p:pic>
      <p:pic>
        <p:nvPicPr>
          <p:cNvPr id="10" name="Imagem 9" descr="StudyImg2Resiz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97000" y="755650"/>
            <a:ext cx="6350000" cy="534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Campanha de </a:t>
            </a:r>
            <a:br>
              <a:rPr lang="pt-BR" dirty="0" smtClean="0">
                <a:latin typeface="Century Gothic" pitchFamily="34" charset="0"/>
              </a:rPr>
            </a:br>
            <a:r>
              <a:rPr lang="pt-BR" dirty="0" smtClean="0">
                <a:latin typeface="Century Gothic" pitchFamily="34" charset="0"/>
              </a:rPr>
              <a:t>Observação</a:t>
            </a:r>
            <a:endParaRPr lang="pt-BR" dirty="0">
              <a:latin typeface="Century Gothic" pitchFamily="34" charset="0"/>
            </a:endParaRPr>
          </a:p>
        </p:txBody>
      </p:sp>
      <p:pic>
        <p:nvPicPr>
          <p:cNvPr id="6" name="Espaço Reservado para Conteúdo 5" descr="cioc_logo_hir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620688"/>
            <a:ext cx="3213100" cy="863600"/>
          </a:xfrm>
        </p:spPr>
      </p:pic>
      <p:pic>
        <p:nvPicPr>
          <p:cNvPr id="17" name="Imagem 16" descr="4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2520000"/>
            <a:ext cx="2667000" cy="2962275"/>
          </a:xfrm>
          <a:prstGeom prst="rect">
            <a:avLst/>
          </a:prstGeom>
        </p:spPr>
      </p:pic>
      <p:pic>
        <p:nvPicPr>
          <p:cNvPr id="18" name="Imagem 17" descr="5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2000" y="2520000"/>
            <a:ext cx="2667000" cy="2962275"/>
          </a:xfrm>
          <a:prstGeom prst="rect">
            <a:avLst/>
          </a:prstGeom>
        </p:spPr>
      </p:pic>
      <p:pic>
        <p:nvPicPr>
          <p:cNvPr id="19" name="Imagem 18" descr="6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000" y="2520000"/>
            <a:ext cx="2667000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803888"/>
            <a:ext cx="7992888" cy="777240"/>
          </a:xfrm>
        </p:spPr>
        <p:txBody>
          <a:bodyPr/>
          <a:lstStyle/>
          <a:p>
            <a:pPr algn="r"/>
            <a:r>
              <a:rPr lang="pt-BR" dirty="0" smtClean="0">
                <a:latin typeface="Century Gothic" pitchFamily="34" charset="0"/>
              </a:rPr>
              <a:t>Quando ele será visto a partir de São Carlos  - SP</a:t>
            </a:r>
            <a:endParaRPr lang="pt-BR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706902" y="1244272"/>
            <a:ext cx="5718048" cy="977486"/>
          </a:xfrm>
        </p:spPr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06902" y="404664"/>
            <a:ext cx="8156448" cy="777240"/>
          </a:xfrm>
        </p:spPr>
        <p:txBody>
          <a:bodyPr/>
          <a:lstStyle/>
          <a:p>
            <a:r>
              <a:rPr lang="pt-BR" sz="2400" dirty="0" smtClean="0">
                <a:latin typeface="Century Gothic" pitchFamily="34" charset="0"/>
              </a:rPr>
              <a:t>Dia: 05/08/2013 - Horário: 06:45 – Magnitude 13.07</a:t>
            </a:r>
            <a:endParaRPr lang="pt-BR" sz="2400" dirty="0">
              <a:latin typeface="Century Gothic" pitchFamily="34" charset="0"/>
            </a:endParaRPr>
          </a:p>
        </p:txBody>
      </p:sp>
      <p:pic>
        <p:nvPicPr>
          <p:cNvPr id="10" name="Imagem 9" descr="20130805-06h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00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706902" y="1244272"/>
            <a:ext cx="5718048" cy="977486"/>
          </a:xfrm>
        </p:spPr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06902" y="404664"/>
            <a:ext cx="8156448" cy="777240"/>
          </a:xfrm>
        </p:spPr>
        <p:txBody>
          <a:bodyPr/>
          <a:lstStyle/>
          <a:p>
            <a:r>
              <a:rPr lang="pt-BR" sz="2400" dirty="0" smtClean="0">
                <a:latin typeface="Century Gothic" pitchFamily="34" charset="0"/>
              </a:rPr>
              <a:t>Dia: 05/09/2013 - Horário: 06:18 – Magnitude 11.87</a:t>
            </a:r>
            <a:endParaRPr lang="pt-BR" sz="2400" dirty="0">
              <a:latin typeface="Century Gothic" pitchFamily="34" charset="0"/>
            </a:endParaRPr>
          </a:p>
        </p:txBody>
      </p:sp>
      <p:pic>
        <p:nvPicPr>
          <p:cNvPr id="5" name="Imagem 4" descr="20130905-06h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00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706902" y="1244272"/>
            <a:ext cx="5718048" cy="977486"/>
          </a:xfrm>
        </p:spPr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06902" y="404664"/>
            <a:ext cx="8156448" cy="777240"/>
          </a:xfrm>
        </p:spPr>
        <p:txBody>
          <a:bodyPr/>
          <a:lstStyle/>
          <a:p>
            <a:r>
              <a:rPr lang="pt-BR" sz="2400" dirty="0" smtClean="0">
                <a:latin typeface="Century Gothic" pitchFamily="34" charset="0"/>
              </a:rPr>
              <a:t>Dia: 05/10/2013 - Horário: 05:49 – Magnitude 10.09</a:t>
            </a:r>
            <a:endParaRPr lang="pt-BR" sz="2400" dirty="0">
              <a:latin typeface="Century Gothic" pitchFamily="34" charset="0"/>
            </a:endParaRPr>
          </a:p>
        </p:txBody>
      </p:sp>
      <p:pic>
        <p:nvPicPr>
          <p:cNvPr id="6" name="Imagem 5" descr="20131005-05h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00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706902" y="1244272"/>
            <a:ext cx="5718048" cy="977486"/>
          </a:xfrm>
        </p:spPr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06902" y="404664"/>
            <a:ext cx="8156448" cy="777240"/>
          </a:xfrm>
        </p:spPr>
        <p:txBody>
          <a:bodyPr/>
          <a:lstStyle/>
          <a:p>
            <a:r>
              <a:rPr lang="pt-BR" sz="2400" dirty="0" smtClean="0">
                <a:latin typeface="Century Gothic" pitchFamily="34" charset="0"/>
              </a:rPr>
              <a:t>Dia: 05/11/2013 - Horário: 05:28 – Magnitude 6.82</a:t>
            </a:r>
            <a:endParaRPr lang="pt-BR" sz="2400" dirty="0">
              <a:latin typeface="Century Gothic" pitchFamily="34" charset="0"/>
            </a:endParaRPr>
          </a:p>
        </p:txBody>
      </p:sp>
      <p:pic>
        <p:nvPicPr>
          <p:cNvPr id="5" name="Imagem 4" descr="20131105-05h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0000"/>
            <a:ext cx="9144000" cy="5715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11960" y="6237312"/>
            <a:ext cx="494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 Maior afastamento aparente entre Cometa e Sol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706902" y="1244272"/>
            <a:ext cx="5718048" cy="977486"/>
          </a:xfrm>
        </p:spPr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06902" y="404664"/>
            <a:ext cx="8156448" cy="777240"/>
          </a:xfrm>
        </p:spPr>
        <p:txBody>
          <a:bodyPr/>
          <a:lstStyle/>
          <a:p>
            <a:r>
              <a:rPr lang="pt-BR" sz="2400" dirty="0" smtClean="0">
                <a:latin typeface="Century Gothic" pitchFamily="34" charset="0"/>
              </a:rPr>
              <a:t>Dia: 05/12/2013 - Horário: 05:23 – Magnitude 2.91</a:t>
            </a:r>
            <a:endParaRPr lang="pt-BR" sz="2400" dirty="0">
              <a:latin typeface="Century Gothic" pitchFamily="34" charset="0"/>
            </a:endParaRPr>
          </a:p>
        </p:txBody>
      </p:sp>
      <p:pic>
        <p:nvPicPr>
          <p:cNvPr id="6" name="Imagem 5" descr="20131205-05h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00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omet-lovejoy-space-station-dec-22-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2168" y="-2187624"/>
            <a:ext cx="6300192" cy="9468086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O que são Cometas?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>
                <a:latin typeface="Century Gothic" pitchFamily="34" charset="0"/>
              </a:rPr>
              <a:t>Pequenos, frágeis e irregulares</a:t>
            </a:r>
          </a:p>
          <a:p>
            <a:r>
              <a:rPr lang="pt-BR" sz="2000" dirty="0" smtClean="0">
                <a:latin typeface="Century Gothic" pitchFamily="34" charset="0"/>
              </a:rPr>
              <a:t>Grãos não voláteis e gases congelados</a:t>
            </a:r>
          </a:p>
          <a:p>
            <a:r>
              <a:rPr lang="pt-BR" sz="2000" dirty="0" smtClean="0">
                <a:latin typeface="Century Gothic" pitchFamily="34" charset="0"/>
              </a:rPr>
              <a:t>Órbitas</a:t>
            </a:r>
          </a:p>
          <a:p>
            <a:pPr lvl="1"/>
            <a:r>
              <a:rPr lang="pt-BR" sz="1600" dirty="0" smtClean="0">
                <a:latin typeface="Century Gothic" pitchFamily="34" charset="0"/>
              </a:rPr>
              <a:t>Elípticas (periódicos)</a:t>
            </a:r>
          </a:p>
          <a:p>
            <a:pPr lvl="1"/>
            <a:r>
              <a:rPr lang="pt-BR" sz="1600" dirty="0" smtClean="0">
                <a:latin typeface="Century Gothic" pitchFamily="34" charset="0"/>
              </a:rPr>
              <a:t>Parabólicas (não periódicos) </a:t>
            </a:r>
          </a:p>
          <a:p>
            <a:pPr lvl="1"/>
            <a:r>
              <a:rPr lang="pt-BR" sz="1600" dirty="0" smtClean="0">
                <a:latin typeface="Century Gothic" pitchFamily="34" charset="0"/>
              </a:rPr>
              <a:t>Hiperbólicas (não periódicos)</a:t>
            </a:r>
            <a:endParaRPr lang="pt-BR" sz="16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706902" y="1244272"/>
            <a:ext cx="5718048" cy="977486"/>
          </a:xfrm>
        </p:spPr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06902" y="404664"/>
            <a:ext cx="8156448" cy="777240"/>
          </a:xfrm>
        </p:spPr>
        <p:txBody>
          <a:bodyPr/>
          <a:lstStyle/>
          <a:p>
            <a:r>
              <a:rPr lang="pt-BR" sz="2400" dirty="0" smtClean="0">
                <a:latin typeface="Century Gothic" pitchFamily="34" charset="0"/>
              </a:rPr>
              <a:t>Dia: 20/12/2013 - Horário: 05:27 – Magnitude 4.72</a:t>
            </a:r>
            <a:endParaRPr lang="pt-BR" sz="2400" dirty="0">
              <a:latin typeface="Century Gothic" pitchFamily="34" charset="0"/>
            </a:endParaRPr>
          </a:p>
        </p:txBody>
      </p:sp>
      <p:pic>
        <p:nvPicPr>
          <p:cNvPr id="5" name="Imagem 4" descr="20131220-05h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00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3371840"/>
            <a:ext cx="8156448" cy="777240"/>
          </a:xfrm>
        </p:spPr>
        <p:txBody>
          <a:bodyPr/>
          <a:lstStyle/>
          <a:p>
            <a:pPr algn="r"/>
            <a:r>
              <a:rPr lang="pt-BR" dirty="0" smtClean="0">
                <a:latin typeface="Century Gothic" pitchFamily="34" charset="0"/>
              </a:rPr>
              <a:t>As expectativas do que pode acontecer com o Cometa ISON</a:t>
            </a:r>
            <a:endParaRPr lang="pt-BR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icard-facepal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901723"/>
            <a:ext cx="5616624" cy="3695629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“</a:t>
            </a:r>
            <a:r>
              <a:rPr lang="pt-BR" dirty="0" err="1" smtClean="0">
                <a:latin typeface="Century Gothic" pitchFamily="34" charset="0"/>
              </a:rPr>
              <a:t>Epic</a:t>
            </a:r>
            <a:r>
              <a:rPr lang="pt-BR" dirty="0" smtClean="0">
                <a:latin typeface="Century Gothic" pitchFamily="34" charset="0"/>
              </a:rPr>
              <a:t> </a:t>
            </a:r>
            <a:r>
              <a:rPr lang="pt-BR" dirty="0" err="1" smtClean="0">
                <a:latin typeface="Century Gothic" pitchFamily="34" charset="0"/>
              </a:rPr>
              <a:t>fail</a:t>
            </a:r>
            <a:r>
              <a:rPr lang="pt-BR" dirty="0" smtClean="0">
                <a:latin typeface="Century Gothic" pitchFamily="34" charset="0"/>
              </a:rPr>
              <a:t>” - Fragmentação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>
                <a:latin typeface="Century Gothic" pitchFamily="34" charset="0"/>
              </a:rPr>
              <a:t>Desintegra-se: intensidade da radiação solar e/ou tensões gravitacionais</a:t>
            </a:r>
          </a:p>
          <a:p>
            <a:pPr>
              <a:buNone/>
            </a:pPr>
            <a:endParaRPr lang="pt-BR" sz="2000" dirty="0" smtClean="0">
              <a:latin typeface="Century Gothic" pitchFamily="34" charset="0"/>
            </a:endParaRPr>
          </a:p>
          <a:p>
            <a:r>
              <a:rPr lang="pt-BR" sz="2000" dirty="0" smtClean="0">
                <a:latin typeface="Century Gothic" pitchFamily="34" charset="0"/>
              </a:rPr>
              <a:t>Pode acontecer a qualquer momento e pode ser que nem o vejamos a olho nu</a:t>
            </a:r>
            <a:endParaRPr lang="pt-BR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FutureImg1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9248" y="1556792"/>
            <a:ext cx="5047208" cy="5047208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Desintegração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>
                <a:latin typeface="Century Gothic" pitchFamily="34" charset="0"/>
              </a:rPr>
              <a:t>Observação possível com telescópios e a olho nu (final de outubro)</a:t>
            </a:r>
          </a:p>
          <a:p>
            <a:pPr>
              <a:buNone/>
            </a:pPr>
            <a:endParaRPr lang="pt-BR" sz="2000" dirty="0" smtClean="0">
              <a:latin typeface="Century Gothic" pitchFamily="34" charset="0"/>
            </a:endParaRPr>
          </a:p>
          <a:p>
            <a:r>
              <a:rPr lang="pt-BR" sz="2000" dirty="0" smtClean="0">
                <a:latin typeface="Century Gothic" pitchFamily="34" charset="0"/>
              </a:rPr>
              <a:t>Intensa radiação solar, força de marés e estresses gravitacionais levam a sua desintegração</a:t>
            </a:r>
          </a:p>
          <a:p>
            <a:pPr>
              <a:buNone/>
            </a:pPr>
            <a:endParaRPr lang="pt-BR" sz="2000" dirty="0" smtClean="0">
              <a:latin typeface="Century Gothic" pitchFamily="34" charset="0"/>
            </a:endParaRPr>
          </a:p>
          <a:p>
            <a:r>
              <a:rPr lang="pt-BR" sz="2000" dirty="0" smtClean="0">
                <a:latin typeface="Century Gothic" pitchFamily="34" charset="0"/>
              </a:rPr>
              <a:t>Formação de nuvem de poeira difusa de difícil observação</a:t>
            </a:r>
          </a:p>
          <a:p>
            <a:endParaRPr lang="pt-BR" sz="20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FutureImg2Resiz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58548" y="188640"/>
            <a:ext cx="5128005" cy="6840760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Fazendo história</a:t>
            </a:r>
            <a:endParaRPr lang="pt-BR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Referências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1800" dirty="0" smtClean="0">
                <a:latin typeface="Century Gothic" pitchFamily="34" charset="0"/>
              </a:rPr>
              <a:t>Introdução aos Cometas - </a:t>
            </a:r>
            <a:r>
              <a:rPr lang="pt-BR" sz="1800" dirty="0" smtClean="0">
                <a:latin typeface="Century Gothic" pitchFamily="34" charset="0"/>
                <a:hlinkClick r:id="rId2"/>
              </a:rPr>
              <a:t>http://astro.if.ufrgs.br/solar/comet.htm</a:t>
            </a:r>
            <a:endParaRPr lang="pt-BR" sz="1800" dirty="0" smtClean="0">
              <a:latin typeface="Century Gothic" pitchFamily="34" charset="0"/>
            </a:endParaRPr>
          </a:p>
          <a:p>
            <a:pPr>
              <a:buNone/>
            </a:pPr>
            <a:endParaRPr lang="pt-BR" sz="1800" dirty="0" smtClean="0">
              <a:latin typeface="Century Gothic" pitchFamily="34" charset="0"/>
            </a:endParaRPr>
          </a:p>
          <a:p>
            <a:pPr>
              <a:buNone/>
            </a:pPr>
            <a:r>
              <a:rPr lang="pt-BR" sz="1800" dirty="0" err="1" smtClean="0">
                <a:latin typeface="Century Gothic" pitchFamily="34" charset="0"/>
              </a:rPr>
              <a:t>Comet</a:t>
            </a:r>
            <a:r>
              <a:rPr lang="pt-BR" sz="1800" dirty="0" smtClean="0">
                <a:latin typeface="Century Gothic" pitchFamily="34" charset="0"/>
              </a:rPr>
              <a:t> ISON </a:t>
            </a:r>
            <a:r>
              <a:rPr lang="pt-BR" sz="1800" dirty="0" err="1" smtClean="0">
                <a:latin typeface="Century Gothic" pitchFamily="34" charset="0"/>
              </a:rPr>
              <a:t>Interactive</a:t>
            </a:r>
            <a:r>
              <a:rPr lang="pt-BR" sz="1800" dirty="0" smtClean="0">
                <a:latin typeface="Century Gothic" pitchFamily="34" charset="0"/>
              </a:rPr>
              <a:t> </a:t>
            </a:r>
            <a:r>
              <a:rPr lang="pt-BR" sz="1800" dirty="0" err="1" smtClean="0">
                <a:latin typeface="Century Gothic" pitchFamily="34" charset="0"/>
              </a:rPr>
              <a:t>Model</a:t>
            </a:r>
            <a:r>
              <a:rPr lang="pt-BR" sz="1800" dirty="0" smtClean="0">
                <a:latin typeface="Century Gothic" pitchFamily="34" charset="0"/>
              </a:rPr>
              <a:t> - </a:t>
            </a:r>
            <a:r>
              <a:rPr lang="pt-BR" sz="1800" dirty="0" smtClean="0">
                <a:latin typeface="Century Gothic" pitchFamily="34" charset="0"/>
                <a:hlinkClick r:id="rId3"/>
              </a:rPr>
              <a:t>http://www.solarsystemscope.com/ison/</a:t>
            </a:r>
            <a:endParaRPr lang="pt-BR" sz="1800" dirty="0" smtClean="0">
              <a:latin typeface="Century Gothic" pitchFamily="34" charset="0"/>
            </a:endParaRPr>
          </a:p>
          <a:p>
            <a:pPr>
              <a:buNone/>
            </a:pPr>
            <a:endParaRPr lang="pt-BR" sz="1800" dirty="0" smtClean="0">
              <a:latin typeface="Century Gothic" pitchFamily="34" charset="0"/>
            </a:endParaRPr>
          </a:p>
          <a:p>
            <a:pPr>
              <a:buNone/>
            </a:pPr>
            <a:r>
              <a:rPr lang="pt-BR" sz="1800" dirty="0" err="1" smtClean="0">
                <a:latin typeface="Century Gothic" pitchFamily="34" charset="0"/>
              </a:rPr>
              <a:t>Comet</a:t>
            </a:r>
            <a:r>
              <a:rPr lang="pt-BR" sz="1800" dirty="0" smtClean="0">
                <a:latin typeface="Century Gothic" pitchFamily="34" charset="0"/>
              </a:rPr>
              <a:t> ISON Toolkit - </a:t>
            </a:r>
            <a:r>
              <a:rPr lang="pt-BR" sz="1800" dirty="0" smtClean="0">
                <a:latin typeface="Century Gothic" pitchFamily="34" charset="0"/>
                <a:hlinkClick r:id="rId4"/>
              </a:rPr>
              <a:t>http://solarsystem.nasa.gov/ison</a:t>
            </a:r>
            <a:endParaRPr lang="pt-BR" sz="1800" dirty="0" smtClean="0">
              <a:latin typeface="Century Gothic" pitchFamily="34" charset="0"/>
            </a:endParaRPr>
          </a:p>
          <a:p>
            <a:pPr>
              <a:buNone/>
            </a:pPr>
            <a:endParaRPr lang="pt-BR" sz="1800" dirty="0" smtClean="0">
              <a:latin typeface="Century Gothic" pitchFamily="34" charset="0"/>
            </a:endParaRPr>
          </a:p>
          <a:p>
            <a:pPr>
              <a:buNone/>
            </a:pPr>
            <a:r>
              <a:rPr lang="pt-BR" sz="1800" dirty="0" err="1" smtClean="0">
                <a:latin typeface="Century Gothic" pitchFamily="34" charset="0"/>
              </a:rPr>
              <a:t>Comet</a:t>
            </a:r>
            <a:r>
              <a:rPr lang="pt-BR" sz="1800" dirty="0" smtClean="0">
                <a:latin typeface="Century Gothic" pitchFamily="34" charset="0"/>
              </a:rPr>
              <a:t> ISON </a:t>
            </a:r>
            <a:r>
              <a:rPr lang="pt-BR" sz="1800" dirty="0" err="1" smtClean="0">
                <a:latin typeface="Century Gothic" pitchFamily="34" charset="0"/>
              </a:rPr>
              <a:t>Observing</a:t>
            </a:r>
            <a:r>
              <a:rPr lang="pt-BR" sz="1800" dirty="0" smtClean="0">
                <a:latin typeface="Century Gothic" pitchFamily="34" charset="0"/>
              </a:rPr>
              <a:t> </a:t>
            </a:r>
            <a:r>
              <a:rPr lang="pt-BR" sz="1800" dirty="0" err="1" smtClean="0">
                <a:latin typeface="Century Gothic" pitchFamily="34" charset="0"/>
              </a:rPr>
              <a:t>Campaign</a:t>
            </a:r>
            <a:r>
              <a:rPr lang="pt-BR" sz="1800" dirty="0" smtClean="0">
                <a:latin typeface="Century Gothic" pitchFamily="34" charset="0"/>
              </a:rPr>
              <a:t> - </a:t>
            </a:r>
            <a:r>
              <a:rPr lang="pt-BR" sz="1800" dirty="0" smtClean="0">
                <a:latin typeface="Century Gothic" pitchFamily="34" charset="0"/>
                <a:hlinkClick r:id="rId5"/>
              </a:rPr>
              <a:t>http://www.isoncampaign.org</a:t>
            </a:r>
            <a:endParaRPr lang="pt-BR" sz="18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sf16-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1324185"/>
            <a:ext cx="4608512" cy="5142832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Morfologia de um Cometa</a:t>
            </a:r>
            <a:endParaRPr lang="pt-BR" dirty="0">
              <a:latin typeface="Century Gothic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699792" y="1844824"/>
            <a:ext cx="4320480" cy="4366647"/>
            <a:chOff x="2699792" y="1844824"/>
            <a:chExt cx="4320480" cy="4366647"/>
          </a:xfrm>
        </p:grpSpPr>
        <p:sp>
          <p:nvSpPr>
            <p:cNvPr id="5" name="CaixaDeTexto 4"/>
            <p:cNvSpPr txBox="1"/>
            <p:nvPr/>
          </p:nvSpPr>
          <p:spPr>
            <a:xfrm>
              <a:off x="5724128" y="1844824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Envelope de hidrogênio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084168" y="3646185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Cauda de poeira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427984" y="5903694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Sol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699792" y="5014337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Órbita do cometa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131840" y="4391526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Núcleo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275856" y="3861048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Coma  ou Cabeleira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923928" y="2420888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Cauda de íons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Imagem 11" descr="080908-comet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772816"/>
            <a:ext cx="7657904" cy="4248472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 rot="21097158">
            <a:off x="2159293" y="3503578"/>
            <a:ext cx="4968552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rgbClr val="FF0000"/>
                </a:solidFill>
              </a:rPr>
              <a:t>Cauda de poeira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915816" y="400506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Elipse 15"/>
          <p:cNvSpPr/>
          <p:nvPr/>
        </p:nvSpPr>
        <p:spPr>
          <a:xfrm rot="603690">
            <a:off x="2311693" y="4513796"/>
            <a:ext cx="4968552" cy="864096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rgbClr val="92D050"/>
                </a:solidFill>
              </a:rPr>
              <a:t>Cauda de gás</a:t>
            </a:r>
            <a:endParaRPr lang="pt-BR" sz="32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0048" y="3356992"/>
            <a:ext cx="8156448" cy="777240"/>
          </a:xfrm>
        </p:spPr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Cometas importantes e de passagem recente pela Terra</a:t>
            </a:r>
            <a:endParaRPr lang="pt-BR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Halley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2"/>
          </p:nvPr>
        </p:nvSpPr>
        <p:spPr>
          <a:xfrm>
            <a:off x="685800" y="1988840"/>
            <a:ext cx="2514600" cy="40182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Periódico (75,3 anos)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Última aparição: 1986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Próxima aparição: meados de 2061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Primeiros registros datam de 240 </a:t>
            </a:r>
            <a:r>
              <a:rPr lang="pt-BR" dirty="0" err="1" smtClean="0"/>
              <a:t>a.C.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Determinação de sua periodicidade em 1705 por Edmond Halley</a:t>
            </a:r>
            <a:endParaRPr lang="pt-BR" dirty="0"/>
          </a:p>
        </p:txBody>
      </p:sp>
      <p:pic>
        <p:nvPicPr>
          <p:cNvPr id="6" name="Espaço Reservado para Conteúdo 5" descr="lspn_comet_halley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810065"/>
            <a:ext cx="5486400" cy="3822069"/>
          </a:xfrm>
        </p:spPr>
      </p:pic>
      <p:pic>
        <p:nvPicPr>
          <p:cNvPr id="8" name="Imagem 7" descr="cda-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620688"/>
            <a:ext cx="8353660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latin typeface="Century Gothic" pitchFamily="34" charset="0"/>
              </a:rPr>
              <a:t>Hale-Bopp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2"/>
          </p:nvPr>
        </p:nvSpPr>
        <p:spPr>
          <a:xfrm>
            <a:off x="685800" y="2204864"/>
            <a:ext cx="2662064" cy="38022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Não periódico 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Última aparição: 1996-1997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Cometa mais observado do século XX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Maior núcleo conhecido (cerca de 50km)</a:t>
            </a:r>
          </a:p>
        </p:txBody>
      </p:sp>
      <p:pic>
        <p:nvPicPr>
          <p:cNvPr id="8" name="Espaço Reservado para Conteúdo 7" descr="Comet_Hale-Bopp_1995O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86200" y="1435100"/>
            <a:ext cx="4572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latin typeface="Century Gothic" pitchFamily="34" charset="0"/>
              </a:rPr>
              <a:t>Hyakutake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Não periódico 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Última aparição: 1996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O grande cometa de 1996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Cauda mais longa até então conhecida para um cometa</a:t>
            </a:r>
          </a:p>
          <a:p>
            <a:endParaRPr lang="pt-BR" dirty="0"/>
          </a:p>
        </p:txBody>
      </p:sp>
      <p:pic>
        <p:nvPicPr>
          <p:cNvPr id="8" name="Espaço Reservado para Conteúdo 7" descr="Hyakutake_Colo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663700"/>
            <a:ext cx="5486400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Biela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7414592" cy="148984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Era um cometa periódico: desintegrado em 1852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Tem sido proposto como sendo a fonte de alguns impactos meteóricos na Terra</a:t>
            </a:r>
            <a:endParaRPr lang="pt-BR" dirty="0"/>
          </a:p>
        </p:txBody>
      </p:sp>
      <p:pic>
        <p:nvPicPr>
          <p:cNvPr id="8" name="Espaço Reservado para Conteúdo 7" descr="CometBiel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09313" y="2996952"/>
            <a:ext cx="7124335" cy="3360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3674</TotalTime>
  <Words>688</Words>
  <Application>Microsoft Office PowerPoint</Application>
  <PresentationFormat>Apresentação na tela (4:3)</PresentationFormat>
  <Paragraphs>157</Paragraphs>
  <Slides>36</Slides>
  <Notes>18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Metrô</vt:lpstr>
      <vt:lpstr>Slide 1</vt:lpstr>
      <vt:lpstr>Cometa C/2012 S1 (ISON) </vt:lpstr>
      <vt:lpstr>O que são Cometas?</vt:lpstr>
      <vt:lpstr>Morfologia de um Cometa</vt:lpstr>
      <vt:lpstr>Cometas importantes e de passagem recente pela Terra</vt:lpstr>
      <vt:lpstr>Halley</vt:lpstr>
      <vt:lpstr>Hale-Bopp</vt:lpstr>
      <vt:lpstr>Hyakutake</vt:lpstr>
      <vt:lpstr>Biela</vt:lpstr>
      <vt:lpstr>Cometa C/2012 S1 (ISON)</vt:lpstr>
      <vt:lpstr>Por que ele é importante?</vt:lpstr>
      <vt:lpstr>Por que C/2012 S1 (ISON)?</vt:lpstr>
      <vt:lpstr>Projeto ISON</vt:lpstr>
      <vt:lpstr>Datas importantes</vt:lpstr>
      <vt:lpstr>Os principais pontos da trajetória do cometa</vt:lpstr>
      <vt:lpstr>Começo de setembro</vt:lpstr>
      <vt:lpstr>1º de outubro de 2013</vt:lpstr>
      <vt:lpstr>Final de outubro</vt:lpstr>
      <vt:lpstr>28/11/2013</vt:lpstr>
      <vt:lpstr>26/12/2013</vt:lpstr>
      <vt:lpstr>2ª quinzena de Janeiro</vt:lpstr>
      <vt:lpstr>Campanha de  Observação</vt:lpstr>
      <vt:lpstr>Campanha de  Observação</vt:lpstr>
      <vt:lpstr>Quando ele será visto a partir de São Carlos  - SP</vt:lpstr>
      <vt:lpstr>Dia: 05/08/2013 - Horário: 06:45 – Magnitude 13.07</vt:lpstr>
      <vt:lpstr>Dia: 05/09/2013 - Horário: 06:18 – Magnitude 11.87</vt:lpstr>
      <vt:lpstr>Dia: 05/10/2013 - Horário: 05:49 – Magnitude 10.09</vt:lpstr>
      <vt:lpstr>Dia: 05/11/2013 - Horário: 05:28 – Magnitude 6.82</vt:lpstr>
      <vt:lpstr>Dia: 05/12/2013 - Horário: 05:23 – Magnitude 2.91</vt:lpstr>
      <vt:lpstr>Dia: 20/12/2013 - Horário: 05:27 – Magnitude 4.72</vt:lpstr>
      <vt:lpstr>As expectativas do que pode acontecer com o Cometa ISON</vt:lpstr>
      <vt:lpstr>“Epic fail” - Fragmentação</vt:lpstr>
      <vt:lpstr>Desintegração</vt:lpstr>
      <vt:lpstr>Fazendo história</vt:lpstr>
      <vt:lpstr>Slide 35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</dc:creator>
  <cp:lastModifiedBy>Observatório</cp:lastModifiedBy>
  <cp:revision>213</cp:revision>
  <dcterms:created xsi:type="dcterms:W3CDTF">2013-08-28T17:02:23Z</dcterms:created>
  <dcterms:modified xsi:type="dcterms:W3CDTF">2013-09-08T00:34:12Z</dcterms:modified>
</cp:coreProperties>
</file>