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3" r:id="rId5"/>
    <p:sldId id="257" r:id="rId6"/>
    <p:sldId id="258" r:id="rId7"/>
    <p:sldId id="259" r:id="rId8"/>
    <p:sldId id="260" r:id="rId9"/>
    <p:sldId id="261" r:id="rId10"/>
    <p:sldId id="269" r:id="rId11"/>
    <p:sldId id="268" r:id="rId12"/>
    <p:sldId id="262" r:id="rId13"/>
    <p:sldId id="264" r:id="rId14"/>
    <p:sldId id="266" r:id="rId15"/>
    <p:sldId id="270" r:id="rId16"/>
    <p:sldId id="267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0000" contrast="1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F4C8-C2ED-4A63-B717-9F78D8225993}" type="datetimeFigureOut">
              <a:rPr lang="pt-BR" smtClean="0"/>
              <a:pPr/>
              <a:t>17/08/2013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203D-D0E3-489E-BABE-843A4A4BC6F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Obs\Nova%20pasta\etacarinae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87624" y="2060848"/>
          <a:ext cx="6840760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4156"/>
                <a:gridCol w="3232448"/>
                <a:gridCol w="1804156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24 de agosto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O folclore  na Astronomia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Andrea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31 de agosto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As</a:t>
                      </a:r>
                      <a:r>
                        <a:rPr lang="pt-BR" sz="2000" b="0" baseline="0" dirty="0" smtClean="0">
                          <a:latin typeface="Arial Rounded MT Bold" pitchFamily="34" charset="0"/>
                        </a:rPr>
                        <a:t> dificuldades de colonizar Marte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Diego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7 de setembro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O</a:t>
                      </a:r>
                      <a:r>
                        <a:rPr lang="pt-BR" sz="2000" b="0" baseline="0" dirty="0" smtClean="0">
                          <a:latin typeface="Arial Rounded MT Bold" pitchFamily="34" charset="0"/>
                        </a:rPr>
                        <a:t> cometa Ison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Arial Rounded MT Bold" pitchFamily="34" charset="0"/>
                        </a:rPr>
                        <a:t>Karen</a:t>
                      </a:r>
                      <a:endParaRPr lang="pt-BR" sz="20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3568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Próximas Sessões Astronomia</a:t>
            </a:r>
            <a:endParaRPr lang="pt-BR" sz="32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Mais que uma estrela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1988840"/>
            <a:ext cx="4176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	Estrelas como Eta Carinae não deveriam existir (teoricamente)</a:t>
            </a:r>
          </a:p>
          <a:p>
            <a:pPr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	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039080" cy="416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Inicio do mistério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356439"/>
            <a:ext cx="55446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Willian John Burchel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(1826)</a:t>
            </a:r>
            <a:endParaRPr lang="pt-BR" sz="2400" u="sng" dirty="0" smtClean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Observou a estrela de São Paulo e ficou intrigado com seu brilho</a:t>
            </a:r>
            <a:endParaRPr lang="pt-BR" sz="22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2132856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pt-BR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" name="Imagem 9" descr="220px-William_John_Burchel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84784"/>
            <a:ext cx="2621181" cy="327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7092280" y="11967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latin typeface="Berlin Sans FB Demi" pitchFamily="34" charset="0"/>
              </a:rPr>
              <a:t>!</a:t>
            </a:r>
            <a:endParaRPr lang="pt-BR" dirty="0">
              <a:latin typeface="Berlin Sans FB Demi" pitchFamily="34" charset="0"/>
            </a:endParaRPr>
          </a:p>
        </p:txBody>
      </p:sp>
      <p:pic>
        <p:nvPicPr>
          <p:cNvPr id="12" name="Imagem 11" descr="21bffd6d57be10f04b820c374e2a19d5.png"/>
          <p:cNvPicPr>
            <a:picLocks noChangeAspect="1"/>
          </p:cNvPicPr>
          <p:nvPr/>
        </p:nvPicPr>
        <p:blipFill>
          <a:blip r:embed="rId3" cstate="print"/>
          <a:srcRect l="18563" t="29089" r="15569" b="27481"/>
          <a:stretch>
            <a:fillRect/>
          </a:stretch>
        </p:blipFill>
        <p:spPr>
          <a:xfrm>
            <a:off x="4283968" y="4149080"/>
            <a:ext cx="1408156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ephot19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024336" cy="239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ixaDeTexto 14"/>
          <p:cNvSpPr txBox="1"/>
          <p:nvPr/>
        </p:nvSpPr>
        <p:spPr>
          <a:xfrm>
            <a:off x="4211960" y="522920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Fez seu relato para o observatório na África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Os anos passam...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356439"/>
            <a:ext cx="554461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 o brilho continuava variando:</a:t>
            </a: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1600~1677: Magnitude 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1700~1750: Magnitude 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1782: Volta para 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1820~1827: Magnitude 2 para 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1843: Magnitude -0,8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1900~1940: Magnitude 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2007: Magnitude 5</a:t>
            </a: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8378" t="6687" r="40592" b="11610"/>
          <a:stretch>
            <a:fillRect/>
          </a:stretch>
        </p:blipFill>
        <p:spPr bwMode="auto">
          <a:xfrm>
            <a:off x="5724128" y="404664"/>
            <a:ext cx="2880320" cy="629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lipse 13"/>
          <p:cNvSpPr/>
          <p:nvPr/>
        </p:nvSpPr>
        <p:spPr>
          <a:xfrm>
            <a:off x="6444208" y="692696"/>
            <a:ext cx="216024" cy="21602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156176" y="6206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Elipse 16"/>
          <p:cNvSpPr/>
          <p:nvPr/>
        </p:nvSpPr>
        <p:spPr>
          <a:xfrm>
            <a:off x="7452320" y="6237312"/>
            <a:ext cx="288032" cy="28803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668344" y="61653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endParaRPr lang="pt-BR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21328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 Rounded MT Bold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Em 1843...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70080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 estrela fica quase tão brilhante quanto Sirius</a:t>
            </a: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                </a:t>
            </a:r>
          </a:p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             14 metros                            10 quilômetros</a:t>
            </a: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vela_acesa1.jpg"/>
          <p:cNvPicPr>
            <a:picLocks noChangeAspect="1"/>
          </p:cNvPicPr>
          <p:nvPr/>
        </p:nvPicPr>
        <p:blipFill>
          <a:blip r:embed="rId2" cstate="print"/>
          <a:srcRect l="26375" t="9051" r="28738" b="12201"/>
          <a:stretch>
            <a:fillRect/>
          </a:stretch>
        </p:blipFill>
        <p:spPr>
          <a:xfrm>
            <a:off x="539552" y="2276872"/>
            <a:ext cx="1224136" cy="161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vela_acesa1.jpg"/>
          <p:cNvPicPr>
            <a:picLocks noChangeAspect="1"/>
          </p:cNvPicPr>
          <p:nvPr/>
        </p:nvPicPr>
        <p:blipFill>
          <a:blip r:embed="rId3" cstate="print"/>
          <a:srcRect l="26375" t="9051" r="28738" b="12201"/>
          <a:stretch>
            <a:fillRect/>
          </a:stretch>
        </p:blipFill>
        <p:spPr>
          <a:xfrm flipH="1">
            <a:off x="4932040" y="2708920"/>
            <a:ext cx="38308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683568" y="447021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 resposta para esse brilho intenso só veio muitos anos depois...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Homúnculo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70080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Nebulosa que envolve a estrela, nomeada nos anos 40</a:t>
            </a:r>
          </a:p>
        </p:txBody>
      </p:sp>
      <p:pic>
        <p:nvPicPr>
          <p:cNvPr id="4" name="Imagem 3" descr="EtaCarinae.jpg"/>
          <p:cNvPicPr>
            <a:picLocks noChangeAspect="1"/>
          </p:cNvPicPr>
          <p:nvPr/>
        </p:nvPicPr>
        <p:blipFill>
          <a:blip r:embed="rId2" cstate="print"/>
          <a:srcRect l="21650" t="23750" r="20600" b="19550"/>
          <a:stretch>
            <a:fillRect/>
          </a:stretch>
        </p:blipFill>
        <p:spPr>
          <a:xfrm>
            <a:off x="539552" y="2636912"/>
            <a:ext cx="396044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4644008" y="2852936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Seria resultado de erupções superficiais, expelindo muita massa (2Msol)</a:t>
            </a:r>
          </a:p>
          <a:p>
            <a:endParaRPr lang="pt-BR" sz="20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12 massas solares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500x  o sistema solar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Poderia  gerar 1000 sistemas solares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Homúnculo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Espaço Reservado para Conteúdo 5" descr="homuncu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39552" y="1772817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Como a estrela ainda existe depois de perder tanta matéria?</a:t>
            </a: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Jatos de matéria rápidos demais para serem explosões na superfície</a:t>
            </a: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Foi uma “pequena” explosão, precedendo uma muito maior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Não a solidão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700809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O que explicaria o “pisca-pisca”?</a:t>
            </a: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r>
              <a:rPr lang="pt-BR" sz="2400" u="sng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Augusto Damineli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(anos 90)</a:t>
            </a:r>
          </a:p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Vento estelar muito intenso e brilhante</a:t>
            </a:r>
          </a:p>
          <a:p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400" u="sng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Imagem 4" descr="aug_ctio.jpg"/>
          <p:cNvPicPr>
            <a:picLocks noChangeAspect="1"/>
          </p:cNvPicPr>
          <p:nvPr/>
        </p:nvPicPr>
        <p:blipFill>
          <a:blip r:embed="rId2" cstate="print"/>
          <a:srcRect l="12745" r="25349"/>
          <a:stretch>
            <a:fillRect/>
          </a:stretch>
        </p:blipFill>
        <p:spPr>
          <a:xfrm>
            <a:off x="5790410" y="1844824"/>
            <a:ext cx="2983198" cy="361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etacar_anim_thm100.jpg"/>
          <p:cNvPicPr>
            <a:picLocks noChangeAspect="1"/>
          </p:cNvPicPr>
          <p:nvPr/>
        </p:nvPicPr>
        <p:blipFill>
          <a:blip r:embed="rId3" cstate="print"/>
          <a:srcRect l="22157" t="19695" r="13835" b="23682"/>
          <a:stretch>
            <a:fillRect/>
          </a:stretch>
        </p:blipFill>
        <p:spPr>
          <a:xfrm>
            <a:off x="539552" y="4005064"/>
            <a:ext cx="18722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395536" y="58772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Propõe sistema duplo (desacreditado pela comunidade cientifica)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Sistemas binários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Espaço Reservado para Conteúdo 3" descr="albir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99" t="11000" r="1004" b="1004"/>
          <a:stretch>
            <a:fillRect/>
          </a:stretch>
        </p:blipFill>
        <p:spPr>
          <a:xfrm>
            <a:off x="251520" y="1340768"/>
            <a:ext cx="5472608" cy="456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cp950-alphacent.jpg"/>
          <p:cNvPicPr>
            <a:picLocks noChangeAspect="1"/>
          </p:cNvPicPr>
          <p:nvPr/>
        </p:nvPicPr>
        <p:blipFill>
          <a:blip r:embed="rId3" cstate="print"/>
          <a:srcRect l="13961" t="28956" r="42605" b="26576"/>
          <a:stretch>
            <a:fillRect/>
          </a:stretch>
        </p:blipFill>
        <p:spPr>
          <a:xfrm>
            <a:off x="4283968" y="3241264"/>
            <a:ext cx="4464496" cy="342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220px-Sirius_A_and_B_Hubble_photo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411760" y="1556792"/>
            <a:ext cx="4133304" cy="450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Sistema binário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Depois de muita luta e uma previsão correta em 1997, Damineli recebe crédito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48064" y="314096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Então em 2003, ocorreu uma mobilização mundial</a:t>
            </a:r>
          </a:p>
          <a:p>
            <a:endParaRPr lang="pt-BR" sz="20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 o “apagão” na estrela foi visto por diversos telescópios</a:t>
            </a:r>
            <a:endParaRPr lang="pt-BR" sz="20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5259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90" y="2924944"/>
            <a:ext cx="3677394" cy="279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Sistema binário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367240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Período de 5,52 anos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533" y="2276872"/>
            <a:ext cx="55678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ector de seta reta 5"/>
          <p:cNvCxnSpPr/>
          <p:nvPr/>
        </p:nvCxnSpPr>
        <p:spPr>
          <a:xfrm>
            <a:off x="4572000" y="4077072"/>
            <a:ext cx="432048" cy="288032"/>
          </a:xfrm>
          <a:prstGeom prst="straightConnector1">
            <a:avLst/>
          </a:prstGeom>
          <a:ln w="3492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 rot="14070658">
            <a:off x="4242393" y="4034061"/>
            <a:ext cx="2098664" cy="2218881"/>
          </a:xfrm>
          <a:prstGeom prst="arc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5877272"/>
            <a:ext cx="194421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200 milhões km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203848" y="3212976"/>
            <a:ext cx="936104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2008" y="2132856"/>
            <a:ext cx="313184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Massa: 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100~150 Msol</a:t>
            </a:r>
          </a:p>
          <a:p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	atual: 70Msol</a:t>
            </a:r>
          </a:p>
          <a:p>
            <a:r>
              <a:rPr lang="pt-BR" sz="20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Temperatura: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15000 ºC</a:t>
            </a:r>
            <a:endParaRPr lang="pt-BR" sz="2000" b="1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endParaRPr lang="pt-BR" sz="20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5436096" y="2204864"/>
            <a:ext cx="1440160" cy="201622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508104" y="1189201"/>
            <a:ext cx="324036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Massa: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40Msol</a:t>
            </a:r>
          </a:p>
          <a:p>
            <a:r>
              <a:rPr lang="pt-BR" sz="20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	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atual:30Msol</a:t>
            </a:r>
          </a:p>
          <a:p>
            <a:r>
              <a:rPr lang="pt-BR" sz="2000" b="1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Temperatura: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30000ºC</a:t>
            </a:r>
            <a:endParaRPr lang="pt-BR" sz="2000" b="1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ssao_astrono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tacarina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4836368" cy="362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Sistema binário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Imagem 4" descr="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580984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eta_carinae_vento_solar.jpg"/>
          <p:cNvPicPr>
            <a:picLocks noChangeAspect="1"/>
          </p:cNvPicPr>
          <p:nvPr/>
        </p:nvPicPr>
        <p:blipFill>
          <a:blip r:embed="rId3" cstate="print"/>
          <a:srcRect t="2925" b="2028"/>
          <a:stretch>
            <a:fillRect/>
          </a:stretch>
        </p:blipFill>
        <p:spPr>
          <a:xfrm>
            <a:off x="3131840" y="1544303"/>
            <a:ext cx="5112568" cy="51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93304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O sistema binário explica os apagões...</a:t>
            </a: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Mas e as explosões que formaram o Homúnculo?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explosao solar.jpg"/>
          <p:cNvPicPr>
            <a:picLocks noChangeAspect="1"/>
          </p:cNvPicPr>
          <p:nvPr/>
        </p:nvPicPr>
        <p:blipFill>
          <a:blip r:embed="rId2" cstate="print"/>
          <a:srcRect l="2534"/>
          <a:stretch>
            <a:fillRect/>
          </a:stretch>
        </p:blipFill>
        <p:spPr>
          <a:xfrm>
            <a:off x="1763688" y="1556792"/>
            <a:ext cx="5537482" cy="387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pt-BR" sz="3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 quando ela explodir definitivamente?</a:t>
            </a:r>
            <a:endParaRPr lang="pt-BR" sz="3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super nova.jpg"/>
          <p:cNvPicPr>
            <a:picLocks noChangeAspect="1"/>
          </p:cNvPicPr>
          <p:nvPr/>
        </p:nvPicPr>
        <p:blipFill>
          <a:blip r:embed="rId2" cstate="print"/>
          <a:srcRect b="8052"/>
          <a:stretch>
            <a:fillRect/>
          </a:stretch>
        </p:blipFill>
        <p:spPr>
          <a:xfrm>
            <a:off x="1547664" y="1412776"/>
            <a:ext cx="616066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403648" y="57332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Não estamos no eixo principal da explosão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Raridade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Crab_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5090864" cy="50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6084168" y="2060848"/>
            <a:ext cx="3059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Supernova avistada por chineses e árabes em 1054</a:t>
            </a:r>
            <a:endParaRPr lang="pt-BR" sz="22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rux_15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6984776" cy="4653607"/>
          </a:xfrm>
          <a:prstGeom prst="rect">
            <a:avLst/>
          </a:prstGeom>
        </p:spPr>
      </p:pic>
      <p:pic>
        <p:nvPicPr>
          <p:cNvPr id="7" name="Imagem 6" descr="eta_ca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8640"/>
            <a:ext cx="6120680" cy="4077903"/>
          </a:xfrm>
          <a:prstGeom prst="rect">
            <a:avLst/>
          </a:prstGeom>
        </p:spPr>
      </p:pic>
      <p:pic>
        <p:nvPicPr>
          <p:cNvPr id="6" name="Espaço Reservado para Conteúdo 5" descr="8288135511_319334967c_z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0528" y="2708920"/>
            <a:ext cx="595358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Carina_Wide_View.jpg"/>
          <p:cNvPicPr>
            <a:picLocks noChangeAspect="1"/>
          </p:cNvPicPr>
          <p:nvPr/>
        </p:nvPicPr>
        <p:blipFill>
          <a:blip r:embed="rId5" cstate="print"/>
          <a:srcRect t="7735" r="1260" b="19514"/>
          <a:stretch>
            <a:fillRect/>
          </a:stretch>
        </p:blipFill>
        <p:spPr>
          <a:xfrm>
            <a:off x="-180528" y="27384"/>
            <a:ext cx="9479343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79512" y="60932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Perguntas?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etacar2_h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524835" cy="501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395536" y="404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54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</a:rPr>
              <a:t>Eta Carinae</a:t>
            </a:r>
            <a:endParaRPr lang="pt-BR" sz="54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pperplate Gothic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24128" y="634125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 Rounded MT Bold" pitchFamily="34" charset="0"/>
              </a:rPr>
              <a:t>Bruna Donadel Weise</a:t>
            </a:r>
            <a:endParaRPr lang="pt-BR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Carinae?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Espaço Reservado para Conteúdo 6" descr="hs-1996-23-a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4572000" y="198884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7500 anos-luz da Terra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Brilho: 5milhões de sóis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Raio: 150 milhões de km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100~150 Massas Solares</a:t>
            </a:r>
          </a:p>
          <a:p>
            <a:pPr lvl="3"/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  (2x10^30Kg)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Localização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4402832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Edmond Halley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(1677)</a:t>
            </a:r>
            <a:endParaRPr lang="pt-BR" sz="2400" u="sng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Imagem 3" descr="12698_Halley-Edm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260080" cy="396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4211960" y="234888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Estrela de quarta magnitude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Localização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Nicolas Louis de Lacaille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(~1750)</a:t>
            </a:r>
            <a:endParaRPr lang="pt-BR" sz="2400" u="sng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968" y="2204865"/>
            <a:ext cx="51845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Classificou a estrela na constelação de Argo como de segunda magnitude</a:t>
            </a:r>
          </a:p>
        </p:txBody>
      </p:sp>
      <p:pic>
        <p:nvPicPr>
          <p:cNvPr id="7" name="Imagem 6" descr="220px-Laca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2538327" cy="347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Argo_Navis_Hevel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3396" y="3356992"/>
            <a:ext cx="4021012" cy="326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Localização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 constelação Argo foi dividida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9250" t="35234" r="23154" b="5704"/>
          <a:stretch>
            <a:fillRect/>
          </a:stretch>
        </p:blipFill>
        <p:spPr bwMode="auto">
          <a:xfrm>
            <a:off x="1187624" y="2104388"/>
            <a:ext cx="6552728" cy="457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Conector de seta reta 9"/>
          <p:cNvCxnSpPr/>
          <p:nvPr/>
        </p:nvCxnSpPr>
        <p:spPr>
          <a:xfrm>
            <a:off x="2051720" y="3356992"/>
            <a:ext cx="648072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Localização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Espaço Reservado para Conteúdo 6" descr="sulzinho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16578" t="10178" b="8570"/>
          <a:stretch>
            <a:fillRect/>
          </a:stretch>
        </p:blipFill>
        <p:spPr>
          <a:xfrm rot="10800000">
            <a:off x="1331640" y="1542497"/>
            <a:ext cx="7272808" cy="531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lipse 9"/>
          <p:cNvSpPr/>
          <p:nvPr/>
        </p:nvSpPr>
        <p:spPr>
          <a:xfrm>
            <a:off x="3059832" y="2708920"/>
            <a:ext cx="720080" cy="72008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logaritmo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7344816" cy="508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Localização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Oct_www.jpg"/>
          <p:cNvPicPr>
            <a:picLocks noChangeAspect="1"/>
          </p:cNvPicPr>
          <p:nvPr/>
        </p:nvPicPr>
        <p:blipFill>
          <a:blip r:embed="rId2" cstate="print"/>
          <a:srcRect t="18500" r="1438" b="56300"/>
          <a:stretch>
            <a:fillRect/>
          </a:stretch>
        </p:blipFill>
        <p:spPr>
          <a:xfrm>
            <a:off x="251520" y="2636912"/>
            <a:ext cx="8353791" cy="266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Conector reto 14"/>
          <p:cNvCxnSpPr>
            <a:stCxn id="13" idx="4"/>
            <a:endCxn id="21" idx="2"/>
          </p:cNvCxnSpPr>
          <p:nvPr/>
        </p:nvCxnSpPr>
        <p:spPr>
          <a:xfrm flipV="1">
            <a:off x="2339752" y="4257092"/>
            <a:ext cx="3960440" cy="523061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trela de 5 pontas 12"/>
          <p:cNvSpPr/>
          <p:nvPr/>
        </p:nvSpPr>
        <p:spPr>
          <a:xfrm>
            <a:off x="2195736" y="4725144"/>
            <a:ext cx="144016" cy="144016"/>
          </a:xfrm>
          <a:prstGeom prst="star5">
            <a:avLst/>
          </a:prstGeom>
          <a:solidFill>
            <a:srgbClr val="FFC000"/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trela de 5 pontas 11"/>
          <p:cNvSpPr/>
          <p:nvPr/>
        </p:nvSpPr>
        <p:spPr>
          <a:xfrm>
            <a:off x="4572000" y="4365104"/>
            <a:ext cx="144016" cy="144016"/>
          </a:xfrm>
          <a:prstGeom prst="star5">
            <a:avLst/>
          </a:prstGeom>
          <a:solidFill>
            <a:srgbClr val="FFC000"/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6300192" y="3933056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383</Words>
  <Application>Microsoft Office PowerPoint</Application>
  <PresentationFormat>Apresentação na tela (4:3)</PresentationFormat>
  <Paragraphs>119</Paragraphs>
  <Slides>25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Carinae?</vt:lpstr>
      <vt:lpstr>Localização</vt:lpstr>
      <vt:lpstr>Localização</vt:lpstr>
      <vt:lpstr>Localização</vt:lpstr>
      <vt:lpstr>Localização</vt:lpstr>
      <vt:lpstr>Localização</vt:lpstr>
      <vt:lpstr>Mais que uma estrela</vt:lpstr>
      <vt:lpstr>Inicio do mistério</vt:lpstr>
      <vt:lpstr>Os anos passam...</vt:lpstr>
      <vt:lpstr>Em 1843...</vt:lpstr>
      <vt:lpstr>Homúnculo</vt:lpstr>
      <vt:lpstr>Homúnculo</vt:lpstr>
      <vt:lpstr>Não a solidão</vt:lpstr>
      <vt:lpstr>Sistemas binários</vt:lpstr>
      <vt:lpstr>Sistema binário</vt:lpstr>
      <vt:lpstr>Sistema binário</vt:lpstr>
      <vt:lpstr>Slide 20</vt:lpstr>
      <vt:lpstr>Sistema binário</vt:lpstr>
      <vt:lpstr>Slide 22</vt:lpstr>
      <vt:lpstr>E quando ela explodir definitivamente?</vt:lpstr>
      <vt:lpstr>Raridade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Adiministradores</cp:lastModifiedBy>
  <cp:revision>105</cp:revision>
  <dcterms:created xsi:type="dcterms:W3CDTF">2013-08-12T17:57:22Z</dcterms:created>
  <dcterms:modified xsi:type="dcterms:W3CDTF">2013-08-18T00:47:45Z</dcterms:modified>
</cp:coreProperties>
</file>