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961" r:id="rId2"/>
    <p:sldId id="971" r:id="rId3"/>
    <p:sldId id="978" r:id="rId4"/>
    <p:sldId id="979" r:id="rId5"/>
    <p:sldId id="981" r:id="rId6"/>
    <p:sldId id="969" r:id="rId7"/>
    <p:sldId id="1016" r:id="rId8"/>
    <p:sldId id="975" r:id="rId9"/>
    <p:sldId id="966" r:id="rId10"/>
    <p:sldId id="982" r:id="rId11"/>
    <p:sldId id="983" r:id="rId12"/>
    <p:sldId id="924" r:id="rId13"/>
    <p:sldId id="912" r:id="rId14"/>
    <p:sldId id="911" r:id="rId15"/>
    <p:sldId id="913" r:id="rId16"/>
    <p:sldId id="914" r:id="rId17"/>
    <p:sldId id="915" r:id="rId18"/>
    <p:sldId id="916" r:id="rId19"/>
    <p:sldId id="950" r:id="rId20"/>
    <p:sldId id="922" r:id="rId21"/>
    <p:sldId id="926" r:id="rId22"/>
    <p:sldId id="920" r:id="rId23"/>
    <p:sldId id="965" r:id="rId24"/>
    <p:sldId id="917" r:id="rId25"/>
    <p:sldId id="964" r:id="rId26"/>
    <p:sldId id="984" r:id="rId27"/>
    <p:sldId id="986" r:id="rId28"/>
    <p:sldId id="987" r:id="rId29"/>
    <p:sldId id="1005" r:id="rId30"/>
    <p:sldId id="989" r:id="rId31"/>
    <p:sldId id="990" r:id="rId32"/>
    <p:sldId id="1006" r:id="rId33"/>
    <p:sldId id="996" r:id="rId34"/>
    <p:sldId id="1007" r:id="rId35"/>
    <p:sldId id="1008" r:id="rId36"/>
    <p:sldId id="1009" r:id="rId37"/>
    <p:sldId id="1010" r:id="rId38"/>
    <p:sldId id="1002" r:id="rId39"/>
    <p:sldId id="1011" r:id="rId40"/>
    <p:sldId id="1012" r:id="rId41"/>
    <p:sldId id="991" r:id="rId42"/>
    <p:sldId id="1014" r:id="rId43"/>
    <p:sldId id="1013" r:id="rId44"/>
    <p:sldId id="1015" r:id="rId45"/>
    <p:sldId id="1018" r:id="rId4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2174" autoAdjust="0"/>
  </p:normalViewPr>
  <p:slideViewPr>
    <p:cSldViewPr>
      <p:cViewPr>
        <p:scale>
          <a:sx n="70" d="100"/>
          <a:sy n="70" d="100"/>
        </p:scale>
        <p:origin x="-2730" y="-55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7T16:16:47.326" idx="1">
    <p:pos x="1532" y="1901"/>
    <p:text>Tamara, reajustei o tamanho de algumas figuras pois os astros apareciam alongados. Desta forma, deixei-os mais redondos.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7T16:19:19.114" idx="3">
    <p:pos x="1327" y="2682"/>
    <p:text>arrendondei essa figura aqui também.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7T16:19:48.863" idx="4">
    <p:pos x="2385" y="2933"/>
    <p:text>outra figura arredondada...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tkoAlwIpW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stro.unl.edu/classaction/animations/lunarcycles/lunarapplet.html" TargetMode="External"/><Relationship Id="rId5" Type="http://schemas.openxmlformats.org/officeDocument/2006/relationships/hyperlink" Target="http://astro.unl.edu/classaction/animations/lunarcycles/moonphases.html" TargetMode="External"/><Relationship Id="rId4" Type="http://schemas.openxmlformats.org/officeDocument/2006/relationships/hyperlink" Target="http://www.youtube.com/watch?v=3_qo2CdcyC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>
                <a:solidFill>
                  <a:schemeClr val="tx1"/>
                </a:solidFill>
                <a:hlinkClick r:id="rId3"/>
              </a:rPr>
              <a:t>http://www.youtube.com/watch?v=</a:t>
            </a:r>
            <a:r>
              <a:rPr lang="pt-BR" dirty="0" err="1" smtClean="0">
                <a:solidFill>
                  <a:schemeClr val="tx1"/>
                </a:solidFill>
                <a:hlinkClick r:id="rId3"/>
              </a:rPr>
              <a:t>DtkoAlwIpWY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4"/>
              </a:rPr>
              <a:t>http://www.youtube.com/watch?v=3_qo2CdcyC0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  <a:hlinkClick r:id="rId5"/>
              </a:rPr>
              <a:t>http://astro.unl.edu/classaction/animations/lunarcycles/moonphases.html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  <a:hlinkClick r:id="rId6"/>
              </a:rPr>
              <a:t>http://astro.unl.edu/classaction/animations/lunarcycles/lunarapplet.html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aseline="0" dirty="0" smtClean="0"/>
          </a:p>
          <a:p>
            <a:r>
              <a:rPr lang="pt-BR" baseline="0" dirty="0" smtClean="0"/>
              <a:t>depois da nova em cerca de uma semana chega o Quarto crescente, neste ponto o planeta terra estamos vendo a metade da metade iluminada da lua, ou seja, um quarto da lua, e é por isso que chamamos essa posição de quarto crescente</a:t>
            </a:r>
          </a:p>
          <a:p>
            <a:endParaRPr lang="pt-BR" baseline="0" dirty="0" smtClean="0"/>
          </a:p>
          <a:p>
            <a:r>
              <a:rPr lang="pt-BR" baseline="0" dirty="0" smtClean="0"/>
              <a:t>Os mais práticos dizem que quando a lua desenha a letra C, esta na fase crescente </a:t>
            </a:r>
            <a:endParaRPr lang="pt-BR" dirty="0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Depois da lua cheia as posições relativas do sol e da lua provocam a redução área iluminada visível do nosso satélite em relação a terra o que corresponde ao minguante passando pelo quarto minguante ate retornar a fase de nova em cerca de mais duas semanas, todo período demoro em torno de 29,5 dias.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A letra D, nas fases decrescentes </a:t>
            </a:r>
            <a:endParaRPr lang="pt-BR" dirty="0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  <a:r>
              <a:rPr lang="pt-BR" sz="120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ABC da astronomia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2CB8D-09D6-42F6-A0BB-D8620C4FAFB8}" type="slidenum">
              <a:rPr lang="en-US"/>
              <a:pPr/>
              <a:t>31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03112-306B-4799-B87B-54475301BFFF}" type="slidenum">
              <a:rPr lang="en-US"/>
              <a:pPr/>
              <a:t>33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dirty="0" smtClean="0"/>
              <a:t>	</a:t>
            </a:r>
          </a:p>
          <a:p>
            <a:r>
              <a:rPr lang="pt-BR" dirty="0" smtClean="0"/>
              <a:t>	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imagem:www.mreclipse.com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E67AD-6AE7-4882-9681-7552F1DCB6B3}" type="slidenum">
              <a:rPr lang="en-US"/>
              <a:pPr/>
              <a:t>41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dirty="0" smtClean="0"/>
              <a:t>	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  <a:r>
              <a:rPr lang="pt-BR" sz="120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ABC da astronomia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  <a:r>
              <a:rPr lang="pt-BR" sz="120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ABC da astronomia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  <a:r>
              <a:rPr lang="pt-BR" sz="120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ABC da astronomia</a:t>
            </a:r>
            <a:endParaRPr lang="pt-BR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LE2015Sep28T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39330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Terra_Lua_Sol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795" r="3898"/>
          <a:stretch>
            <a:fillRect/>
          </a:stretch>
        </p:blipFill>
        <p:spPr>
          <a:xfrm>
            <a:off x="45892" y="476672"/>
            <a:ext cx="9090514" cy="587727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Quantas fases a Lua tem?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4046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Podemos dizer que a Lua possui 4 fases principais</a:t>
            </a:r>
            <a:r>
              <a:rPr lang="pt-BR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endParaRPr lang="pt-BR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628800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418339" y="2478076"/>
            <a:ext cx="8535988" cy="2317141"/>
          </a:xfrm>
          <a:prstGeom prst="parallelogram">
            <a:avLst>
              <a:gd name="adj" fmla="val 91111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1243212">
            <a:off x="2244725" y="2508030"/>
            <a:ext cx="4464050" cy="1939925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175470" y="2276872"/>
            <a:ext cx="668338" cy="679450"/>
            <a:chOff x="1196" y="2447"/>
            <a:chExt cx="495" cy="504"/>
          </a:xfrm>
        </p:grpSpPr>
        <p:sp>
          <p:nvSpPr>
            <p:cNvPr id="12343" name="Arc 7"/>
            <p:cNvSpPr>
              <a:spLocks/>
            </p:cNvSpPr>
            <p:nvPr/>
          </p:nvSpPr>
          <p:spPr bwMode="auto">
            <a:xfrm>
              <a:off x="1441" y="2451"/>
              <a:ext cx="250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4" name="Arc 8"/>
            <p:cNvSpPr>
              <a:spLocks/>
            </p:cNvSpPr>
            <p:nvPr/>
          </p:nvSpPr>
          <p:spPr bwMode="auto">
            <a:xfrm>
              <a:off x="1196" y="2447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4788024" y="2434235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043608" y="908720"/>
            <a:ext cx="928687" cy="1816100"/>
            <a:chOff x="45" y="1808"/>
            <a:chExt cx="585" cy="1144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39" y="2392"/>
              <a:ext cx="360" cy="35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4" name="Rectangle 21"/>
            <p:cNvSpPr>
              <a:spLocks noChangeArrowheads="1"/>
            </p:cNvSpPr>
            <p:nvPr/>
          </p:nvSpPr>
          <p:spPr bwMode="auto">
            <a:xfrm>
              <a:off x="45" y="1808"/>
              <a:ext cx="585" cy="114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580112" y="1661046"/>
            <a:ext cx="1944216" cy="831850"/>
            <a:chOff x="3150" y="1125"/>
            <a:chExt cx="1485" cy="524"/>
          </a:xfrm>
        </p:grpSpPr>
        <p:sp>
          <p:nvSpPr>
            <p:cNvPr id="12331" name="Arc 23"/>
            <p:cNvSpPr>
              <a:spLocks/>
            </p:cNvSpPr>
            <p:nvPr/>
          </p:nvSpPr>
          <p:spPr bwMode="auto">
            <a:xfrm>
              <a:off x="3268" y="1234"/>
              <a:ext cx="200" cy="341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2" name="Rectangle 24"/>
            <p:cNvSpPr>
              <a:spLocks noChangeArrowheads="1"/>
            </p:cNvSpPr>
            <p:nvPr/>
          </p:nvSpPr>
          <p:spPr bwMode="auto">
            <a:xfrm>
              <a:off x="3150" y="1125"/>
              <a:ext cx="1485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35696" y="4734498"/>
            <a:ext cx="2128837" cy="831850"/>
            <a:chOff x="1179" y="3623"/>
            <a:chExt cx="1341" cy="524"/>
          </a:xfrm>
        </p:grpSpPr>
        <p:sp>
          <p:nvSpPr>
            <p:cNvPr id="12329" name="Arc 26"/>
            <p:cNvSpPr>
              <a:spLocks/>
            </p:cNvSpPr>
            <p:nvPr/>
          </p:nvSpPr>
          <p:spPr bwMode="auto">
            <a:xfrm>
              <a:off x="2177" y="3708"/>
              <a:ext cx="188" cy="36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1179" y="3623"/>
              <a:ext cx="1341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06725" y="2531842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180013" y="4232055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97960" y="3954760"/>
            <a:ext cx="914400" cy="914400"/>
            <a:chOff x="4608" y="3072"/>
            <a:chExt cx="576" cy="576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4622" y="3120"/>
              <a:ext cx="5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sz="200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</a:p>
          </p:txBody>
        </p:sp>
        <p:sp>
          <p:nvSpPr>
            <p:cNvPr id="29736" name="Oval 33"/>
            <p:cNvSpPr>
              <a:spLocks noChangeArrowheads="1"/>
            </p:cNvSpPr>
            <p:nvPr/>
          </p:nvSpPr>
          <p:spPr bwMode="auto">
            <a:xfrm>
              <a:off x="4608" y="3072"/>
              <a:ext cx="576" cy="5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419642" y="2499609"/>
            <a:ext cx="8448732" cy="2271283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260725" y="3858992"/>
            <a:ext cx="787400" cy="793750"/>
            <a:chOff x="2054" y="3060"/>
            <a:chExt cx="496" cy="500"/>
          </a:xfrm>
        </p:grpSpPr>
        <p:sp>
          <p:nvSpPr>
            <p:cNvPr id="12325" name="Arc 36"/>
            <p:cNvSpPr>
              <a:spLocks/>
            </p:cNvSpPr>
            <p:nvPr/>
          </p:nvSpPr>
          <p:spPr bwMode="auto">
            <a:xfrm>
              <a:off x="2299" y="3060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26" name="Arc 37"/>
            <p:cNvSpPr>
              <a:spLocks/>
            </p:cNvSpPr>
            <p:nvPr/>
          </p:nvSpPr>
          <p:spPr bwMode="auto">
            <a:xfrm>
              <a:off x="2054" y="3060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oup 39"/>
          <p:cNvGrpSpPr>
            <a:grpSpLocks noChangeAspect="1"/>
          </p:cNvGrpSpPr>
          <p:nvPr/>
        </p:nvGrpSpPr>
        <p:grpSpPr bwMode="auto">
          <a:xfrm>
            <a:off x="6227941" y="3834432"/>
            <a:ext cx="648315" cy="674688"/>
            <a:chOff x="3938" y="2615"/>
            <a:chExt cx="480" cy="500"/>
          </a:xfrm>
        </p:grpSpPr>
        <p:sp>
          <p:nvSpPr>
            <p:cNvPr id="12323" name="Arc 40"/>
            <p:cNvSpPr>
              <a:spLocks/>
            </p:cNvSpPr>
            <p:nvPr/>
          </p:nvSpPr>
          <p:spPr bwMode="auto">
            <a:xfrm>
              <a:off x="4166" y="2615"/>
              <a:ext cx="252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24" name="Arc 41"/>
            <p:cNvSpPr>
              <a:spLocks/>
            </p:cNvSpPr>
            <p:nvPr/>
          </p:nvSpPr>
          <p:spPr bwMode="auto">
            <a:xfrm>
              <a:off x="3938" y="261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95536" y="476672"/>
            <a:ext cx="26308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Lunação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=29,530589 dias</a:t>
            </a:r>
          </a:p>
        </p:txBody>
      </p:sp>
      <p:grpSp>
        <p:nvGrpSpPr>
          <p:cNvPr id="29715" name="Grupo 58"/>
          <p:cNvGrpSpPr>
            <a:grpSpLocks noChangeAspect="1"/>
          </p:cNvGrpSpPr>
          <p:nvPr/>
        </p:nvGrpSpPr>
        <p:grpSpPr bwMode="auto">
          <a:xfrm>
            <a:off x="3923928" y="2852936"/>
            <a:ext cx="1045156" cy="1032129"/>
            <a:chOff x="4067935" y="3976689"/>
            <a:chExt cx="829506" cy="819149"/>
          </a:xfrm>
        </p:grpSpPr>
        <p:grpSp>
          <p:nvGrpSpPr>
            <p:cNvPr id="29718" name="Group 43"/>
            <p:cNvGrpSpPr>
              <a:grpSpLocks/>
            </p:cNvGrpSpPr>
            <p:nvPr/>
          </p:nvGrpSpPr>
          <p:grpSpPr bwMode="auto">
            <a:xfrm>
              <a:off x="4073528" y="3976689"/>
              <a:ext cx="823913" cy="819149"/>
              <a:chOff x="2566" y="2524"/>
              <a:chExt cx="519" cy="516"/>
            </a:xfrm>
          </p:grpSpPr>
          <p:sp>
            <p:nvSpPr>
              <p:cNvPr id="29720" name="Oval 44"/>
              <p:cNvSpPr>
                <a:spLocks noChangeArrowheads="1"/>
              </p:cNvSpPr>
              <p:nvPr/>
            </p:nvSpPr>
            <p:spPr bwMode="auto">
              <a:xfrm rot="9480000">
                <a:off x="2566" y="2524"/>
                <a:ext cx="519" cy="51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1" name="Freeform 45"/>
              <p:cNvSpPr>
                <a:spLocks/>
              </p:cNvSpPr>
              <p:nvPr/>
            </p:nvSpPr>
            <p:spPr bwMode="auto">
              <a:xfrm>
                <a:off x="2748" y="2549"/>
                <a:ext cx="253" cy="383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83">
                    <a:moveTo>
                      <a:pt x="204" y="378"/>
                    </a:moveTo>
                    <a:lnTo>
                      <a:pt x="217" y="382"/>
                    </a:lnTo>
                    <a:lnTo>
                      <a:pt x="225" y="374"/>
                    </a:lnTo>
                    <a:lnTo>
                      <a:pt x="232" y="374"/>
                    </a:lnTo>
                    <a:lnTo>
                      <a:pt x="242" y="358"/>
                    </a:lnTo>
                    <a:lnTo>
                      <a:pt x="252" y="360"/>
                    </a:lnTo>
                    <a:lnTo>
                      <a:pt x="236" y="354"/>
                    </a:lnTo>
                    <a:lnTo>
                      <a:pt x="232" y="355"/>
                    </a:lnTo>
                    <a:lnTo>
                      <a:pt x="225" y="331"/>
                    </a:lnTo>
                    <a:lnTo>
                      <a:pt x="232" y="304"/>
                    </a:lnTo>
                    <a:lnTo>
                      <a:pt x="227" y="293"/>
                    </a:lnTo>
                    <a:lnTo>
                      <a:pt x="235" y="289"/>
                    </a:lnTo>
                    <a:lnTo>
                      <a:pt x="235" y="280"/>
                    </a:lnTo>
                    <a:lnTo>
                      <a:pt x="240" y="271"/>
                    </a:lnTo>
                    <a:lnTo>
                      <a:pt x="245" y="248"/>
                    </a:lnTo>
                    <a:lnTo>
                      <a:pt x="242" y="242"/>
                    </a:lnTo>
                    <a:lnTo>
                      <a:pt x="237" y="229"/>
                    </a:lnTo>
                    <a:lnTo>
                      <a:pt x="239" y="212"/>
                    </a:lnTo>
                    <a:lnTo>
                      <a:pt x="224" y="197"/>
                    </a:lnTo>
                    <a:lnTo>
                      <a:pt x="230" y="211"/>
                    </a:lnTo>
                    <a:lnTo>
                      <a:pt x="229" y="224"/>
                    </a:lnTo>
                    <a:lnTo>
                      <a:pt x="223" y="208"/>
                    </a:lnTo>
                    <a:lnTo>
                      <a:pt x="219" y="198"/>
                    </a:lnTo>
                    <a:lnTo>
                      <a:pt x="213" y="184"/>
                    </a:lnTo>
                    <a:lnTo>
                      <a:pt x="197" y="172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2"/>
                    </a:lnTo>
                    <a:lnTo>
                      <a:pt x="170" y="160"/>
                    </a:lnTo>
                    <a:lnTo>
                      <a:pt x="163" y="163"/>
                    </a:lnTo>
                    <a:lnTo>
                      <a:pt x="155" y="149"/>
                    </a:lnTo>
                    <a:lnTo>
                      <a:pt x="147" y="149"/>
                    </a:lnTo>
                    <a:lnTo>
                      <a:pt x="139" y="153"/>
                    </a:lnTo>
                    <a:lnTo>
                      <a:pt x="130" y="152"/>
                    </a:lnTo>
                    <a:lnTo>
                      <a:pt x="130" y="133"/>
                    </a:lnTo>
                    <a:lnTo>
                      <a:pt x="135" y="132"/>
                    </a:lnTo>
                    <a:lnTo>
                      <a:pt x="132" y="127"/>
                    </a:lnTo>
                    <a:lnTo>
                      <a:pt x="132" y="119"/>
                    </a:lnTo>
                    <a:lnTo>
                      <a:pt x="133" y="114"/>
                    </a:lnTo>
                    <a:lnTo>
                      <a:pt x="123" y="106"/>
                    </a:lnTo>
                    <a:lnTo>
                      <a:pt x="113" y="97"/>
                    </a:lnTo>
                    <a:lnTo>
                      <a:pt x="108" y="91"/>
                    </a:lnTo>
                    <a:lnTo>
                      <a:pt x="101" y="89"/>
                    </a:lnTo>
                    <a:lnTo>
                      <a:pt x="93" y="90"/>
                    </a:lnTo>
                    <a:lnTo>
                      <a:pt x="85" y="87"/>
                    </a:lnTo>
                    <a:lnTo>
                      <a:pt x="75" y="63"/>
                    </a:lnTo>
                    <a:lnTo>
                      <a:pt x="72" y="57"/>
                    </a:lnTo>
                    <a:lnTo>
                      <a:pt x="69" y="43"/>
                    </a:lnTo>
                    <a:lnTo>
                      <a:pt x="65" y="30"/>
                    </a:lnTo>
                    <a:lnTo>
                      <a:pt x="53" y="21"/>
                    </a:lnTo>
                    <a:lnTo>
                      <a:pt x="46" y="2"/>
                    </a:lnTo>
                    <a:lnTo>
                      <a:pt x="37" y="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19" y="4"/>
                    </a:lnTo>
                    <a:lnTo>
                      <a:pt x="33" y="8"/>
                    </a:lnTo>
                    <a:lnTo>
                      <a:pt x="32" y="17"/>
                    </a:lnTo>
                    <a:lnTo>
                      <a:pt x="35" y="29"/>
                    </a:lnTo>
                    <a:lnTo>
                      <a:pt x="38" y="36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5" y="58"/>
                    </a:lnTo>
                    <a:lnTo>
                      <a:pt x="32" y="62"/>
                    </a:lnTo>
                    <a:lnTo>
                      <a:pt x="23" y="61"/>
                    </a:lnTo>
                    <a:lnTo>
                      <a:pt x="19" y="73"/>
                    </a:lnTo>
                    <a:lnTo>
                      <a:pt x="18" y="75"/>
                    </a:lnTo>
                    <a:lnTo>
                      <a:pt x="14" y="88"/>
                    </a:lnTo>
                    <a:lnTo>
                      <a:pt x="20" y="91"/>
                    </a:lnTo>
                    <a:lnTo>
                      <a:pt x="12" y="10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" y="131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10" y="159"/>
                    </a:lnTo>
                    <a:lnTo>
                      <a:pt x="22" y="161"/>
                    </a:lnTo>
                    <a:lnTo>
                      <a:pt x="32" y="157"/>
                    </a:lnTo>
                    <a:lnTo>
                      <a:pt x="43" y="157"/>
                    </a:lnTo>
                    <a:lnTo>
                      <a:pt x="50" y="153"/>
                    </a:lnTo>
                    <a:lnTo>
                      <a:pt x="52" y="154"/>
                    </a:lnTo>
                    <a:lnTo>
                      <a:pt x="49" y="156"/>
                    </a:lnTo>
                    <a:lnTo>
                      <a:pt x="56" y="165"/>
                    </a:lnTo>
                    <a:lnTo>
                      <a:pt x="61" y="163"/>
                    </a:lnTo>
                    <a:lnTo>
                      <a:pt x="68" y="167"/>
                    </a:lnTo>
                    <a:lnTo>
                      <a:pt x="77" y="166"/>
                    </a:lnTo>
                    <a:lnTo>
                      <a:pt x="92" y="169"/>
                    </a:lnTo>
                    <a:lnTo>
                      <a:pt x="96" y="171"/>
                    </a:lnTo>
                    <a:lnTo>
                      <a:pt x="110" y="166"/>
                    </a:lnTo>
                    <a:lnTo>
                      <a:pt x="112" y="169"/>
                    </a:lnTo>
                    <a:lnTo>
                      <a:pt x="116" y="165"/>
                    </a:lnTo>
                    <a:lnTo>
                      <a:pt x="118" y="170"/>
                    </a:lnTo>
                    <a:lnTo>
                      <a:pt x="132" y="164"/>
                    </a:lnTo>
                    <a:lnTo>
                      <a:pt x="132" y="158"/>
                    </a:lnTo>
                    <a:lnTo>
                      <a:pt x="135" y="157"/>
                    </a:lnTo>
                    <a:lnTo>
                      <a:pt x="138" y="159"/>
                    </a:lnTo>
                    <a:lnTo>
                      <a:pt x="148" y="155"/>
                    </a:lnTo>
                    <a:lnTo>
                      <a:pt x="150" y="156"/>
                    </a:lnTo>
                    <a:lnTo>
                      <a:pt x="155" y="174"/>
                    </a:lnTo>
                    <a:lnTo>
                      <a:pt x="158" y="176"/>
                    </a:lnTo>
                    <a:lnTo>
                      <a:pt x="165" y="176"/>
                    </a:lnTo>
                    <a:lnTo>
                      <a:pt x="168" y="184"/>
                    </a:lnTo>
                    <a:lnTo>
                      <a:pt x="169" y="190"/>
                    </a:lnTo>
                    <a:lnTo>
                      <a:pt x="177" y="187"/>
                    </a:lnTo>
                    <a:lnTo>
                      <a:pt x="183" y="184"/>
                    </a:lnTo>
                    <a:lnTo>
                      <a:pt x="186" y="182"/>
                    </a:lnTo>
                    <a:lnTo>
                      <a:pt x="193" y="187"/>
                    </a:lnTo>
                    <a:lnTo>
                      <a:pt x="195" y="194"/>
                    </a:lnTo>
                    <a:lnTo>
                      <a:pt x="191" y="197"/>
                    </a:lnTo>
                    <a:lnTo>
                      <a:pt x="189" y="198"/>
                    </a:lnTo>
                    <a:lnTo>
                      <a:pt x="190" y="203"/>
                    </a:lnTo>
                    <a:lnTo>
                      <a:pt x="192" y="210"/>
                    </a:lnTo>
                    <a:lnTo>
                      <a:pt x="181" y="214"/>
                    </a:lnTo>
                    <a:lnTo>
                      <a:pt x="176" y="210"/>
                    </a:lnTo>
                    <a:lnTo>
                      <a:pt x="162" y="214"/>
                    </a:lnTo>
                    <a:lnTo>
                      <a:pt x="155" y="202"/>
                    </a:lnTo>
                    <a:lnTo>
                      <a:pt x="150" y="203"/>
                    </a:lnTo>
                    <a:lnTo>
                      <a:pt x="154" y="211"/>
                    </a:lnTo>
                    <a:lnTo>
                      <a:pt x="155" y="217"/>
                    </a:lnTo>
                    <a:lnTo>
                      <a:pt x="145" y="228"/>
                    </a:lnTo>
                    <a:lnTo>
                      <a:pt x="143" y="234"/>
                    </a:lnTo>
                    <a:lnTo>
                      <a:pt x="142" y="239"/>
                    </a:lnTo>
                    <a:lnTo>
                      <a:pt x="141" y="241"/>
                    </a:lnTo>
                    <a:lnTo>
                      <a:pt x="139" y="245"/>
                    </a:lnTo>
                    <a:lnTo>
                      <a:pt x="133" y="248"/>
                    </a:lnTo>
                    <a:lnTo>
                      <a:pt x="135" y="255"/>
                    </a:lnTo>
                    <a:lnTo>
                      <a:pt x="134" y="257"/>
                    </a:lnTo>
                    <a:lnTo>
                      <a:pt x="126" y="263"/>
                    </a:lnTo>
                    <a:lnTo>
                      <a:pt x="118" y="262"/>
                    </a:lnTo>
                    <a:lnTo>
                      <a:pt x="125" y="266"/>
                    </a:lnTo>
                    <a:lnTo>
                      <a:pt x="125" y="278"/>
                    </a:lnTo>
                    <a:lnTo>
                      <a:pt x="116" y="281"/>
                    </a:lnTo>
                    <a:lnTo>
                      <a:pt x="114" y="276"/>
                    </a:lnTo>
                    <a:lnTo>
                      <a:pt x="113" y="272"/>
                    </a:lnTo>
                    <a:lnTo>
                      <a:pt x="104" y="275"/>
                    </a:lnTo>
                    <a:lnTo>
                      <a:pt x="108" y="279"/>
                    </a:lnTo>
                    <a:lnTo>
                      <a:pt x="111" y="283"/>
                    </a:lnTo>
                    <a:lnTo>
                      <a:pt x="115" y="293"/>
                    </a:lnTo>
                    <a:lnTo>
                      <a:pt x="120" y="291"/>
                    </a:lnTo>
                    <a:lnTo>
                      <a:pt x="124" y="299"/>
                    </a:lnTo>
                    <a:lnTo>
                      <a:pt x="127" y="301"/>
                    </a:lnTo>
                    <a:lnTo>
                      <a:pt x="134" y="300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54" y="303"/>
                    </a:lnTo>
                    <a:lnTo>
                      <a:pt x="154" y="300"/>
                    </a:lnTo>
                    <a:lnTo>
                      <a:pt x="150" y="294"/>
                    </a:lnTo>
                    <a:lnTo>
                      <a:pt x="155" y="288"/>
                    </a:lnTo>
                    <a:lnTo>
                      <a:pt x="152" y="281"/>
                    </a:lnTo>
                    <a:lnTo>
                      <a:pt x="155" y="278"/>
                    </a:lnTo>
                    <a:lnTo>
                      <a:pt x="159" y="285"/>
                    </a:lnTo>
                    <a:lnTo>
                      <a:pt x="157" y="289"/>
                    </a:lnTo>
                    <a:lnTo>
                      <a:pt x="166" y="291"/>
                    </a:lnTo>
                    <a:lnTo>
                      <a:pt x="170" y="294"/>
                    </a:lnTo>
                    <a:lnTo>
                      <a:pt x="174" y="302"/>
                    </a:lnTo>
                    <a:lnTo>
                      <a:pt x="168" y="309"/>
                    </a:lnTo>
                    <a:lnTo>
                      <a:pt x="158" y="314"/>
                    </a:lnTo>
                    <a:lnTo>
                      <a:pt x="156" y="320"/>
                    </a:lnTo>
                    <a:lnTo>
                      <a:pt x="150" y="323"/>
                    </a:lnTo>
                    <a:lnTo>
                      <a:pt x="153" y="329"/>
                    </a:lnTo>
                    <a:lnTo>
                      <a:pt x="159" y="329"/>
                    </a:lnTo>
                    <a:lnTo>
                      <a:pt x="160" y="329"/>
                    </a:lnTo>
                    <a:lnTo>
                      <a:pt x="164" y="340"/>
                    </a:lnTo>
                    <a:lnTo>
                      <a:pt x="166" y="329"/>
                    </a:lnTo>
                    <a:lnTo>
                      <a:pt x="171" y="327"/>
                    </a:lnTo>
                    <a:lnTo>
                      <a:pt x="176" y="330"/>
                    </a:lnTo>
                    <a:lnTo>
                      <a:pt x="176" y="331"/>
                    </a:lnTo>
                    <a:lnTo>
                      <a:pt x="181" y="329"/>
                    </a:lnTo>
                    <a:lnTo>
                      <a:pt x="184" y="336"/>
                    </a:lnTo>
                    <a:lnTo>
                      <a:pt x="174" y="332"/>
                    </a:lnTo>
                    <a:lnTo>
                      <a:pt x="172" y="333"/>
                    </a:lnTo>
                    <a:lnTo>
                      <a:pt x="171" y="341"/>
                    </a:lnTo>
                    <a:lnTo>
                      <a:pt x="170" y="346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1" y="342"/>
                    </a:lnTo>
                    <a:lnTo>
                      <a:pt x="184" y="334"/>
                    </a:lnTo>
                    <a:lnTo>
                      <a:pt x="191" y="349"/>
                    </a:lnTo>
                    <a:lnTo>
                      <a:pt x="198" y="351"/>
                    </a:lnTo>
                    <a:lnTo>
                      <a:pt x="204" y="37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2" name="Freeform 46"/>
              <p:cNvSpPr>
                <a:spLocks/>
              </p:cNvSpPr>
              <p:nvPr/>
            </p:nvSpPr>
            <p:spPr bwMode="auto">
              <a:xfrm>
                <a:off x="2631" y="2850"/>
                <a:ext cx="346" cy="190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6" h="190">
                    <a:moveTo>
                      <a:pt x="295" y="164"/>
                    </a:moveTo>
                    <a:lnTo>
                      <a:pt x="307" y="158"/>
                    </a:lnTo>
                    <a:lnTo>
                      <a:pt x="313" y="150"/>
                    </a:lnTo>
                    <a:lnTo>
                      <a:pt x="325" y="144"/>
                    </a:lnTo>
                    <a:lnTo>
                      <a:pt x="321" y="135"/>
                    </a:lnTo>
                    <a:lnTo>
                      <a:pt x="328" y="130"/>
                    </a:lnTo>
                    <a:lnTo>
                      <a:pt x="333" y="125"/>
                    </a:lnTo>
                    <a:lnTo>
                      <a:pt x="335" y="133"/>
                    </a:lnTo>
                    <a:lnTo>
                      <a:pt x="333" y="142"/>
                    </a:lnTo>
                    <a:lnTo>
                      <a:pt x="344" y="133"/>
                    </a:lnTo>
                    <a:lnTo>
                      <a:pt x="345" y="126"/>
                    </a:lnTo>
                    <a:lnTo>
                      <a:pt x="341" y="127"/>
                    </a:lnTo>
                    <a:lnTo>
                      <a:pt x="338" y="120"/>
                    </a:lnTo>
                    <a:lnTo>
                      <a:pt x="342" y="112"/>
                    </a:lnTo>
                    <a:lnTo>
                      <a:pt x="340" y="103"/>
                    </a:lnTo>
                    <a:lnTo>
                      <a:pt x="330" y="100"/>
                    </a:lnTo>
                    <a:lnTo>
                      <a:pt x="343" y="85"/>
                    </a:lnTo>
                    <a:lnTo>
                      <a:pt x="329" y="90"/>
                    </a:lnTo>
                    <a:lnTo>
                      <a:pt x="326" y="98"/>
                    </a:lnTo>
                    <a:lnTo>
                      <a:pt x="314" y="99"/>
                    </a:lnTo>
                    <a:lnTo>
                      <a:pt x="313" y="110"/>
                    </a:lnTo>
                    <a:lnTo>
                      <a:pt x="314" y="112"/>
                    </a:lnTo>
                    <a:lnTo>
                      <a:pt x="308" y="116"/>
                    </a:lnTo>
                    <a:lnTo>
                      <a:pt x="295" y="121"/>
                    </a:lnTo>
                    <a:lnTo>
                      <a:pt x="289" y="122"/>
                    </a:lnTo>
                    <a:lnTo>
                      <a:pt x="279" y="126"/>
                    </a:lnTo>
                    <a:lnTo>
                      <a:pt x="284" y="131"/>
                    </a:lnTo>
                    <a:lnTo>
                      <a:pt x="267" y="140"/>
                    </a:lnTo>
                    <a:lnTo>
                      <a:pt x="265" y="132"/>
                    </a:lnTo>
                    <a:lnTo>
                      <a:pt x="259" y="135"/>
                    </a:lnTo>
                    <a:lnTo>
                      <a:pt x="245" y="133"/>
                    </a:lnTo>
                    <a:lnTo>
                      <a:pt x="254" y="130"/>
                    </a:lnTo>
                    <a:lnTo>
                      <a:pt x="248" y="123"/>
                    </a:lnTo>
                    <a:lnTo>
                      <a:pt x="237" y="128"/>
                    </a:lnTo>
                    <a:lnTo>
                      <a:pt x="227" y="127"/>
                    </a:lnTo>
                    <a:lnTo>
                      <a:pt x="222" y="130"/>
                    </a:lnTo>
                    <a:lnTo>
                      <a:pt x="220" y="135"/>
                    </a:lnTo>
                    <a:lnTo>
                      <a:pt x="219" y="131"/>
                    </a:lnTo>
                    <a:lnTo>
                      <a:pt x="214" y="129"/>
                    </a:lnTo>
                    <a:lnTo>
                      <a:pt x="209" y="132"/>
                    </a:lnTo>
                    <a:lnTo>
                      <a:pt x="207" y="138"/>
                    </a:lnTo>
                    <a:lnTo>
                      <a:pt x="201" y="135"/>
                    </a:lnTo>
                    <a:lnTo>
                      <a:pt x="206" y="133"/>
                    </a:lnTo>
                    <a:lnTo>
                      <a:pt x="215" y="124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9" y="121"/>
                    </a:lnTo>
                    <a:lnTo>
                      <a:pt x="192" y="117"/>
                    </a:lnTo>
                    <a:lnTo>
                      <a:pt x="186" y="114"/>
                    </a:lnTo>
                    <a:lnTo>
                      <a:pt x="184" y="109"/>
                    </a:lnTo>
                    <a:lnTo>
                      <a:pt x="184" y="108"/>
                    </a:lnTo>
                    <a:lnTo>
                      <a:pt x="177" y="105"/>
                    </a:lnTo>
                    <a:lnTo>
                      <a:pt x="171" y="102"/>
                    </a:lnTo>
                    <a:lnTo>
                      <a:pt x="178" y="99"/>
                    </a:lnTo>
                    <a:lnTo>
                      <a:pt x="179" y="102"/>
                    </a:lnTo>
                    <a:lnTo>
                      <a:pt x="184" y="105"/>
                    </a:lnTo>
                    <a:lnTo>
                      <a:pt x="186" y="100"/>
                    </a:lnTo>
                    <a:lnTo>
                      <a:pt x="196" y="95"/>
                    </a:lnTo>
                    <a:lnTo>
                      <a:pt x="191" y="95"/>
                    </a:lnTo>
                    <a:lnTo>
                      <a:pt x="193" y="85"/>
                    </a:lnTo>
                    <a:lnTo>
                      <a:pt x="189" y="81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4" y="59"/>
                    </a:lnTo>
                    <a:lnTo>
                      <a:pt x="160" y="63"/>
                    </a:lnTo>
                    <a:lnTo>
                      <a:pt x="154" y="66"/>
                    </a:lnTo>
                    <a:lnTo>
                      <a:pt x="153" y="69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5" y="76"/>
                    </a:lnTo>
                    <a:lnTo>
                      <a:pt x="167" y="76"/>
                    </a:lnTo>
                    <a:lnTo>
                      <a:pt x="170" y="80"/>
                    </a:lnTo>
                    <a:lnTo>
                      <a:pt x="175" y="87"/>
                    </a:lnTo>
                    <a:lnTo>
                      <a:pt x="169" y="83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59" y="88"/>
                    </a:lnTo>
                    <a:lnTo>
                      <a:pt x="159" y="84"/>
                    </a:lnTo>
                    <a:lnTo>
                      <a:pt x="153" y="82"/>
                    </a:lnTo>
                    <a:lnTo>
                      <a:pt x="152" y="75"/>
                    </a:lnTo>
                    <a:lnTo>
                      <a:pt x="147" y="76"/>
                    </a:lnTo>
                    <a:lnTo>
                      <a:pt x="149" y="68"/>
                    </a:lnTo>
                    <a:lnTo>
                      <a:pt x="146" y="68"/>
                    </a:lnTo>
                    <a:lnTo>
                      <a:pt x="149" y="58"/>
                    </a:lnTo>
                    <a:lnTo>
                      <a:pt x="154" y="58"/>
                    </a:lnTo>
                    <a:lnTo>
                      <a:pt x="156" y="64"/>
                    </a:lnTo>
                    <a:lnTo>
                      <a:pt x="157" y="60"/>
                    </a:lnTo>
                    <a:lnTo>
                      <a:pt x="155" y="57"/>
                    </a:lnTo>
                    <a:lnTo>
                      <a:pt x="150" y="55"/>
                    </a:lnTo>
                    <a:lnTo>
                      <a:pt x="151" y="47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47" y="29"/>
                    </a:lnTo>
                    <a:lnTo>
                      <a:pt x="138" y="33"/>
                    </a:lnTo>
                    <a:lnTo>
                      <a:pt x="136" y="25"/>
                    </a:lnTo>
                    <a:lnTo>
                      <a:pt x="143" y="11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25" y="4"/>
                    </a:lnTo>
                    <a:lnTo>
                      <a:pt x="122" y="12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5" y="22"/>
                    </a:lnTo>
                    <a:lnTo>
                      <a:pt x="122" y="25"/>
                    </a:lnTo>
                    <a:lnTo>
                      <a:pt x="125" y="34"/>
                    </a:lnTo>
                    <a:lnTo>
                      <a:pt x="123" y="42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6" y="49"/>
                    </a:lnTo>
                    <a:lnTo>
                      <a:pt x="110" y="53"/>
                    </a:lnTo>
                    <a:lnTo>
                      <a:pt x="120" y="49"/>
                    </a:lnTo>
                    <a:lnTo>
                      <a:pt x="124" y="52"/>
                    </a:lnTo>
                    <a:lnTo>
                      <a:pt x="117" y="53"/>
                    </a:lnTo>
                    <a:lnTo>
                      <a:pt x="107" y="58"/>
                    </a:lnTo>
                    <a:lnTo>
                      <a:pt x="95" y="54"/>
                    </a:lnTo>
                    <a:lnTo>
                      <a:pt x="96" y="59"/>
                    </a:lnTo>
                    <a:lnTo>
                      <a:pt x="100" y="67"/>
                    </a:lnTo>
                    <a:lnTo>
                      <a:pt x="98" y="74"/>
                    </a:lnTo>
                    <a:lnTo>
                      <a:pt x="96" y="68"/>
                    </a:lnTo>
                    <a:lnTo>
                      <a:pt x="89" y="65"/>
                    </a:lnTo>
                    <a:lnTo>
                      <a:pt x="82" y="68"/>
                    </a:lnTo>
                    <a:lnTo>
                      <a:pt x="82" y="75"/>
                    </a:lnTo>
                    <a:lnTo>
                      <a:pt x="77" y="84"/>
                    </a:lnTo>
                    <a:lnTo>
                      <a:pt x="69" y="76"/>
                    </a:lnTo>
                    <a:lnTo>
                      <a:pt x="65" y="67"/>
                    </a:lnTo>
                    <a:lnTo>
                      <a:pt x="57" y="67"/>
                    </a:lnTo>
                    <a:lnTo>
                      <a:pt x="51" y="71"/>
                    </a:lnTo>
                    <a:lnTo>
                      <a:pt x="43" y="71"/>
                    </a:lnTo>
                    <a:lnTo>
                      <a:pt x="37" y="75"/>
                    </a:lnTo>
                    <a:lnTo>
                      <a:pt x="33" y="71"/>
                    </a:lnTo>
                    <a:lnTo>
                      <a:pt x="23" y="70"/>
                    </a:lnTo>
                    <a:lnTo>
                      <a:pt x="14" y="70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4" y="94"/>
                    </a:lnTo>
                    <a:lnTo>
                      <a:pt x="6" y="99"/>
                    </a:lnTo>
                    <a:lnTo>
                      <a:pt x="8" y="106"/>
                    </a:lnTo>
                    <a:lnTo>
                      <a:pt x="14" y="112"/>
                    </a:lnTo>
                    <a:lnTo>
                      <a:pt x="22" y="122"/>
                    </a:lnTo>
                    <a:lnTo>
                      <a:pt x="17" y="120"/>
                    </a:lnTo>
                    <a:lnTo>
                      <a:pt x="29" y="129"/>
                    </a:lnTo>
                    <a:lnTo>
                      <a:pt x="36" y="128"/>
                    </a:lnTo>
                    <a:lnTo>
                      <a:pt x="35" y="122"/>
                    </a:lnTo>
                    <a:lnTo>
                      <a:pt x="41" y="123"/>
                    </a:lnTo>
                    <a:lnTo>
                      <a:pt x="34" y="111"/>
                    </a:lnTo>
                    <a:lnTo>
                      <a:pt x="47" y="106"/>
                    </a:lnTo>
                    <a:lnTo>
                      <a:pt x="54" y="106"/>
                    </a:lnTo>
                    <a:lnTo>
                      <a:pt x="54" y="111"/>
                    </a:lnTo>
                    <a:lnTo>
                      <a:pt x="48" y="114"/>
                    </a:lnTo>
                    <a:lnTo>
                      <a:pt x="44" y="127"/>
                    </a:lnTo>
                    <a:lnTo>
                      <a:pt x="42" y="133"/>
                    </a:lnTo>
                    <a:lnTo>
                      <a:pt x="45" y="141"/>
                    </a:lnTo>
                    <a:lnTo>
                      <a:pt x="51" y="147"/>
                    </a:lnTo>
                    <a:lnTo>
                      <a:pt x="71" y="159"/>
                    </a:lnTo>
                    <a:lnTo>
                      <a:pt x="87" y="168"/>
                    </a:lnTo>
                    <a:lnTo>
                      <a:pt x="99" y="172"/>
                    </a:lnTo>
                    <a:lnTo>
                      <a:pt x="112" y="176"/>
                    </a:lnTo>
                    <a:lnTo>
                      <a:pt x="125" y="180"/>
                    </a:lnTo>
                    <a:lnTo>
                      <a:pt x="137" y="182"/>
                    </a:lnTo>
                    <a:lnTo>
                      <a:pt x="150" y="185"/>
                    </a:lnTo>
                    <a:lnTo>
                      <a:pt x="165" y="188"/>
                    </a:lnTo>
                    <a:lnTo>
                      <a:pt x="181" y="189"/>
                    </a:lnTo>
                    <a:lnTo>
                      <a:pt x="195" y="189"/>
                    </a:lnTo>
                    <a:lnTo>
                      <a:pt x="212" y="188"/>
                    </a:lnTo>
                    <a:lnTo>
                      <a:pt x="224" y="186"/>
                    </a:lnTo>
                    <a:lnTo>
                      <a:pt x="236" y="184"/>
                    </a:lnTo>
                    <a:lnTo>
                      <a:pt x="249" y="181"/>
                    </a:lnTo>
                    <a:lnTo>
                      <a:pt x="261" y="178"/>
                    </a:lnTo>
                    <a:lnTo>
                      <a:pt x="272" y="174"/>
                    </a:lnTo>
                    <a:lnTo>
                      <a:pt x="284" y="170"/>
                    </a:lnTo>
                    <a:lnTo>
                      <a:pt x="295" y="16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3" name="Freeform 47"/>
              <p:cNvSpPr>
                <a:spLocks/>
              </p:cNvSpPr>
              <p:nvPr/>
            </p:nvSpPr>
            <p:spPr bwMode="auto">
              <a:xfrm>
                <a:off x="2569" y="2713"/>
                <a:ext cx="185" cy="219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4" name="Freeform 48"/>
              <p:cNvSpPr>
                <a:spLocks/>
              </p:cNvSpPr>
              <p:nvPr/>
            </p:nvSpPr>
            <p:spPr bwMode="auto">
              <a:xfrm>
                <a:off x="2881" y="2859"/>
                <a:ext cx="27" cy="33"/>
              </a:xfrm>
              <a:custGeom>
                <a:avLst/>
                <a:gdLst>
                  <a:gd name="T0" fmla="*/ 21 w 27"/>
                  <a:gd name="T1" fmla="*/ 32 h 33"/>
                  <a:gd name="T2" fmla="*/ 26 w 27"/>
                  <a:gd name="T3" fmla="*/ 24 h 33"/>
                  <a:gd name="T4" fmla="*/ 19 w 27"/>
                  <a:gd name="T5" fmla="*/ 21 h 33"/>
                  <a:gd name="T6" fmla="*/ 16 w 27"/>
                  <a:gd name="T7" fmla="*/ 22 h 33"/>
                  <a:gd name="T8" fmla="*/ 11 w 27"/>
                  <a:gd name="T9" fmla="*/ 16 h 33"/>
                  <a:gd name="T10" fmla="*/ 12 w 27"/>
                  <a:gd name="T11" fmla="*/ 8 h 33"/>
                  <a:gd name="T12" fmla="*/ 18 w 27"/>
                  <a:gd name="T13" fmla="*/ 4 h 33"/>
                  <a:gd name="T14" fmla="*/ 11 w 27"/>
                  <a:gd name="T15" fmla="*/ 5 h 33"/>
                  <a:gd name="T16" fmla="*/ 2 w 27"/>
                  <a:gd name="T17" fmla="*/ 0 h 33"/>
                  <a:gd name="T18" fmla="*/ 3 w 27"/>
                  <a:gd name="T19" fmla="*/ 3 h 33"/>
                  <a:gd name="T20" fmla="*/ 0 w 27"/>
                  <a:gd name="T21" fmla="*/ 5 h 33"/>
                  <a:gd name="T22" fmla="*/ 3 w 27"/>
                  <a:gd name="T23" fmla="*/ 12 h 33"/>
                  <a:gd name="T24" fmla="*/ 0 w 27"/>
                  <a:gd name="T25" fmla="*/ 10 h 33"/>
                  <a:gd name="T26" fmla="*/ 0 w 27"/>
                  <a:gd name="T27" fmla="*/ 13 h 33"/>
                  <a:gd name="T28" fmla="*/ 4 w 27"/>
                  <a:gd name="T29" fmla="*/ 17 h 33"/>
                  <a:gd name="T30" fmla="*/ 5 w 27"/>
                  <a:gd name="T31" fmla="*/ 23 h 33"/>
                  <a:gd name="T32" fmla="*/ 10 w 27"/>
                  <a:gd name="T33" fmla="*/ 26 h 33"/>
                  <a:gd name="T34" fmla="*/ 12 w 27"/>
                  <a:gd name="T35" fmla="*/ 27 h 33"/>
                  <a:gd name="T36" fmla="*/ 21 w 27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3"/>
                  <a:gd name="T59" fmla="*/ 27 w 27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3">
                    <a:moveTo>
                      <a:pt x="21" y="32"/>
                    </a:moveTo>
                    <a:lnTo>
                      <a:pt x="26" y="24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1" y="16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21" y="32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5" name="Freeform 49"/>
              <p:cNvSpPr>
                <a:spLocks/>
              </p:cNvSpPr>
              <p:nvPr/>
            </p:nvSpPr>
            <p:spPr bwMode="auto">
              <a:xfrm>
                <a:off x="2885" y="2892"/>
                <a:ext cx="23" cy="28"/>
              </a:xfrm>
              <a:custGeom>
                <a:avLst/>
                <a:gdLst>
                  <a:gd name="T0" fmla="*/ 0 w 23"/>
                  <a:gd name="T1" fmla="*/ 27 h 28"/>
                  <a:gd name="T2" fmla="*/ 0 w 23"/>
                  <a:gd name="T3" fmla="*/ 18 h 28"/>
                  <a:gd name="T4" fmla="*/ 12 w 23"/>
                  <a:gd name="T5" fmla="*/ 0 h 28"/>
                  <a:gd name="T6" fmla="*/ 22 w 23"/>
                  <a:gd name="T7" fmla="*/ 3 h 28"/>
                  <a:gd name="T8" fmla="*/ 14 w 23"/>
                  <a:gd name="T9" fmla="*/ 16 h 28"/>
                  <a:gd name="T10" fmla="*/ 14 w 23"/>
                  <a:gd name="T11" fmla="*/ 16 h 28"/>
                  <a:gd name="T12" fmla="*/ 13 w 23"/>
                  <a:gd name="T13" fmla="*/ 23 h 28"/>
                  <a:gd name="T14" fmla="*/ 0 w 23"/>
                  <a:gd name="T15" fmla="*/ 2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8"/>
                  <a:gd name="T26" fmla="*/ 23 w 2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8">
                    <a:moveTo>
                      <a:pt x="0" y="27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14" y="16"/>
                    </a:lnTo>
                    <a:lnTo>
                      <a:pt x="13" y="23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6" name="Freeform 50"/>
              <p:cNvSpPr>
                <a:spLocks/>
              </p:cNvSpPr>
              <p:nvPr/>
            </p:nvSpPr>
            <p:spPr bwMode="auto">
              <a:xfrm>
                <a:off x="2846" y="2865"/>
                <a:ext cx="41" cy="62"/>
              </a:xfrm>
              <a:custGeom>
                <a:avLst/>
                <a:gdLst>
                  <a:gd name="T0" fmla="*/ 20 w 41"/>
                  <a:gd name="T1" fmla="*/ 61 h 62"/>
                  <a:gd name="T2" fmla="*/ 21 w 41"/>
                  <a:gd name="T3" fmla="*/ 56 h 62"/>
                  <a:gd name="T4" fmla="*/ 27 w 41"/>
                  <a:gd name="T5" fmla="*/ 58 h 62"/>
                  <a:gd name="T6" fmla="*/ 33 w 41"/>
                  <a:gd name="T7" fmla="*/ 54 h 62"/>
                  <a:gd name="T8" fmla="*/ 36 w 41"/>
                  <a:gd name="T9" fmla="*/ 49 h 62"/>
                  <a:gd name="T10" fmla="*/ 38 w 41"/>
                  <a:gd name="T11" fmla="*/ 48 h 62"/>
                  <a:gd name="T12" fmla="*/ 38 w 41"/>
                  <a:gd name="T13" fmla="*/ 42 h 62"/>
                  <a:gd name="T14" fmla="*/ 40 w 41"/>
                  <a:gd name="T15" fmla="*/ 39 h 62"/>
                  <a:gd name="T16" fmla="*/ 38 w 41"/>
                  <a:gd name="T17" fmla="*/ 35 h 62"/>
                  <a:gd name="T18" fmla="*/ 32 w 41"/>
                  <a:gd name="T19" fmla="*/ 34 h 62"/>
                  <a:gd name="T20" fmla="*/ 30 w 41"/>
                  <a:gd name="T21" fmla="*/ 31 h 62"/>
                  <a:gd name="T22" fmla="*/ 28 w 41"/>
                  <a:gd name="T23" fmla="*/ 25 h 62"/>
                  <a:gd name="T24" fmla="*/ 24 w 41"/>
                  <a:gd name="T25" fmla="*/ 21 h 62"/>
                  <a:gd name="T26" fmla="*/ 21 w 41"/>
                  <a:gd name="T27" fmla="*/ 19 h 62"/>
                  <a:gd name="T28" fmla="*/ 23 w 41"/>
                  <a:gd name="T29" fmla="*/ 13 h 62"/>
                  <a:gd name="T30" fmla="*/ 21 w 41"/>
                  <a:gd name="T31" fmla="*/ 11 h 62"/>
                  <a:gd name="T32" fmla="*/ 17 w 41"/>
                  <a:gd name="T33" fmla="*/ 4 h 62"/>
                  <a:gd name="T34" fmla="*/ 14 w 41"/>
                  <a:gd name="T35" fmla="*/ 0 h 62"/>
                  <a:gd name="T36" fmla="*/ 12 w 41"/>
                  <a:gd name="T37" fmla="*/ 1 h 62"/>
                  <a:gd name="T38" fmla="*/ 9 w 41"/>
                  <a:gd name="T39" fmla="*/ 0 h 62"/>
                  <a:gd name="T40" fmla="*/ 4 w 41"/>
                  <a:gd name="T41" fmla="*/ 3 h 62"/>
                  <a:gd name="T42" fmla="*/ 6 w 41"/>
                  <a:gd name="T43" fmla="*/ 10 h 62"/>
                  <a:gd name="T44" fmla="*/ 7 w 41"/>
                  <a:gd name="T45" fmla="*/ 12 h 62"/>
                  <a:gd name="T46" fmla="*/ 6 w 41"/>
                  <a:gd name="T47" fmla="*/ 17 h 62"/>
                  <a:gd name="T48" fmla="*/ 3 w 41"/>
                  <a:gd name="T49" fmla="*/ 20 h 62"/>
                  <a:gd name="T50" fmla="*/ 2 w 41"/>
                  <a:gd name="T51" fmla="*/ 28 h 62"/>
                  <a:gd name="T52" fmla="*/ 0 w 41"/>
                  <a:gd name="T53" fmla="*/ 30 h 62"/>
                  <a:gd name="T54" fmla="*/ 0 w 41"/>
                  <a:gd name="T55" fmla="*/ 34 h 62"/>
                  <a:gd name="T56" fmla="*/ 1 w 41"/>
                  <a:gd name="T57" fmla="*/ 37 h 62"/>
                  <a:gd name="T58" fmla="*/ 5 w 41"/>
                  <a:gd name="T59" fmla="*/ 39 h 62"/>
                  <a:gd name="T60" fmla="*/ 7 w 41"/>
                  <a:gd name="T61" fmla="*/ 45 h 62"/>
                  <a:gd name="T62" fmla="*/ 11 w 41"/>
                  <a:gd name="T63" fmla="*/ 47 h 62"/>
                  <a:gd name="T64" fmla="*/ 16 w 41"/>
                  <a:gd name="T65" fmla="*/ 52 h 62"/>
                  <a:gd name="T66" fmla="*/ 20 w 41"/>
                  <a:gd name="T67" fmla="*/ 61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62"/>
                  <a:gd name="T104" fmla="*/ 41 w 4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62">
                    <a:moveTo>
                      <a:pt x="20" y="61"/>
                    </a:moveTo>
                    <a:lnTo>
                      <a:pt x="21" y="56"/>
                    </a:lnTo>
                    <a:lnTo>
                      <a:pt x="27" y="58"/>
                    </a:lnTo>
                    <a:lnTo>
                      <a:pt x="33" y="54"/>
                    </a:lnTo>
                    <a:lnTo>
                      <a:pt x="36" y="49"/>
                    </a:lnTo>
                    <a:lnTo>
                      <a:pt x="38" y="48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38" y="35"/>
                    </a:lnTo>
                    <a:lnTo>
                      <a:pt x="32" y="34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5" y="39"/>
                    </a:lnTo>
                    <a:lnTo>
                      <a:pt x="7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7" name="Freeform 51"/>
              <p:cNvSpPr>
                <a:spLocks/>
              </p:cNvSpPr>
              <p:nvPr/>
            </p:nvSpPr>
            <p:spPr bwMode="auto">
              <a:xfrm>
                <a:off x="2815" y="2877"/>
                <a:ext cx="23" cy="25"/>
              </a:xfrm>
              <a:custGeom>
                <a:avLst/>
                <a:gdLst>
                  <a:gd name="T0" fmla="*/ 10 w 23"/>
                  <a:gd name="T1" fmla="*/ 24 h 25"/>
                  <a:gd name="T2" fmla="*/ 0 w 23"/>
                  <a:gd name="T3" fmla="*/ 19 h 25"/>
                  <a:gd name="T4" fmla="*/ 1 w 23"/>
                  <a:gd name="T5" fmla="*/ 4 h 25"/>
                  <a:gd name="T6" fmla="*/ 12 w 23"/>
                  <a:gd name="T7" fmla="*/ 0 h 25"/>
                  <a:gd name="T8" fmla="*/ 22 w 23"/>
                  <a:gd name="T9" fmla="*/ 12 h 25"/>
                  <a:gd name="T10" fmla="*/ 10 w 23"/>
                  <a:gd name="T11" fmla="*/ 2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5"/>
                  <a:gd name="T20" fmla="*/ 23 w 2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5">
                    <a:moveTo>
                      <a:pt x="10" y="24"/>
                    </a:moveTo>
                    <a:lnTo>
                      <a:pt x="0" y="19"/>
                    </a:lnTo>
                    <a:lnTo>
                      <a:pt x="1" y="4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8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29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9730" name="Freeform 54"/>
              <p:cNvSpPr>
                <a:spLocks/>
              </p:cNvSpPr>
              <p:nvPr/>
            </p:nvSpPr>
            <p:spPr bwMode="auto">
              <a:xfrm>
                <a:off x="2828" y="2953"/>
                <a:ext cx="28" cy="23"/>
              </a:xfrm>
              <a:custGeom>
                <a:avLst/>
                <a:gdLst>
                  <a:gd name="T0" fmla="*/ 0 w 28"/>
                  <a:gd name="T1" fmla="*/ 10 h 23"/>
                  <a:gd name="T2" fmla="*/ 6 w 28"/>
                  <a:gd name="T3" fmla="*/ 10 h 23"/>
                  <a:gd name="T4" fmla="*/ 11 w 28"/>
                  <a:gd name="T5" fmla="*/ 11 h 23"/>
                  <a:gd name="T6" fmla="*/ 27 w 28"/>
                  <a:gd name="T7" fmla="*/ 22 h 23"/>
                  <a:gd name="T8" fmla="*/ 16 w 28"/>
                  <a:gd name="T9" fmla="*/ 8 h 23"/>
                  <a:gd name="T10" fmla="*/ 9 w 28"/>
                  <a:gd name="T11" fmla="*/ 0 h 23"/>
                  <a:gd name="T12" fmla="*/ 0 w 28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0" y="10"/>
                    </a:moveTo>
                    <a:lnTo>
                      <a:pt x="6" y="10"/>
                    </a:lnTo>
                    <a:lnTo>
                      <a:pt x="11" y="11"/>
                    </a:lnTo>
                    <a:lnTo>
                      <a:pt x="27" y="22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58" name="Arc 37"/>
            <p:cNvSpPr>
              <a:spLocks/>
            </p:cNvSpPr>
            <p:nvPr/>
          </p:nvSpPr>
          <p:spPr bwMode="auto">
            <a:xfrm>
              <a:off x="4067935" y="3989261"/>
              <a:ext cx="400058" cy="80262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18256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Quantas 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 Lua é o nosso único Satélite Natural 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9" descr="copers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0128"/>
            <a:ext cx="6228184" cy="51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Usar com moderação!...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software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79912" y="292494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Eclipses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295400" y="1787525"/>
            <a:ext cx="762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chemeClr val="folHlink"/>
                </a:solidFill>
              </a:rPr>
              <a:t>Define-se </a:t>
            </a:r>
            <a:r>
              <a:rPr lang="en-US" i="1" dirty="0" err="1">
                <a:solidFill>
                  <a:schemeClr val="folHlink"/>
                </a:solidFill>
              </a:rPr>
              <a:t>como</a:t>
            </a:r>
            <a:r>
              <a:rPr lang="en-US" i="1" dirty="0">
                <a:solidFill>
                  <a:schemeClr val="folHlink"/>
                </a:solidFill>
              </a:rPr>
              <a:t> o </a:t>
            </a:r>
            <a:r>
              <a:rPr lang="en-US" i="1" dirty="0" err="1">
                <a:solidFill>
                  <a:schemeClr val="folHlink"/>
                </a:solidFill>
              </a:rPr>
              <a:t>fenômeno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em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que</a:t>
            </a:r>
            <a:r>
              <a:rPr lang="en-US" i="1" dirty="0">
                <a:solidFill>
                  <a:schemeClr val="folHlink"/>
                </a:solidFill>
              </a:rPr>
              <a:t> um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deixa</a:t>
            </a:r>
            <a:r>
              <a:rPr lang="en-US" i="1" dirty="0">
                <a:solidFill>
                  <a:schemeClr val="folHlink"/>
                </a:solidFill>
              </a:rPr>
              <a:t> de ser </a:t>
            </a:r>
            <a:r>
              <a:rPr lang="en-US" i="1" dirty="0" err="1">
                <a:solidFill>
                  <a:schemeClr val="folHlink"/>
                </a:solidFill>
              </a:rPr>
              <a:t>visível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totalmente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em</a:t>
            </a:r>
            <a:r>
              <a:rPr lang="en-US" i="1" dirty="0">
                <a:solidFill>
                  <a:schemeClr val="folHlink"/>
                </a:solidFill>
              </a:rPr>
              <a:t> parte,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pela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interposição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smtClean="0">
                <a:solidFill>
                  <a:schemeClr val="folHlink"/>
                </a:solidFill>
              </a:rPr>
              <a:t>de </a:t>
            </a:r>
            <a:r>
              <a:rPr lang="en-US" i="1" dirty="0" err="1" smtClean="0">
                <a:solidFill>
                  <a:schemeClr val="folHlink"/>
                </a:solidFill>
              </a:rPr>
              <a:t>outro</a:t>
            </a:r>
            <a:r>
              <a:rPr lang="en-US" i="1" dirty="0" smtClean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 entre </a:t>
            </a:r>
            <a:r>
              <a:rPr lang="en-US" i="1" dirty="0" err="1">
                <a:solidFill>
                  <a:schemeClr val="folHlink"/>
                </a:solidFill>
              </a:rPr>
              <a:t>ele</a:t>
            </a:r>
            <a:r>
              <a:rPr lang="en-US" i="1" dirty="0">
                <a:solidFill>
                  <a:schemeClr val="folHlink"/>
                </a:solidFill>
              </a:rPr>
              <a:t> e o </a:t>
            </a:r>
            <a:r>
              <a:rPr lang="en-US" i="1" dirty="0" err="1">
                <a:solidFill>
                  <a:schemeClr val="folHlink"/>
                </a:solidFill>
              </a:rPr>
              <a:t>observador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ou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porque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não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tendo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luz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própria</a:t>
            </a:r>
            <a:r>
              <a:rPr lang="en-US" i="1" dirty="0">
                <a:solidFill>
                  <a:schemeClr val="folHlink"/>
                </a:solidFill>
              </a:rPr>
              <a:t>, </a:t>
            </a:r>
            <a:r>
              <a:rPr lang="en-US" i="1" dirty="0" err="1">
                <a:solidFill>
                  <a:schemeClr val="folHlink"/>
                </a:solidFill>
              </a:rPr>
              <a:t>deixa</a:t>
            </a:r>
            <a:r>
              <a:rPr lang="en-US" i="1" dirty="0">
                <a:solidFill>
                  <a:schemeClr val="folHlink"/>
                </a:solidFill>
              </a:rPr>
              <a:t> de ser </a:t>
            </a:r>
            <a:r>
              <a:rPr lang="en-US" i="1" dirty="0" err="1">
                <a:solidFill>
                  <a:schemeClr val="folHlink"/>
                </a:solidFill>
              </a:rPr>
              <a:t>iluminado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colocar</a:t>
            </a:r>
            <a:r>
              <a:rPr lang="en-US" i="1" dirty="0">
                <a:solidFill>
                  <a:schemeClr val="folHlink"/>
                </a:solidFill>
              </a:rPr>
              <a:t>-se no cone de </a:t>
            </a:r>
            <a:r>
              <a:rPr lang="en-US" i="1" dirty="0" err="1">
                <a:solidFill>
                  <a:schemeClr val="folHlink"/>
                </a:solidFill>
              </a:rPr>
              <a:t>sombra</a:t>
            </a:r>
            <a:r>
              <a:rPr lang="en-US" i="1" dirty="0">
                <a:solidFill>
                  <a:schemeClr val="folHlink"/>
                </a:solidFill>
              </a:rPr>
              <a:t> de </a:t>
            </a:r>
            <a:r>
              <a:rPr lang="en-US" i="1" dirty="0" err="1">
                <a:solidFill>
                  <a:schemeClr val="folHlink"/>
                </a:solidFill>
              </a:rPr>
              <a:t>outro</a:t>
            </a:r>
            <a:r>
              <a:rPr lang="en-US" i="1" dirty="0">
                <a:solidFill>
                  <a:schemeClr val="folHlink"/>
                </a:solidFill>
              </a:rPr>
              <a:t> </a:t>
            </a:r>
            <a:r>
              <a:rPr lang="en-US" i="1" dirty="0" err="1">
                <a:solidFill>
                  <a:schemeClr val="folHlink"/>
                </a:solidFill>
              </a:rPr>
              <a:t>astro</a:t>
            </a:r>
            <a:r>
              <a:rPr lang="en-US" i="1" dirty="0">
                <a:solidFill>
                  <a:schemeClr val="folHlink"/>
                </a:solidFill>
              </a:rPr>
              <a:t>.</a:t>
            </a:r>
            <a:r>
              <a:rPr lang="en-US" dirty="0">
                <a:solidFill>
                  <a:schemeClr val="folHlink"/>
                </a:solidFill>
              </a:rPr>
              <a:t> </a:t>
            </a:r>
          </a:p>
          <a:p>
            <a:r>
              <a:rPr lang="en-US" dirty="0">
                <a:solidFill>
                  <a:schemeClr val="folHlink"/>
                </a:solidFill>
              </a:rPr>
              <a:t>		       </a:t>
            </a:r>
          </a:p>
          <a:p>
            <a:r>
              <a:rPr lang="en-US" dirty="0">
                <a:solidFill>
                  <a:schemeClr val="folHlink"/>
                </a:solidFill>
              </a:rPr>
              <a:t>                               (</a:t>
            </a:r>
            <a:r>
              <a:rPr lang="en-US" b="1" dirty="0">
                <a:solidFill>
                  <a:schemeClr val="folHlink"/>
                </a:solidFill>
              </a:rPr>
              <a:t>Novo </a:t>
            </a:r>
            <a:r>
              <a:rPr lang="en-US" b="1" dirty="0" err="1">
                <a:solidFill>
                  <a:schemeClr val="folHlink"/>
                </a:solidFill>
              </a:rPr>
              <a:t>Dicionário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 err="1">
                <a:solidFill>
                  <a:schemeClr val="folHlink"/>
                </a:solidFill>
              </a:rPr>
              <a:t>da</a:t>
            </a: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b="1" dirty="0" err="1">
                <a:solidFill>
                  <a:schemeClr val="folHlink"/>
                </a:solidFill>
              </a:rPr>
              <a:t>Lígua</a:t>
            </a:r>
            <a:r>
              <a:rPr lang="en-US" b="1" dirty="0">
                <a:solidFill>
                  <a:schemeClr val="folHlink"/>
                </a:solidFill>
              </a:rPr>
              <a:t> Portuguesa</a:t>
            </a:r>
            <a:endParaRPr lang="en-US" dirty="0">
              <a:solidFill>
                <a:schemeClr val="folHlink"/>
              </a:solidFill>
            </a:endParaRPr>
          </a:p>
          <a:p>
            <a:r>
              <a:rPr lang="en-US" dirty="0">
                <a:solidFill>
                  <a:schemeClr val="folHlink"/>
                </a:solidFill>
              </a:rPr>
              <a:t>			   </a:t>
            </a:r>
            <a:r>
              <a:rPr lang="en-US" dirty="0" err="1">
                <a:solidFill>
                  <a:schemeClr val="folHlink"/>
                </a:solidFill>
              </a:rPr>
              <a:t>Aurélio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err="1">
                <a:solidFill>
                  <a:schemeClr val="folHlink"/>
                </a:solidFill>
              </a:rPr>
              <a:t>Buarque</a:t>
            </a:r>
            <a:r>
              <a:rPr lang="en-US" dirty="0">
                <a:solidFill>
                  <a:schemeClr val="folHlink"/>
                </a:solidFill>
              </a:rPr>
              <a:t> de </a:t>
            </a:r>
            <a:r>
              <a:rPr lang="en-US" dirty="0" err="1">
                <a:solidFill>
                  <a:schemeClr val="folHlink"/>
                </a:solidFill>
              </a:rPr>
              <a:t>Holanda</a:t>
            </a:r>
            <a:r>
              <a:rPr lang="en-US" dirty="0">
                <a:solidFill>
                  <a:schemeClr val="folHlink"/>
                </a:solidFill>
              </a:rPr>
              <a:t>)	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6007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C0C0C0"/>
                    </a:gs>
                  </a:gsLst>
                  <a:lin ang="5400000" scaled="1"/>
                </a:gradFill>
                <a:latin typeface="Calibri" pitchFamily="34" charset="0"/>
              </a:rPr>
              <a:t>Outras definições</a:t>
            </a:r>
            <a:r>
              <a:rPr lang="pt-BR" sz="4400" kern="10" spc="88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C0C0C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5616" y="2780928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C0C0C0"/>
                </a:solidFill>
              </a:rPr>
              <a:t> Umbra</a:t>
            </a:r>
            <a:r>
              <a:rPr lang="en-US" sz="3200" b="1" dirty="0">
                <a:solidFill>
                  <a:srgbClr val="C0C0C0"/>
                </a:solidFill>
              </a:rPr>
              <a:t>: </a:t>
            </a:r>
            <a:r>
              <a:rPr lang="en-US" sz="3200" b="0" dirty="0" err="1">
                <a:solidFill>
                  <a:srgbClr val="C0C0C0"/>
                </a:solidFill>
              </a:rPr>
              <a:t>região</a:t>
            </a:r>
            <a:r>
              <a:rPr lang="en-US" sz="3200" b="0" dirty="0">
                <a:solidFill>
                  <a:srgbClr val="C0C0C0"/>
                </a:solidFill>
              </a:rPr>
              <a:t> de </a:t>
            </a:r>
            <a:r>
              <a:rPr lang="en-US" sz="3200" b="0" dirty="0" err="1">
                <a:solidFill>
                  <a:srgbClr val="C0C0C0"/>
                </a:solidFill>
              </a:rPr>
              <a:t>sombra</a:t>
            </a:r>
            <a:r>
              <a:rPr lang="en-US" sz="3200" b="0" dirty="0">
                <a:solidFill>
                  <a:srgbClr val="C0C0C0"/>
                </a:solidFill>
              </a:rPr>
              <a:t> </a:t>
            </a:r>
            <a:r>
              <a:rPr lang="en-US" sz="3200" b="0" dirty="0" smtClean="0">
                <a:solidFill>
                  <a:srgbClr val="C0C0C0"/>
                </a:solidFill>
              </a:rPr>
              <a:t>total.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762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C0C0C0"/>
                </a:solidFill>
              </a:rPr>
              <a:t> Penumbra</a:t>
            </a:r>
            <a:r>
              <a:rPr lang="en-US" sz="3200" dirty="0" smtClean="0">
                <a:solidFill>
                  <a:srgbClr val="C0C0C0"/>
                </a:solidFill>
              </a:rPr>
              <a:t>: </a:t>
            </a:r>
            <a:r>
              <a:rPr lang="en-US" sz="3200" b="0" dirty="0" err="1" smtClean="0">
                <a:solidFill>
                  <a:srgbClr val="C0C0C0"/>
                </a:solidFill>
              </a:rPr>
              <a:t>região</a:t>
            </a:r>
            <a:r>
              <a:rPr lang="en-US" sz="3200" b="0" dirty="0" smtClean="0">
                <a:solidFill>
                  <a:srgbClr val="C0C0C0"/>
                </a:solidFill>
              </a:rPr>
              <a:t> de </a:t>
            </a:r>
            <a:r>
              <a:rPr lang="en-US" sz="3200" b="0" dirty="0" err="1" smtClean="0">
                <a:solidFill>
                  <a:srgbClr val="C0C0C0"/>
                </a:solidFill>
              </a:rPr>
              <a:t>sombra</a:t>
            </a:r>
            <a:r>
              <a:rPr lang="en-US" sz="3200" b="0" dirty="0" smtClean="0">
                <a:solidFill>
                  <a:srgbClr val="C0C0C0"/>
                </a:solidFill>
              </a:rPr>
              <a:t> </a:t>
            </a:r>
            <a:r>
              <a:rPr lang="en-US" sz="3200" b="0" dirty="0" err="1" smtClean="0">
                <a:solidFill>
                  <a:srgbClr val="C0C0C0"/>
                </a:solidFill>
              </a:rPr>
              <a:t>parcial</a:t>
            </a:r>
            <a:r>
              <a:rPr lang="en-US" sz="3200" dirty="0" smtClean="0">
                <a:solidFill>
                  <a:srgbClr val="C0C0C0"/>
                </a:solidFill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br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284552" cy="194421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882047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534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Solar: </a:t>
            </a:r>
            <a:r>
              <a:rPr lang="en-US" sz="3200" b="1" dirty="0" err="1">
                <a:solidFill>
                  <a:srgbClr val="FF9900"/>
                </a:solidFill>
              </a:rPr>
              <a:t>quando</a:t>
            </a:r>
            <a:r>
              <a:rPr lang="en-US" sz="3200" b="1" dirty="0">
                <a:solidFill>
                  <a:srgbClr val="FF9900"/>
                </a:solidFill>
              </a:rPr>
              <a:t>  a </a:t>
            </a:r>
            <a:r>
              <a:rPr lang="en-US" sz="3200" b="1" dirty="0" err="1">
                <a:solidFill>
                  <a:srgbClr val="FF9900"/>
                </a:solidFill>
              </a:rPr>
              <a:t>sombra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da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Lua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não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nos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deixa</a:t>
            </a:r>
            <a:r>
              <a:rPr lang="en-US" sz="3200" b="1" dirty="0">
                <a:solidFill>
                  <a:srgbClr val="FF9900"/>
                </a:solidFill>
              </a:rPr>
              <a:t> </a:t>
            </a:r>
            <a:r>
              <a:rPr lang="en-US" sz="3200" b="1" dirty="0" err="1">
                <a:solidFill>
                  <a:srgbClr val="FF9900"/>
                </a:solidFill>
              </a:rPr>
              <a:t>ver</a:t>
            </a:r>
            <a:r>
              <a:rPr lang="en-US" sz="3200" b="1" dirty="0">
                <a:solidFill>
                  <a:srgbClr val="FF9900"/>
                </a:solidFill>
              </a:rPr>
              <a:t> o Sol.</a:t>
            </a:r>
            <a:endParaRPr lang="en-US" b="1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C0C0"/>
                </a:solidFill>
              </a:rPr>
              <a:t>Lunar: </a:t>
            </a:r>
            <a:r>
              <a:rPr lang="en-US" sz="3200" b="1" dirty="0" err="1">
                <a:solidFill>
                  <a:srgbClr val="C0C0C0"/>
                </a:solidFill>
              </a:rPr>
              <a:t>quando</a:t>
            </a:r>
            <a:r>
              <a:rPr lang="en-US" sz="3200" b="1" dirty="0">
                <a:solidFill>
                  <a:srgbClr val="C0C0C0"/>
                </a:solidFill>
              </a:rPr>
              <a:t> a </a:t>
            </a:r>
            <a:r>
              <a:rPr lang="en-US" sz="3200" b="1" dirty="0" err="1">
                <a:solidFill>
                  <a:srgbClr val="C0C0C0"/>
                </a:solidFill>
              </a:rPr>
              <a:t>sombra</a:t>
            </a:r>
            <a:r>
              <a:rPr lang="en-US" sz="3200" b="1" dirty="0">
                <a:solidFill>
                  <a:srgbClr val="C0C0C0"/>
                </a:solidFill>
              </a:rPr>
              <a:t> </a:t>
            </a:r>
            <a:r>
              <a:rPr lang="en-US" sz="3200" b="1" dirty="0" err="1">
                <a:solidFill>
                  <a:srgbClr val="C0C0C0"/>
                </a:solidFill>
              </a:rPr>
              <a:t>da</a:t>
            </a:r>
            <a:r>
              <a:rPr lang="en-US" sz="3200" b="1" dirty="0">
                <a:solidFill>
                  <a:srgbClr val="C0C0C0"/>
                </a:solidFill>
              </a:rPr>
              <a:t> Terra </a:t>
            </a:r>
            <a:r>
              <a:rPr lang="en-US" sz="3200" b="1" dirty="0" err="1">
                <a:solidFill>
                  <a:srgbClr val="C0C0C0"/>
                </a:solidFill>
              </a:rPr>
              <a:t>encobre</a:t>
            </a:r>
            <a:r>
              <a:rPr lang="en-US" sz="3200" b="1" dirty="0">
                <a:solidFill>
                  <a:srgbClr val="C0C0C0"/>
                </a:solidFill>
              </a:rPr>
              <a:t> a </a:t>
            </a:r>
            <a:r>
              <a:rPr lang="en-US" sz="3200" b="1" dirty="0" err="1">
                <a:solidFill>
                  <a:srgbClr val="C0C0C0"/>
                </a:solidFill>
              </a:rPr>
              <a:t>Lua</a:t>
            </a:r>
            <a:r>
              <a:rPr lang="en-US" sz="3200" b="1" dirty="0">
                <a:solidFill>
                  <a:srgbClr val="C0C0C0"/>
                </a:solidFill>
              </a:rPr>
              <a:t>.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801938" y="539750"/>
            <a:ext cx="3524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/>
              </a:rPr>
              <a:t>Os "famosos</a:t>
            </a:r>
            <a:r>
              <a:rPr lang="pt-BR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":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4038600" y="2894013"/>
            <a:ext cx="992188" cy="611187"/>
          </a:xfrm>
          <a:custGeom>
            <a:avLst/>
            <a:gdLst>
              <a:gd name="T0" fmla="*/ 0 w 521"/>
              <a:gd name="T1" fmla="*/ 0 h 321"/>
              <a:gd name="T2" fmla="*/ 520 w 521"/>
              <a:gd name="T3" fmla="*/ 120 h 321"/>
              <a:gd name="T4" fmla="*/ 520 w 521"/>
              <a:gd name="T5" fmla="*/ 200 h 321"/>
              <a:gd name="T6" fmla="*/ 0 w 521"/>
              <a:gd name="T7" fmla="*/ 320 h 321"/>
              <a:gd name="T8" fmla="*/ 0 w 521"/>
              <a:gd name="T9" fmla="*/ 0 h 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"/>
              <a:gd name="T16" fmla="*/ 0 h 321"/>
              <a:gd name="T17" fmla="*/ 521 w 521"/>
              <a:gd name="T18" fmla="*/ 321 h 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" h="321">
                <a:moveTo>
                  <a:pt x="0" y="0"/>
                </a:moveTo>
                <a:lnTo>
                  <a:pt x="520" y="120"/>
                </a:lnTo>
                <a:lnTo>
                  <a:pt x="520" y="200"/>
                </a:lnTo>
                <a:lnTo>
                  <a:pt x="0" y="32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5791200" y="2513013"/>
            <a:ext cx="3278188" cy="1373187"/>
          </a:xfrm>
          <a:custGeom>
            <a:avLst/>
            <a:gdLst>
              <a:gd name="T0" fmla="*/ 0 w 1721"/>
              <a:gd name="T1" fmla="*/ 0 h 721"/>
              <a:gd name="T2" fmla="*/ 1720 w 1721"/>
              <a:gd name="T3" fmla="*/ 227 h 721"/>
              <a:gd name="T4" fmla="*/ 1720 w 1721"/>
              <a:gd name="T5" fmla="*/ 530 h 721"/>
              <a:gd name="T6" fmla="*/ 0 w 1721"/>
              <a:gd name="T7" fmla="*/ 720 h 721"/>
              <a:gd name="T8" fmla="*/ 0 w 1721"/>
              <a:gd name="T9" fmla="*/ 37 h 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721"/>
              <a:gd name="T17" fmla="*/ 1721 w 1721"/>
              <a:gd name="T18" fmla="*/ 721 h 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721">
                <a:moveTo>
                  <a:pt x="0" y="0"/>
                </a:moveTo>
                <a:lnTo>
                  <a:pt x="1720" y="227"/>
                </a:lnTo>
                <a:lnTo>
                  <a:pt x="1720" y="530"/>
                </a:lnTo>
                <a:lnTo>
                  <a:pt x="0" y="720"/>
                </a:lnTo>
                <a:lnTo>
                  <a:pt x="0" y="37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48" name="Arc 5"/>
          <p:cNvSpPr>
            <a:spLocks/>
          </p:cNvSpPr>
          <p:nvPr/>
        </p:nvSpPr>
        <p:spPr bwMode="auto">
          <a:xfrm>
            <a:off x="76200" y="1830388"/>
            <a:ext cx="1379538" cy="2741612"/>
          </a:xfrm>
          <a:custGeom>
            <a:avLst/>
            <a:gdLst>
              <a:gd name="T0" fmla="*/ 7622 w 21720"/>
              <a:gd name="T1" fmla="*/ 0 h 43200"/>
              <a:gd name="T2" fmla="*/ 0 w 21720"/>
              <a:gd name="T3" fmla="*/ 2741612 h 43200"/>
              <a:gd name="T4" fmla="*/ 7622 w 21720"/>
              <a:gd name="T5" fmla="*/ 1370806 h 43200"/>
              <a:gd name="T6" fmla="*/ 0 60000 65536"/>
              <a:gd name="T7" fmla="*/ 0 60000 65536"/>
              <a:gd name="T8" fmla="*/ 0 60000 65536"/>
              <a:gd name="T9" fmla="*/ 0 w 21720"/>
              <a:gd name="T10" fmla="*/ 0 h 43200"/>
              <a:gd name="T11" fmla="*/ 21720 w 2172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0" h="43200" fill="none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</a:path>
              <a:path w="21720" h="43200" stroke="0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  <a:lnTo>
                  <a:pt x="12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22263" y="2903538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5030788" y="2514600"/>
            <a:ext cx="1368425" cy="13684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276850" y="2979738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3963988" y="1371600"/>
            <a:ext cx="3502025" cy="3502025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84175" y="1830388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3735388" y="2895600"/>
            <a:ext cx="606425" cy="606425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3676650" y="297973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Lua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 flipV="1">
            <a:off x="306388" y="3886200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536575" y="1906588"/>
            <a:ext cx="3578225" cy="9874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V="1">
            <a:off x="534988" y="3505200"/>
            <a:ext cx="3502025" cy="9874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9" name="Oval 16"/>
          <p:cNvSpPr>
            <a:spLocks noChangeArrowheads="1"/>
          </p:cNvSpPr>
          <p:nvPr/>
        </p:nvSpPr>
        <p:spPr bwMode="auto">
          <a:xfrm>
            <a:off x="7161213" y="2932113"/>
            <a:ext cx="533400" cy="533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6160" name="Rectangle 17"/>
          <p:cNvSpPr>
            <a:spLocks noChangeArrowheads="1"/>
          </p:cNvSpPr>
          <p:nvPr/>
        </p:nvSpPr>
        <p:spPr bwMode="auto">
          <a:xfrm>
            <a:off x="7065963" y="2979738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Lua</a:t>
            </a: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7666038" y="2827338"/>
            <a:ext cx="125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35000"/>
            <a:r>
              <a:rPr lang="en-US" b="1">
                <a:solidFill>
                  <a:schemeClr val="folHlink"/>
                </a:solidFill>
                <a:latin typeface="Arial" pitchFamily="34" charset="0"/>
              </a:rPr>
              <a:t>Eclipse</a:t>
            </a:r>
            <a:endParaRPr lang="en-US" b="1">
              <a:latin typeface="Arial" pitchFamily="34" charset="0"/>
            </a:endParaRPr>
          </a:p>
          <a:p>
            <a:pPr algn="ctr" defTabSz="635000"/>
            <a:r>
              <a:rPr lang="en-US" b="1">
                <a:solidFill>
                  <a:schemeClr val="folHlink"/>
                </a:solidFill>
                <a:latin typeface="Arial" pitchFamily="34" charset="0"/>
              </a:rPr>
              <a:t>Lunar</a:t>
            </a:r>
            <a:endParaRPr lang="en-US" b="1">
              <a:latin typeface="Arial" pitchFamily="34" charset="0"/>
            </a:endParaRPr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auto">
          <a:xfrm>
            <a:off x="2516188" y="2827338"/>
            <a:ext cx="125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35000"/>
            <a:r>
              <a:rPr lang="en-US" b="1">
                <a:solidFill>
                  <a:schemeClr val="folHlink"/>
                </a:solidFill>
                <a:latin typeface="Arial" pitchFamily="34" charset="0"/>
              </a:rPr>
              <a:t>Eclipse</a:t>
            </a:r>
            <a:endParaRPr lang="en-US" b="1">
              <a:latin typeface="Arial" pitchFamily="34" charset="0"/>
            </a:endParaRPr>
          </a:p>
          <a:p>
            <a:pPr algn="ctr" defTabSz="635000"/>
            <a:r>
              <a:rPr lang="en-US" b="1">
                <a:solidFill>
                  <a:schemeClr val="folHlink"/>
                </a:solidFill>
                <a:latin typeface="Arial" pitchFamily="34" charset="0"/>
              </a:rPr>
              <a:t>Solar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5029200" y="2209800"/>
            <a:ext cx="3430588" cy="2897188"/>
          </a:xfrm>
          <a:custGeom>
            <a:avLst/>
            <a:gdLst>
              <a:gd name="T0" fmla="*/ 0 w 1801"/>
              <a:gd name="T1" fmla="*/ 506 h 1521"/>
              <a:gd name="T2" fmla="*/ 1800 w 1801"/>
              <a:gd name="T3" fmla="*/ 0 h 1521"/>
              <a:gd name="T4" fmla="*/ 1800 w 1801"/>
              <a:gd name="T5" fmla="*/ 1520 h 1521"/>
              <a:gd name="T6" fmla="*/ 0 w 1801"/>
              <a:gd name="T7" fmla="*/ 1013 h 1521"/>
              <a:gd name="T8" fmla="*/ 0 w 1801"/>
              <a:gd name="T9" fmla="*/ 535 h 1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"/>
              <a:gd name="T16" fmla="*/ 0 h 1521"/>
              <a:gd name="T17" fmla="*/ 1801 w 1801"/>
              <a:gd name="T18" fmla="*/ 1521 h 1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" h="1521">
                <a:moveTo>
                  <a:pt x="0" y="506"/>
                </a:moveTo>
                <a:lnTo>
                  <a:pt x="1800" y="0"/>
                </a:lnTo>
                <a:lnTo>
                  <a:pt x="1800" y="1520"/>
                </a:lnTo>
                <a:lnTo>
                  <a:pt x="0" y="1013"/>
                </a:lnTo>
                <a:lnTo>
                  <a:pt x="0" y="535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76200" tIns="38100" rIns="76200" bIns="38100"/>
          <a:lstStyle/>
          <a:p>
            <a:pPr defTabSz="366713"/>
            <a:r>
              <a:rPr lang="en-US" smtClean="0">
                <a:solidFill>
                  <a:srgbClr val="FF9900"/>
                </a:solidFill>
              </a:rPr>
              <a:t>Eclipse Solar</a:t>
            </a:r>
            <a:endParaRPr lang="en-US" sz="3900" smtClean="0">
              <a:solidFill>
                <a:schemeClr val="tx1"/>
              </a:solidFill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029200" y="3200400"/>
            <a:ext cx="3278188" cy="914400"/>
          </a:xfrm>
          <a:custGeom>
            <a:avLst/>
            <a:gdLst>
              <a:gd name="T0" fmla="*/ 0 w 1721"/>
              <a:gd name="T1" fmla="*/ 0 h 480"/>
              <a:gd name="T2" fmla="*/ 1720 w 1721"/>
              <a:gd name="T3" fmla="*/ 151 h 480"/>
              <a:gd name="T4" fmla="*/ 1720 w 1721"/>
              <a:gd name="T5" fmla="*/ 353 h 480"/>
              <a:gd name="T6" fmla="*/ 0 w 1721"/>
              <a:gd name="T7" fmla="*/ 479 h 480"/>
              <a:gd name="T8" fmla="*/ 0 w 1721"/>
              <a:gd name="T9" fmla="*/ 25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480"/>
              <a:gd name="T17" fmla="*/ 1721 w 1721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480">
                <a:moveTo>
                  <a:pt x="0" y="0"/>
                </a:moveTo>
                <a:lnTo>
                  <a:pt x="1720" y="151"/>
                </a:lnTo>
                <a:lnTo>
                  <a:pt x="1720" y="353"/>
                </a:lnTo>
                <a:lnTo>
                  <a:pt x="0" y="479"/>
                </a:lnTo>
                <a:lnTo>
                  <a:pt x="0" y="25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Arc 5"/>
          <p:cNvSpPr>
            <a:spLocks/>
          </p:cNvSpPr>
          <p:nvPr/>
        </p:nvSpPr>
        <p:spPr bwMode="auto">
          <a:xfrm>
            <a:off x="114300" y="2363788"/>
            <a:ext cx="1303338" cy="2590800"/>
          </a:xfrm>
          <a:custGeom>
            <a:avLst/>
            <a:gdLst>
              <a:gd name="T0" fmla="*/ 7618 w 21727"/>
              <a:gd name="T1" fmla="*/ 0 h 43200"/>
              <a:gd name="T2" fmla="*/ 0 w 21727"/>
              <a:gd name="T3" fmla="*/ 2590800 h 43200"/>
              <a:gd name="T4" fmla="*/ 7618 w 21727"/>
              <a:gd name="T5" fmla="*/ 1295400 h 43200"/>
              <a:gd name="T6" fmla="*/ 0 60000 65536"/>
              <a:gd name="T7" fmla="*/ 0 60000 65536"/>
              <a:gd name="T8" fmla="*/ 0 60000 65536"/>
              <a:gd name="T9" fmla="*/ 0 w 21727"/>
              <a:gd name="T10" fmla="*/ 0 h 43200"/>
              <a:gd name="T11" fmla="*/ 21727 w 2172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7" h="43200" fill="none" extrusionOk="0">
                <a:moveTo>
                  <a:pt x="126" y="0"/>
                </a:moveTo>
                <a:cubicBezTo>
                  <a:pt x="12056" y="0"/>
                  <a:pt x="21727" y="9670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</a:path>
              <a:path w="21727" h="43200" stroke="0" extrusionOk="0">
                <a:moveTo>
                  <a:pt x="126" y="0"/>
                </a:moveTo>
                <a:cubicBezTo>
                  <a:pt x="12056" y="0"/>
                  <a:pt x="21727" y="9670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  <a:lnTo>
                  <a:pt x="127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2263" y="33623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649788" y="3201988"/>
            <a:ext cx="911225" cy="911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82588" y="2363788"/>
            <a:ext cx="4646612" cy="8366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06388" y="4116388"/>
            <a:ext cx="4722812" cy="8366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11188" y="2439988"/>
            <a:ext cx="4341812" cy="16748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34988" y="3201988"/>
            <a:ext cx="4418012" cy="16748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734050" y="3511550"/>
            <a:ext cx="9064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Umbra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651500" y="291782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latin typeface="Arial" pitchFamily="34" charset="0"/>
              </a:rPr>
              <a:t>Penumbra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657850" y="40640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sz="1800" b="1">
                <a:latin typeface="Arial" pitchFamily="34" charset="0"/>
              </a:rPr>
              <a:t>Penumbra</a:t>
            </a:r>
          </a:p>
        </p:txBody>
      </p:sp>
      <p:sp>
        <p:nvSpPr>
          <p:cNvPr id="12303" name="Arc 15"/>
          <p:cNvSpPr>
            <a:spLocks/>
          </p:cNvSpPr>
          <p:nvPr/>
        </p:nvSpPr>
        <p:spPr bwMode="auto">
          <a:xfrm>
            <a:off x="6845300" y="1446213"/>
            <a:ext cx="2219325" cy="4422775"/>
          </a:xfrm>
          <a:custGeom>
            <a:avLst/>
            <a:gdLst>
              <a:gd name="T0" fmla="*/ 2219325 w 21674"/>
              <a:gd name="T1" fmla="*/ 4422775 h 43200"/>
              <a:gd name="T2" fmla="*/ 2207959 w 21674"/>
              <a:gd name="T3" fmla="*/ 0 h 43200"/>
              <a:gd name="T4" fmla="*/ 2211748 w 21674"/>
              <a:gd name="T5" fmla="*/ 2211388 h 43200"/>
              <a:gd name="T6" fmla="*/ 0 60000 65536"/>
              <a:gd name="T7" fmla="*/ 0 60000 65536"/>
              <a:gd name="T8" fmla="*/ 0 60000 65536"/>
              <a:gd name="T9" fmla="*/ 0 w 21674"/>
              <a:gd name="T10" fmla="*/ 0 h 43200"/>
              <a:gd name="T11" fmla="*/ 21674 w 2167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74" h="43200" fill="none" extrusionOk="0">
                <a:moveTo>
                  <a:pt x="21673" y="43199"/>
                </a:moveTo>
                <a:cubicBezTo>
                  <a:pt x="21649" y="43199"/>
                  <a:pt x="216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5"/>
                  <a:pt x="9648" y="20"/>
                  <a:pt x="21563" y="0"/>
                </a:cubicBezTo>
              </a:path>
              <a:path w="21674" h="43200" stroke="0" extrusionOk="0">
                <a:moveTo>
                  <a:pt x="21673" y="43199"/>
                </a:moveTo>
                <a:cubicBezTo>
                  <a:pt x="21649" y="43199"/>
                  <a:pt x="216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5"/>
                  <a:pt x="9648" y="20"/>
                  <a:pt x="2156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0099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835900" y="34385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743450" y="343852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rgbClr val="FF0033"/>
                </a:solidFill>
                <a:latin typeface="Arial" pitchFamily="34" charset="0"/>
              </a:rPr>
              <a:t>Lua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6783388" y="2592388"/>
            <a:ext cx="739775" cy="2130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707188" y="3354388"/>
            <a:ext cx="225425" cy="6064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</a:t>
            </a:r>
            <a:r>
              <a:rPr lang="pt-BR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solar </a:t>
            </a:r>
            <a:r>
              <a:rPr lang="pt-BR" sz="540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to 43"/>
          <p:cNvCxnSpPr/>
          <p:nvPr/>
        </p:nvCxnSpPr>
        <p:spPr bwMode="auto">
          <a:xfrm flipH="1" flipV="1">
            <a:off x="3851920" y="3140968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923928" y="2272960"/>
            <a:ext cx="2448272" cy="1444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58042" y="3789040"/>
            <a:ext cx="2707084" cy="992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149832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82744"/>
            <a:ext cx="504056" cy="1965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flipH="1" flipV="1">
            <a:off x="3207064" y="2785792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aio\Eclipses\Solar\eclipse99_mi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2996952"/>
            <a:ext cx="7772400" cy="4114800"/>
          </a:xfrm>
        </p:spPr>
        <p:txBody>
          <a:bodyPr/>
          <a:lstStyle/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29" y="404664"/>
            <a:ext cx="9174729" cy="51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Lunar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026"/>
          <p:cNvSpPr>
            <a:spLocks/>
          </p:cNvSpPr>
          <p:nvPr/>
        </p:nvSpPr>
        <p:spPr bwMode="auto">
          <a:xfrm>
            <a:off x="5638800" y="1600200"/>
            <a:ext cx="3430588" cy="4116388"/>
          </a:xfrm>
          <a:custGeom>
            <a:avLst/>
            <a:gdLst>
              <a:gd name="T0" fmla="*/ 0 w 1801"/>
              <a:gd name="T1" fmla="*/ 720 h 2161"/>
              <a:gd name="T2" fmla="*/ 1800 w 1801"/>
              <a:gd name="T3" fmla="*/ 0 h 2161"/>
              <a:gd name="T4" fmla="*/ 1800 w 1801"/>
              <a:gd name="T5" fmla="*/ 2160 h 2161"/>
              <a:gd name="T6" fmla="*/ 0 w 1801"/>
              <a:gd name="T7" fmla="*/ 1440 h 2161"/>
              <a:gd name="T8" fmla="*/ 0 w 1801"/>
              <a:gd name="T9" fmla="*/ 760 h 2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"/>
              <a:gd name="T16" fmla="*/ 0 h 2161"/>
              <a:gd name="T17" fmla="*/ 1801 w 1801"/>
              <a:gd name="T18" fmla="*/ 2161 h 2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" h="2161">
                <a:moveTo>
                  <a:pt x="0" y="720"/>
                </a:moveTo>
                <a:lnTo>
                  <a:pt x="1800" y="0"/>
                </a:lnTo>
                <a:lnTo>
                  <a:pt x="1800" y="2160"/>
                </a:lnTo>
                <a:lnTo>
                  <a:pt x="0" y="1440"/>
                </a:lnTo>
                <a:lnTo>
                  <a:pt x="0" y="76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76200" tIns="38100" rIns="76200" bIns="38100"/>
          <a:lstStyle/>
          <a:p>
            <a:pPr defTabSz="366713"/>
            <a:r>
              <a:rPr lang="en-US" sz="4800" smtClean="0">
                <a:solidFill>
                  <a:schemeClr val="folHlink"/>
                </a:solidFill>
              </a:rPr>
              <a:t>Eclipse</a:t>
            </a:r>
            <a:r>
              <a:rPr lang="en-US" sz="4800" smtClean="0">
                <a:solidFill>
                  <a:schemeClr val="tx1"/>
                </a:solidFill>
              </a:rPr>
              <a:t> </a:t>
            </a:r>
            <a:r>
              <a:rPr lang="en-US" sz="4800" smtClean="0">
                <a:solidFill>
                  <a:schemeClr val="folHlink"/>
                </a:solidFill>
              </a:rPr>
              <a:t>Lunar</a:t>
            </a:r>
            <a:endParaRPr lang="en-US" sz="3900" smtClean="0">
              <a:solidFill>
                <a:schemeClr val="tx1"/>
              </a:solidFill>
            </a:endParaRPr>
          </a:p>
        </p:txBody>
      </p:sp>
      <p:sp>
        <p:nvSpPr>
          <p:cNvPr id="7172" name="Freeform 1028"/>
          <p:cNvSpPr>
            <a:spLocks/>
          </p:cNvSpPr>
          <p:nvPr/>
        </p:nvSpPr>
        <p:spPr bwMode="auto">
          <a:xfrm>
            <a:off x="5791200" y="2971800"/>
            <a:ext cx="3278188" cy="1373188"/>
          </a:xfrm>
          <a:custGeom>
            <a:avLst/>
            <a:gdLst>
              <a:gd name="T0" fmla="*/ 0 w 1721"/>
              <a:gd name="T1" fmla="*/ 0 h 721"/>
              <a:gd name="T2" fmla="*/ 1720 w 1721"/>
              <a:gd name="T3" fmla="*/ 227 h 721"/>
              <a:gd name="T4" fmla="*/ 1720 w 1721"/>
              <a:gd name="T5" fmla="*/ 530 h 721"/>
              <a:gd name="T6" fmla="*/ 0 w 1721"/>
              <a:gd name="T7" fmla="*/ 720 h 721"/>
              <a:gd name="T8" fmla="*/ 0 w 1721"/>
              <a:gd name="T9" fmla="*/ 37 h 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1"/>
              <a:gd name="T16" fmla="*/ 0 h 721"/>
              <a:gd name="T17" fmla="*/ 1721 w 1721"/>
              <a:gd name="T18" fmla="*/ 721 h 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1" h="721">
                <a:moveTo>
                  <a:pt x="0" y="0"/>
                </a:moveTo>
                <a:lnTo>
                  <a:pt x="1720" y="227"/>
                </a:lnTo>
                <a:lnTo>
                  <a:pt x="1720" y="530"/>
                </a:lnTo>
                <a:lnTo>
                  <a:pt x="0" y="720"/>
                </a:lnTo>
                <a:lnTo>
                  <a:pt x="0" y="37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" name="Arc 1029"/>
          <p:cNvSpPr>
            <a:spLocks/>
          </p:cNvSpPr>
          <p:nvPr/>
        </p:nvSpPr>
        <p:spPr bwMode="auto">
          <a:xfrm>
            <a:off x="76200" y="2289175"/>
            <a:ext cx="1379538" cy="2741613"/>
          </a:xfrm>
          <a:custGeom>
            <a:avLst/>
            <a:gdLst>
              <a:gd name="T0" fmla="*/ 7622 w 21720"/>
              <a:gd name="T1" fmla="*/ 0 h 43200"/>
              <a:gd name="T2" fmla="*/ 0 w 21720"/>
              <a:gd name="T3" fmla="*/ 2741613 h 43200"/>
              <a:gd name="T4" fmla="*/ 7622 w 21720"/>
              <a:gd name="T5" fmla="*/ 1370807 h 43200"/>
              <a:gd name="T6" fmla="*/ 0 60000 65536"/>
              <a:gd name="T7" fmla="*/ 0 60000 65536"/>
              <a:gd name="T8" fmla="*/ 0 60000 65536"/>
              <a:gd name="T9" fmla="*/ 0 w 21720"/>
              <a:gd name="T10" fmla="*/ 0 h 43200"/>
              <a:gd name="T11" fmla="*/ 21720 w 2172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20" h="43200" fill="none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</a:path>
              <a:path w="21720" h="43200" stroke="0" extrusionOk="0">
                <a:moveTo>
                  <a:pt x="119" y="0"/>
                </a:moveTo>
                <a:cubicBezTo>
                  <a:pt x="12049" y="0"/>
                  <a:pt x="21720" y="9670"/>
                  <a:pt x="21720" y="21600"/>
                </a:cubicBezTo>
                <a:cubicBezTo>
                  <a:pt x="21720" y="33529"/>
                  <a:pt x="12049" y="43200"/>
                  <a:pt x="120" y="43200"/>
                </a:cubicBezTo>
                <a:cubicBezTo>
                  <a:pt x="80" y="43200"/>
                  <a:pt x="40" y="43199"/>
                  <a:pt x="0" y="43199"/>
                </a:cubicBezTo>
                <a:lnTo>
                  <a:pt x="12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Rectangle 1030"/>
          <p:cNvSpPr>
            <a:spLocks noChangeArrowheads="1"/>
          </p:cNvSpPr>
          <p:nvPr/>
        </p:nvSpPr>
        <p:spPr bwMode="auto">
          <a:xfrm>
            <a:off x="322263" y="33623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Sol</a:t>
            </a:r>
          </a:p>
        </p:txBody>
      </p:sp>
      <p:sp>
        <p:nvSpPr>
          <p:cNvPr id="7175" name="Oval 1031"/>
          <p:cNvSpPr>
            <a:spLocks noChangeArrowheads="1"/>
          </p:cNvSpPr>
          <p:nvPr/>
        </p:nvSpPr>
        <p:spPr bwMode="auto">
          <a:xfrm>
            <a:off x="5030788" y="2973388"/>
            <a:ext cx="1368425" cy="1368425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76" name="Rectangle 1032"/>
          <p:cNvSpPr>
            <a:spLocks noChangeArrowheads="1"/>
          </p:cNvSpPr>
          <p:nvPr/>
        </p:nvSpPr>
        <p:spPr bwMode="auto">
          <a:xfrm>
            <a:off x="5276850" y="34385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Terra</a:t>
            </a:r>
          </a:p>
        </p:txBody>
      </p:sp>
      <p:sp>
        <p:nvSpPr>
          <p:cNvPr id="7177" name="Oval 1033"/>
          <p:cNvSpPr>
            <a:spLocks noChangeArrowheads="1"/>
          </p:cNvSpPr>
          <p:nvPr/>
        </p:nvSpPr>
        <p:spPr bwMode="auto">
          <a:xfrm>
            <a:off x="3963988" y="1830388"/>
            <a:ext cx="3502025" cy="35020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8" name="Line 1034"/>
          <p:cNvSpPr>
            <a:spLocks noChangeShapeType="1"/>
          </p:cNvSpPr>
          <p:nvPr/>
        </p:nvSpPr>
        <p:spPr bwMode="auto">
          <a:xfrm>
            <a:off x="384175" y="2289175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Line 1035"/>
          <p:cNvSpPr>
            <a:spLocks noChangeShapeType="1"/>
          </p:cNvSpPr>
          <p:nvPr/>
        </p:nvSpPr>
        <p:spPr bwMode="auto">
          <a:xfrm flipV="1">
            <a:off x="306388" y="4344988"/>
            <a:ext cx="5483225" cy="682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Oval 1036"/>
          <p:cNvSpPr>
            <a:spLocks noChangeArrowheads="1"/>
          </p:cNvSpPr>
          <p:nvPr/>
        </p:nvSpPr>
        <p:spPr bwMode="auto">
          <a:xfrm>
            <a:off x="7242175" y="34702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1" name="Oval 1037"/>
          <p:cNvSpPr>
            <a:spLocks noChangeArrowheads="1"/>
          </p:cNvSpPr>
          <p:nvPr/>
        </p:nvSpPr>
        <p:spPr bwMode="auto">
          <a:xfrm>
            <a:off x="7088188" y="4194175"/>
            <a:ext cx="376237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2" name="Oval 1038"/>
          <p:cNvSpPr>
            <a:spLocks noChangeArrowheads="1"/>
          </p:cNvSpPr>
          <p:nvPr/>
        </p:nvSpPr>
        <p:spPr bwMode="auto">
          <a:xfrm>
            <a:off x="6554788" y="48021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3" name="Line 1039"/>
          <p:cNvSpPr>
            <a:spLocks noChangeShapeType="1"/>
          </p:cNvSpPr>
          <p:nvPr/>
        </p:nvSpPr>
        <p:spPr bwMode="auto">
          <a:xfrm>
            <a:off x="611188" y="2363788"/>
            <a:ext cx="49514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4" name="Line 1040"/>
          <p:cNvSpPr>
            <a:spLocks noChangeShapeType="1"/>
          </p:cNvSpPr>
          <p:nvPr/>
        </p:nvSpPr>
        <p:spPr bwMode="auto">
          <a:xfrm flipV="1">
            <a:off x="534988" y="2973388"/>
            <a:ext cx="5103812" cy="1979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Rectangle 1041"/>
          <p:cNvSpPr>
            <a:spLocks noChangeArrowheads="1"/>
          </p:cNvSpPr>
          <p:nvPr/>
        </p:nvSpPr>
        <p:spPr bwMode="auto">
          <a:xfrm>
            <a:off x="7935913" y="34385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Umbra</a:t>
            </a:r>
          </a:p>
        </p:txBody>
      </p:sp>
      <p:sp>
        <p:nvSpPr>
          <p:cNvPr id="7186" name="Rectangle 1042"/>
          <p:cNvSpPr>
            <a:spLocks noChangeArrowheads="1"/>
          </p:cNvSpPr>
          <p:nvPr/>
        </p:nvSpPr>
        <p:spPr bwMode="auto">
          <a:xfrm>
            <a:off x="7470775" y="24479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7" name="Rectangle 1043"/>
          <p:cNvSpPr>
            <a:spLocks noChangeArrowheads="1"/>
          </p:cNvSpPr>
          <p:nvPr/>
        </p:nvSpPr>
        <p:spPr bwMode="auto">
          <a:xfrm>
            <a:off x="7488238" y="4429125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35000"/>
            <a:r>
              <a:rPr lang="en-US" b="1">
                <a:latin typeface="Arial" pitchFamily="34" charset="0"/>
              </a:rPr>
              <a:t>Penumbra</a:t>
            </a:r>
          </a:p>
        </p:txBody>
      </p:sp>
      <p:sp>
        <p:nvSpPr>
          <p:cNvPr id="7188" name="Oval 1044"/>
          <p:cNvSpPr>
            <a:spLocks noChangeArrowheads="1"/>
          </p:cNvSpPr>
          <p:nvPr/>
        </p:nvSpPr>
        <p:spPr bwMode="auto">
          <a:xfrm>
            <a:off x="7164388" y="2820988"/>
            <a:ext cx="376237" cy="376237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  <p:sp>
        <p:nvSpPr>
          <p:cNvPr id="7189" name="Oval 1045"/>
          <p:cNvSpPr>
            <a:spLocks noChangeArrowheads="1"/>
          </p:cNvSpPr>
          <p:nvPr/>
        </p:nvSpPr>
        <p:spPr bwMode="auto">
          <a:xfrm>
            <a:off x="6708775" y="2060575"/>
            <a:ext cx="376238" cy="376238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35000"/>
            <a:endParaRPr lang="pt-BR" sz="290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Umbral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4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 </a:t>
            </a:r>
            <a:r>
              <a:rPr lang="pt-BR" sz="44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parcial </a:t>
            </a:r>
            <a:endParaRPr lang="pt-BR" sz="440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836712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 eclipse total da Lua visível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  <a:hlinkClick r:id="rId3" action="ppaction://hlinkfile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2996952"/>
            <a:ext cx="676875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Créditos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0" dirty="0" smtClean="0">
                <a:solidFill>
                  <a:schemeClr val="bg1"/>
                </a:solidFill>
                <a:latin typeface="Cambria" pitchFamily="18" charset="0"/>
              </a:rPr>
              <a:t>Material baseado do original elaborado pelo André Luiz da Silva </a:t>
            </a:r>
            <a:endParaRPr lang="pt-BR" sz="1800" b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8800" y="0"/>
            <a:ext cx="11772800" cy="682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347864" y="188640"/>
            <a:ext cx="37338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LUA</a:t>
            </a:r>
            <a:endParaRPr lang="pt-BR" sz="2400" b="1" i="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6628" name="Picture 30" descr="mo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672"/>
            <a:ext cx="54102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31"/>
          <p:cNvSpPr txBox="1">
            <a:spLocks noChangeArrowheads="1"/>
          </p:cNvSpPr>
          <p:nvPr/>
        </p:nvSpPr>
        <p:spPr bwMode="auto">
          <a:xfrm>
            <a:off x="4876800" y="1371600"/>
            <a:ext cx="388620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Rotação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(dia</a:t>
            </a:r>
            <a:r>
              <a:rPr lang="pt-BR" dirty="0">
                <a:solidFill>
                  <a:schemeClr val="bg1"/>
                </a:solidFill>
              </a:rPr>
              <a:t>): </a:t>
            </a:r>
            <a:r>
              <a:rPr lang="pt-BR" dirty="0" smtClean="0">
                <a:solidFill>
                  <a:schemeClr val="bg1"/>
                </a:solidFill>
              </a:rPr>
              <a:t>27,3 </a:t>
            </a:r>
            <a:r>
              <a:rPr lang="pt-BR" dirty="0">
                <a:solidFill>
                  <a:schemeClr val="bg1"/>
                </a:solidFill>
              </a:rPr>
              <a:t>dias</a:t>
            </a:r>
            <a:endParaRPr lang="pt-BR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0" name="Text Box 32"/>
          <p:cNvSpPr txBox="1">
            <a:spLocks noChangeArrowheads="1"/>
          </p:cNvSpPr>
          <p:nvPr/>
        </p:nvSpPr>
        <p:spPr bwMode="auto">
          <a:xfrm>
            <a:off x="4788024" y="2492896"/>
            <a:ext cx="381000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Diâmetro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(km): 3474</a:t>
            </a:r>
            <a:endParaRPr lang="pt-BR" sz="2400" i="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31" name="Text Box 33"/>
          <p:cNvSpPr txBox="1">
            <a:spLocks noChangeArrowheads="1"/>
          </p:cNvSpPr>
          <p:nvPr/>
        </p:nvSpPr>
        <p:spPr bwMode="auto">
          <a:xfrm>
            <a:off x="5004048" y="2924944"/>
            <a:ext cx="38862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Temperatura </a:t>
            </a:r>
            <a:r>
              <a:rPr lang="pt-B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max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123°C</a:t>
            </a:r>
            <a:r>
              <a:rPr lang="pt-BR" sz="2400" i="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32" name="Text Box 34"/>
          <p:cNvSpPr txBox="1">
            <a:spLocks noChangeArrowheads="1"/>
          </p:cNvSpPr>
          <p:nvPr/>
        </p:nvSpPr>
        <p:spPr bwMode="auto">
          <a:xfrm>
            <a:off x="5076056" y="3501008"/>
            <a:ext cx="38100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Temperatura </a:t>
            </a:r>
            <a:r>
              <a:rPr lang="pt-BR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min</a:t>
            </a: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-233°C</a:t>
            </a:r>
            <a:r>
              <a:rPr lang="pt-BR" sz="2400" i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endParaRPr lang="pt-BR" sz="2400" i="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33" name="Text Box 35"/>
          <p:cNvSpPr txBox="1">
            <a:spLocks noChangeArrowheads="1"/>
          </p:cNvSpPr>
          <p:nvPr/>
        </p:nvSpPr>
        <p:spPr bwMode="auto">
          <a:xfrm>
            <a:off x="4716016" y="1916832"/>
            <a:ext cx="388620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Translação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bg1"/>
                </a:solidFill>
              </a:rPr>
              <a:t>27,3 </a:t>
            </a:r>
            <a:r>
              <a:rPr lang="pt-BR" dirty="0">
                <a:solidFill>
                  <a:schemeClr val="bg1"/>
                </a:solidFill>
              </a:rPr>
              <a:t>dias</a:t>
            </a:r>
            <a:endParaRPr lang="pt-BR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5" name="Text Box 37"/>
          <p:cNvSpPr txBox="1">
            <a:spLocks noChangeArrowheads="1"/>
          </p:cNvSpPr>
          <p:nvPr/>
        </p:nvSpPr>
        <p:spPr bwMode="auto">
          <a:xfrm>
            <a:off x="5220072" y="4077072"/>
            <a:ext cx="32004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Não </a:t>
            </a:r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possui atmosfera</a:t>
            </a:r>
            <a:r>
              <a:rPr lang="pt-BR" sz="2400" i="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436096" y="4725144"/>
            <a:ext cx="392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Distância Terra – Lua (km): 384.400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29969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Mas a Lua influencia no nosso planeta?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7588</TotalTime>
  <Words>830</Words>
  <Application>Microsoft Office PowerPoint</Application>
  <PresentationFormat>Apresentação na tela (4:3)</PresentationFormat>
  <Paragraphs>219</Paragraphs>
  <Slides>45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Blank Presentation</vt:lpstr>
      <vt:lpstr>Slide 1</vt:lpstr>
      <vt:lpstr>A Lua é o nosso único Satélite Natural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Quantas fases a Lua tem?</vt:lpstr>
      <vt:lpstr>Slide 12</vt:lpstr>
      <vt:lpstr>Lua Nova</vt:lpstr>
      <vt:lpstr>Lua Nova</vt:lpstr>
      <vt:lpstr>Lua em Quarto Crescente</vt:lpstr>
      <vt:lpstr>Lua Cheia</vt:lpstr>
      <vt:lpstr>Lua em Quarto Minguante</vt:lpstr>
      <vt:lpstr>Slide 18</vt:lpstr>
      <vt:lpstr>Quantas fases a Lua tem?</vt:lpstr>
      <vt:lpstr>Slide 20</vt:lpstr>
      <vt:lpstr>E as outras fases?</vt:lpstr>
      <vt:lpstr>Slide 22</vt:lpstr>
      <vt:lpstr>Slide 23</vt:lpstr>
      <vt:lpstr>Slide 24</vt:lpstr>
      <vt:lpstr>Fases da Lua: software </vt:lpstr>
      <vt:lpstr> Eclipses</vt:lpstr>
      <vt:lpstr>Slide 27</vt:lpstr>
      <vt:lpstr>Slide 28</vt:lpstr>
      <vt:lpstr>Slide 29</vt:lpstr>
      <vt:lpstr>Slide 30</vt:lpstr>
      <vt:lpstr>Slide 31</vt:lpstr>
      <vt:lpstr>Eclipse do Sol</vt:lpstr>
      <vt:lpstr>Eclipse Solar</vt:lpstr>
      <vt:lpstr>eclipse solar total</vt:lpstr>
      <vt:lpstr>eclipse solar parcial</vt:lpstr>
      <vt:lpstr>eclipse solar anular</vt:lpstr>
      <vt:lpstr>Slide 37</vt:lpstr>
      <vt:lpstr>Slide 38</vt:lpstr>
      <vt:lpstr>Próximos eclipses totais do Sol (visíveis do Brasil):</vt:lpstr>
      <vt:lpstr>Eclipse Lunar</vt:lpstr>
      <vt:lpstr>Eclipse Lunar</vt:lpstr>
      <vt:lpstr>Eclipse Lunar Umbral Total</vt:lpstr>
      <vt:lpstr>Slide 43</vt:lpstr>
      <vt:lpstr>Slide 44</vt:lpstr>
      <vt:lpstr>Créditos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443</cp:revision>
  <cp:lastPrinted>2000-05-01T12:23:36Z</cp:lastPrinted>
  <dcterms:created xsi:type="dcterms:W3CDTF">1995-06-17T23:31:02Z</dcterms:created>
  <dcterms:modified xsi:type="dcterms:W3CDTF">2013-12-05T17:13:24Z</dcterms:modified>
</cp:coreProperties>
</file>