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3"/>
  </p:notesMasterIdLst>
  <p:sldIdLst>
    <p:sldId id="266" r:id="rId2"/>
    <p:sldId id="256" r:id="rId3"/>
    <p:sldId id="264" r:id="rId4"/>
    <p:sldId id="257" r:id="rId5"/>
    <p:sldId id="263" r:id="rId6"/>
    <p:sldId id="258" r:id="rId7"/>
    <p:sldId id="259" r:id="rId8"/>
    <p:sldId id="260" r:id="rId9"/>
    <p:sldId id="261" r:id="rId10"/>
    <p:sldId id="262" r:id="rId11"/>
    <p:sldId id="265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87CB2-DCC8-49B5-892A-BB2EC683355F}" type="datetimeFigureOut">
              <a:rPr lang="pt-BR" smtClean="0"/>
              <a:pPr/>
              <a:t>26/08/2013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6914A-617B-4A5D-934F-FE25CE5416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03949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k.com.br/blog/dia-do-folclore-22-de-outubro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teducacao.pro.br/Cultura/Folclore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bandeirantes1010.com.br/artigo/2-conferencia-municipal-de-cultura-vai-indicar-caminhos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rteducacao.pro.br/Cultura/Folclore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npg.org.uk/collections/search/portraitLarge/mw111666/William-John-Thoms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tenberg.org/files/42987/42987-h/42987-h.ht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maverickscience.com/archaeoastronomy.htm" TargetMode="External"/><Relationship Id="rId4" Type="http://schemas.openxmlformats.org/officeDocument/2006/relationships/hyperlink" Target="http://www.le.ac.uk/has/cr/oldrug/aa/faq.html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esquisadores-ensinofundamental.blogspot.com.br/search?q=folclor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1.bp.blogspot.com/-Xm1WfPfaHNA/UdOEwKaBYMI/AAAAAAAAAMU/7ZercqbUnoY/s1536/o-STONEHENGE-GM-facebook.jpg" TargetMode="External"/><Relationship Id="rId4" Type="http://schemas.openxmlformats.org/officeDocument/2006/relationships/hyperlink" Target="http://etheric.com/wp-content/uploads/2013/03/Geb-Nut.jpg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pc.ba.gov.br/folclore-quadrinhos-e-teatro-sao-os-destaques-da-programacao-de-agosto-da-biblioteca-monteiro-lobato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criancasdasestrelas.blogspot.com.br/2012/10/cronicas-de-uma-mae-coruja-um-pedido.html" TargetMode="External"/><Relationship Id="rId4" Type="http://schemas.openxmlformats.org/officeDocument/2006/relationships/hyperlink" Target="http://ninitelles.blogspot.com.br/2010/08/de-onde-vem-apontar-estrelas-causa.html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blogs.com.br/bigbang/2009/02/carnaval-e-astronomia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3"/>
              </a:rPr>
              <a:t>http://www.hak.com.br/blog/dia-do-folclore-22-de-outubro/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6914A-617B-4A5D-934F-FE25CE5416B9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6914A-617B-4A5D-934F-FE25CE5416B9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http://arteducacao.pro.br/Cultura/Folclore.htm</a:t>
            </a:r>
            <a:endParaRPr lang="pt-BR" dirty="0" smtClean="0"/>
          </a:p>
          <a:p>
            <a:r>
              <a:rPr lang="pt-BR" dirty="0" smtClean="0">
                <a:hlinkClick r:id="rId4"/>
              </a:rPr>
              <a:t>http://www.bandeirantes1010.com.br/artigo/2-conferencia-municipal-de-cultura-vai-indicar-caminhos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6914A-617B-4A5D-934F-FE25CE5416B9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729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http://arteducacao.pro.br/Cultura/Folclore.htm</a:t>
            </a:r>
            <a:endParaRPr lang="pt-BR" dirty="0" smtClean="0"/>
          </a:p>
          <a:p>
            <a:r>
              <a:rPr lang="pt-BR" dirty="0" smtClean="0">
                <a:hlinkClick r:id="rId4"/>
              </a:rPr>
              <a:t>http://www.npg.org.uk/collections/search/portraitLarge/mw111666/William-John-Thoms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6914A-617B-4A5D-934F-FE25CE5416B9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89092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http://www.planetariodorio.com.br/index.</a:t>
            </a:r>
            <a:r>
              <a:rPr lang="pt-BR" dirty="0" err="1" smtClean="0"/>
              <a:t>php</a:t>
            </a:r>
            <a:r>
              <a:rPr lang="pt-BR" dirty="0" smtClean="0"/>
              <a:t>?</a:t>
            </a:r>
            <a:r>
              <a:rPr lang="pt-BR" dirty="0" err="1" smtClean="0"/>
              <a:t>option</a:t>
            </a:r>
            <a:r>
              <a:rPr lang="pt-BR" dirty="0" smtClean="0"/>
              <a:t>=com_k2&amp;</a:t>
            </a:r>
            <a:r>
              <a:rPr lang="pt-BR" dirty="0" err="1" smtClean="0"/>
              <a:t>view</a:t>
            </a:r>
            <a:r>
              <a:rPr lang="pt-BR" dirty="0" smtClean="0"/>
              <a:t>=</a:t>
            </a:r>
            <a:r>
              <a:rPr lang="pt-BR" dirty="0" err="1" smtClean="0"/>
              <a:t>item&amp;id</a:t>
            </a:r>
            <a:r>
              <a:rPr lang="pt-BR" dirty="0" smtClean="0"/>
              <a:t>=370:folclore</a:t>
            </a:r>
          </a:p>
          <a:p>
            <a:r>
              <a:rPr lang="pt-BR" dirty="0" smtClean="0">
                <a:hlinkClick r:id="rId3"/>
              </a:rPr>
              <a:t>http://www.gutenberg.org/files/42987/42987-h/42987-h.htm</a:t>
            </a:r>
            <a:endParaRPr lang="pt-BR" dirty="0" smtClean="0"/>
          </a:p>
          <a:p>
            <a:r>
              <a:rPr lang="pt-BR" dirty="0" smtClean="0">
                <a:hlinkClick r:id="rId4"/>
              </a:rPr>
              <a:t>http://www.le.ac.uk/has/cr/oldrug/aa/faq.html</a:t>
            </a:r>
            <a:endParaRPr lang="pt-BR" dirty="0" smtClean="0"/>
          </a:p>
          <a:p>
            <a:r>
              <a:rPr lang="pt-BR" dirty="0" smtClean="0">
                <a:hlinkClick r:id="rId5"/>
              </a:rPr>
              <a:t>http://www.maverickscience.com/archaeoastronomy.htm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6914A-617B-4A5D-934F-FE25CE5416B9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72776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http://www.casadosaber.com.br/curso.php?cid=2424</a:t>
            </a:r>
          </a:p>
          <a:p>
            <a:r>
              <a:rPr lang="pt-BR" dirty="0" smtClean="0"/>
              <a:t>http://eacultural.fcaglp.unlp.edu.ar/RECIAC.html</a:t>
            </a:r>
          </a:p>
          <a:p>
            <a:r>
              <a:rPr lang="pt-BR" dirty="0" smtClean="0">
                <a:hlinkClick r:id="rId3"/>
              </a:rPr>
              <a:t>http://pesquisadores-ensinofundamental.blogspot.com.br/search?q=folclore</a:t>
            </a:r>
            <a:endParaRPr lang="pt-BR" dirty="0" smtClean="0"/>
          </a:p>
          <a:p>
            <a:r>
              <a:rPr lang="pt-BR" dirty="0" smtClean="0">
                <a:hlinkClick r:id="rId4"/>
              </a:rPr>
              <a:t>http://etheric.com/wp-content/uploads/2013/03/Geb-Nut.jpg</a:t>
            </a:r>
            <a:endParaRPr lang="pt-BR" dirty="0" smtClean="0"/>
          </a:p>
          <a:p>
            <a:r>
              <a:rPr lang="pt-BR" dirty="0" smtClean="0">
                <a:hlinkClick r:id="rId5"/>
              </a:rPr>
              <a:t>http://1.bp.blogspot.com/-Xm1WfPfaHNA/UdOEwKaBYMI/AAAAAAAAAMU/7ZercqbUnoY/s1536/o-STONEHENGE-GM-facebook.jpg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6914A-617B-4A5D-934F-FE25CE5416B9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46226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3"/>
              </a:rPr>
              <a:t>http://www.fpc.ba.gov.br/folclore-quadrinhos-e-teatro-sao-os-destaques-da-programacao-de-agosto-da-biblioteca-monteiro-lobato/</a:t>
            </a:r>
            <a:endParaRPr lang="pt-BR" dirty="0" smtClean="0"/>
          </a:p>
          <a:p>
            <a:r>
              <a:rPr lang="pt-BR" dirty="0" smtClean="0">
                <a:hlinkClick r:id="rId4"/>
              </a:rPr>
              <a:t>http://ninitelles.blogspot.com.br/2010/08/de-onde-vem-apontar-estrelas-causa.html</a:t>
            </a:r>
            <a:endParaRPr lang="pt-BR" dirty="0" smtClean="0"/>
          </a:p>
          <a:p>
            <a:r>
              <a:rPr lang="pt-BR" dirty="0" smtClean="0">
                <a:hlinkClick r:id="rId5"/>
              </a:rPr>
              <a:t>http://criancasdasestrelas.blogspot.com.br/2012/10/cronicas-de-uma-mae-coruja-um-pedido.html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6914A-617B-4A5D-934F-FE25CE5416B9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Fontes:</a:t>
            </a:r>
          </a:p>
          <a:p>
            <a:r>
              <a:rPr lang="pt-BR" dirty="0" smtClean="0">
                <a:hlinkClick r:id="rId3"/>
              </a:rPr>
              <a:t>http://scienceblogs.com.br/bigbang/2009/02/carnaval-e-astronomia/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6914A-617B-4A5D-934F-FE25CE5416B9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75100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864EF56-69D1-4243-BF16-929FFAA307BB}" type="datetimeFigureOut">
              <a:rPr lang="pt-BR" smtClean="0"/>
              <a:pPr/>
              <a:t>26/08/2013</a:t>
            </a:fld>
            <a:endParaRPr lang="pt-B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9452EF-F84E-419C-8ADB-6CAA123209C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EF56-69D1-4243-BF16-929FFAA307BB}" type="datetimeFigureOut">
              <a:rPr lang="pt-BR" smtClean="0"/>
              <a:pPr/>
              <a:t>26/08/2013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52EF-F84E-419C-8ADB-6CAA123209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EF56-69D1-4243-BF16-929FFAA307BB}" type="datetimeFigureOut">
              <a:rPr lang="pt-BR" smtClean="0"/>
              <a:pPr/>
              <a:t>26/08/2013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52EF-F84E-419C-8ADB-6CAA123209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EF56-69D1-4243-BF16-929FFAA307BB}" type="datetimeFigureOut">
              <a:rPr lang="pt-BR" smtClean="0"/>
              <a:pPr/>
              <a:t>26/08/2013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52EF-F84E-419C-8ADB-6CAA123209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EF56-69D1-4243-BF16-929FFAA307BB}" type="datetimeFigureOut">
              <a:rPr lang="pt-BR" smtClean="0"/>
              <a:pPr/>
              <a:t>26/08/2013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52EF-F84E-419C-8ADB-6CAA123209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EF56-69D1-4243-BF16-929FFAA307BB}" type="datetimeFigureOut">
              <a:rPr lang="pt-BR" smtClean="0"/>
              <a:pPr/>
              <a:t>26/08/2013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52EF-F84E-419C-8ADB-6CAA123209C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EF56-69D1-4243-BF16-929FFAA307BB}" type="datetimeFigureOut">
              <a:rPr lang="pt-BR" smtClean="0"/>
              <a:pPr/>
              <a:t>26/08/2013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52EF-F84E-419C-8ADB-6CAA123209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EF56-69D1-4243-BF16-929FFAA307BB}" type="datetimeFigureOut">
              <a:rPr lang="pt-BR" smtClean="0"/>
              <a:pPr/>
              <a:t>26/08/2013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52EF-F84E-419C-8ADB-6CAA123209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EF56-69D1-4243-BF16-929FFAA307BB}" type="datetimeFigureOut">
              <a:rPr lang="pt-BR" smtClean="0"/>
              <a:pPr/>
              <a:t>26/08/2013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52EF-F84E-419C-8ADB-6CAA123209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EF56-69D1-4243-BF16-929FFAA307BB}" type="datetimeFigureOut">
              <a:rPr lang="pt-BR" smtClean="0"/>
              <a:pPr/>
              <a:t>26/08/2013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52EF-F84E-419C-8ADB-6CAA123209C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EF56-69D1-4243-BF16-929FFAA307BB}" type="datetimeFigureOut">
              <a:rPr lang="pt-BR" smtClean="0"/>
              <a:pPr/>
              <a:t>26/08/2013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52EF-F84E-419C-8ADB-6CAA123209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864EF56-69D1-4243-BF16-929FFAA307BB}" type="datetimeFigureOut">
              <a:rPr lang="pt-BR" smtClean="0"/>
              <a:pPr/>
              <a:t>26/08/2013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79452EF-F84E-419C-8ADB-6CAA123209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animacoes/1973-Secos-e-Molhados-O-Vira.mp4" TargetMode="External"/><Relationship Id="rId2" Type="http://schemas.openxmlformats.org/officeDocument/2006/relationships/hyperlink" Target="../animacoes/Caetano-Veloso-Lua-de-Sao-Jorge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../animacoes/Se-Djavan.mp4" TargetMode="External"/><Relationship Id="rId4" Type="http://schemas.openxmlformats.org/officeDocument/2006/relationships/hyperlink" Target="../animacoes/Bela-Flor-Maria-Gadu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animacoes/Folclore-Brasileiro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2.archaeoastronomy.org/index.php/oxford-conferences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../animacoes/Lobisomem.mp4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../animacoes/Vitoria-Regia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Músicas de espera com temas de astronomia e folclore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hlinkClick r:id="rId2" action="ppaction://hlinkfile"/>
              </a:rPr>
              <a:t>Lua de São Jorge - Caetano Veloso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>
                <a:hlinkClick r:id="rId3" action="ppaction://hlinkfile"/>
              </a:rPr>
              <a:t>O Vira (Lobisomem) - Secos e Molhados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>
                <a:hlinkClick r:id="rId4" action="ppaction://hlinkfile"/>
              </a:rPr>
              <a:t>Bela Flor (Vitória-régia) - Maria </a:t>
            </a:r>
            <a:r>
              <a:rPr lang="pt-BR" dirty="0" err="1" smtClean="0">
                <a:hlinkClick r:id="rId4" action="ppaction://hlinkfile"/>
              </a:rPr>
              <a:t>Gadú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>
                <a:hlinkClick r:id="rId5" action="ppaction://hlinkfile"/>
              </a:rPr>
              <a:t>Se (Lua de São Jorge) - Djavan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Astronomia </a:t>
            </a:r>
            <a:br>
              <a:rPr lang="pt-BR" dirty="0" smtClean="0"/>
            </a:br>
            <a:r>
              <a:rPr lang="pt-BR" dirty="0" smtClean="0"/>
              <a:t>no Carnaval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2009 – Ano </a:t>
            </a:r>
          </a:p>
          <a:p>
            <a:pPr>
              <a:buNone/>
            </a:pPr>
            <a:r>
              <a:rPr lang="pt-BR" dirty="0" smtClean="0"/>
              <a:t>	Internacional da </a:t>
            </a:r>
          </a:p>
          <a:p>
            <a:pPr>
              <a:buNone/>
            </a:pPr>
            <a:r>
              <a:rPr lang="pt-BR" dirty="0" smtClean="0"/>
              <a:t>	Astronomia</a:t>
            </a:r>
          </a:p>
          <a:p>
            <a:r>
              <a:rPr lang="pt-BR" dirty="0" smtClean="0"/>
              <a:t>Acadêmicos da Asa </a:t>
            </a:r>
          </a:p>
          <a:p>
            <a:pPr>
              <a:buNone/>
            </a:pPr>
            <a:r>
              <a:rPr lang="pt-BR" dirty="0" smtClean="0"/>
              <a:t>	Norte – Brasília/DF</a:t>
            </a:r>
          </a:p>
          <a:p>
            <a:pPr lvl="1"/>
            <a:r>
              <a:rPr lang="pt-BR" dirty="0" smtClean="0"/>
              <a:t>“Astronomia e os Mitos e Lendas sobre o Céu”</a:t>
            </a:r>
          </a:p>
          <a:p>
            <a:r>
              <a:rPr lang="pt-BR" dirty="0" smtClean="0"/>
              <a:t>Unidos da Tijuca – Rio de Janeiro/RJ</a:t>
            </a:r>
          </a:p>
          <a:p>
            <a:pPr lvl="1"/>
            <a:r>
              <a:rPr lang="pt-BR" dirty="0" smtClean="0"/>
              <a:t>“Tijuca 2009: uma Odisseia sobre o Espaço!”</a:t>
            </a:r>
          </a:p>
          <a:p>
            <a:r>
              <a:rPr lang="pt-BR" dirty="0" smtClean="0"/>
              <a:t>Imperial de Atibaia - Atibaia/SP</a:t>
            </a:r>
          </a:p>
          <a:p>
            <a:pPr lvl="1"/>
            <a:r>
              <a:rPr lang="pt-BR" dirty="0" smtClean="0"/>
              <a:t>“No Ano Internacional da Astronomia, Galileu Galilei, o Mensageiro das Estrelas, é o Mestre da Folia”</a:t>
            </a:r>
          </a:p>
        </p:txBody>
      </p:sp>
      <p:pic>
        <p:nvPicPr>
          <p:cNvPr id="2050" name="Picture 2" descr="Imagem com o Logo da Unidos da Tijuca 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3793604" cy="3641861"/>
          </a:xfrm>
          <a:prstGeom prst="rect">
            <a:avLst/>
          </a:prstGeom>
          <a:noFill/>
        </p:spPr>
      </p:pic>
      <p:pic>
        <p:nvPicPr>
          <p:cNvPr id="2052" name="Picture 4" descr="Unidos da Tijuca levou 7 carros alegóricos, 36 alas e 4 mil componentes para a aveni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0"/>
            <a:ext cx="4075211" cy="2881757"/>
          </a:xfrm>
          <a:prstGeom prst="rect">
            <a:avLst/>
          </a:prstGeom>
          <a:noFill/>
        </p:spPr>
      </p:pic>
      <p:pic>
        <p:nvPicPr>
          <p:cNvPr id="2054" name="Picture 6" descr="http://jovemnerd.ig.com.br/wp-content/uploads/unidos-da-tijuca-2009_f_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0"/>
            <a:ext cx="4191000" cy="2914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9908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4878288"/>
            <a:ext cx="7024744" cy="1143000"/>
          </a:xfrm>
        </p:spPr>
        <p:txBody>
          <a:bodyPr/>
          <a:lstStyle/>
          <a:p>
            <a:r>
              <a:rPr lang="pt-BR" dirty="0" smtClean="0"/>
              <a:t>Muito Obrigada!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1746" name="Picture 2" descr="http://24.media.tumblr.com/175ad1a5b06c36070a96e0575a6f96b9/tumblr_mqco2313D11qki7dgo2_r1_5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660" y="-1"/>
            <a:ext cx="7210772" cy="5263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33365" y="3984159"/>
            <a:ext cx="3313355" cy="1702160"/>
          </a:xfrm>
        </p:spPr>
        <p:txBody>
          <a:bodyPr/>
          <a:lstStyle/>
          <a:p>
            <a:r>
              <a:rPr lang="pt-BR" dirty="0" smtClean="0"/>
              <a:t>Folclore na Astronomia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33365" y="5696763"/>
            <a:ext cx="3309803" cy="1260629"/>
          </a:xfrm>
        </p:spPr>
        <p:txBody>
          <a:bodyPr/>
          <a:lstStyle/>
          <a:p>
            <a:r>
              <a:rPr lang="pt-BR" dirty="0" smtClean="0"/>
              <a:t>Andrea </a:t>
            </a:r>
            <a:r>
              <a:rPr lang="pt-BR" dirty="0" err="1" smtClean="0"/>
              <a:t>Greff</a:t>
            </a:r>
            <a:endParaRPr lang="pt-BR" dirty="0"/>
          </a:p>
        </p:txBody>
      </p:sp>
      <p:pic>
        <p:nvPicPr>
          <p:cNvPr id="13314" name="Picture 2" descr="Folcl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7066" y="-27384"/>
            <a:ext cx="3545334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137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33365" y="3984159"/>
            <a:ext cx="3313355" cy="1702160"/>
          </a:xfrm>
        </p:spPr>
        <p:txBody>
          <a:bodyPr/>
          <a:lstStyle/>
          <a:p>
            <a:r>
              <a:rPr lang="pt-BR" dirty="0" smtClean="0"/>
              <a:t>Folclore na Astronomia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33365" y="5696763"/>
            <a:ext cx="3309803" cy="1260629"/>
          </a:xfrm>
        </p:spPr>
        <p:txBody>
          <a:bodyPr/>
          <a:lstStyle/>
          <a:p>
            <a:r>
              <a:rPr lang="pt-BR" dirty="0" smtClean="0"/>
              <a:t>Andrea </a:t>
            </a:r>
            <a:r>
              <a:rPr lang="pt-BR" dirty="0" err="1" smtClean="0"/>
              <a:t>Greff</a:t>
            </a:r>
            <a:endParaRPr lang="pt-BR" dirty="0"/>
          </a:p>
        </p:txBody>
      </p:sp>
      <p:pic>
        <p:nvPicPr>
          <p:cNvPr id="13314" name="Picture 2" descr="Folcl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-630120"/>
            <a:ext cx="6768752" cy="8523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137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Folclore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i="1" dirty="0" smtClean="0"/>
              <a:t>“É </a:t>
            </a:r>
            <a:r>
              <a:rPr lang="pt-BR" i="1" dirty="0"/>
              <a:t>o conjunto das </a:t>
            </a:r>
            <a:r>
              <a:rPr lang="pt-BR" b="1" i="1" dirty="0"/>
              <a:t>criações culturais de uma comunidade</a:t>
            </a:r>
            <a:r>
              <a:rPr lang="pt-BR" i="1" dirty="0"/>
              <a:t>, baseado nas </a:t>
            </a:r>
            <a:r>
              <a:rPr lang="pt-BR" i="1" dirty="0" smtClean="0"/>
              <a:t>suas tradições </a:t>
            </a:r>
            <a:r>
              <a:rPr lang="pt-BR" i="1" dirty="0"/>
              <a:t>expressas individual ou coletivamente, representativo de sua </a:t>
            </a:r>
            <a:r>
              <a:rPr lang="pt-BR" b="1" i="1" dirty="0"/>
              <a:t>identidade </a:t>
            </a:r>
            <a:r>
              <a:rPr lang="pt-BR" b="1" i="1" dirty="0" smtClean="0"/>
              <a:t>social</a:t>
            </a:r>
            <a:r>
              <a:rPr lang="pt-BR" i="1" dirty="0" smtClean="0"/>
              <a:t>. Constituem-se </a:t>
            </a:r>
            <a:r>
              <a:rPr lang="pt-BR" i="1" dirty="0"/>
              <a:t>fatores de identificação da manifestação folclórica: </a:t>
            </a:r>
            <a:r>
              <a:rPr lang="pt-BR" b="1" i="1" dirty="0"/>
              <a:t>aceitação </a:t>
            </a:r>
            <a:r>
              <a:rPr lang="pt-BR" b="1" i="1" dirty="0" smtClean="0"/>
              <a:t>coletiva, </a:t>
            </a:r>
            <a:r>
              <a:rPr lang="pt-BR" b="1" i="1" dirty="0" err="1" smtClean="0"/>
              <a:t>tradicionalidade</a:t>
            </a:r>
            <a:r>
              <a:rPr lang="pt-BR" b="1" i="1" dirty="0"/>
              <a:t>, dinamicidade, funcionalidade</a:t>
            </a:r>
            <a:r>
              <a:rPr lang="pt-BR" i="1" dirty="0"/>
              <a:t>. Ressaltamos que entendemos folclore </a:t>
            </a:r>
            <a:r>
              <a:rPr lang="pt-BR" i="1" dirty="0" smtClean="0"/>
              <a:t>e </a:t>
            </a:r>
            <a:r>
              <a:rPr lang="pt-BR" b="1" i="1" dirty="0" smtClean="0"/>
              <a:t>cultura </a:t>
            </a:r>
            <a:r>
              <a:rPr lang="pt-BR" b="1" i="1" dirty="0"/>
              <a:t>popular</a:t>
            </a:r>
            <a:r>
              <a:rPr lang="pt-BR" i="1" dirty="0"/>
              <a:t> como equivalentes, em sintonia com o que preconiza a UNESCO. </a:t>
            </a:r>
            <a:r>
              <a:rPr lang="pt-BR" i="1" dirty="0" smtClean="0"/>
              <a:t>A expressão </a:t>
            </a:r>
            <a:r>
              <a:rPr lang="pt-BR" i="1" dirty="0"/>
              <a:t>cultura popular manter-se-á no singular, embora entendendo-se que </a:t>
            </a:r>
            <a:r>
              <a:rPr lang="pt-BR" i="1" dirty="0" smtClean="0"/>
              <a:t>existem tantas </a:t>
            </a:r>
            <a:r>
              <a:rPr lang="pt-BR" i="1" dirty="0"/>
              <a:t>culturas quantos sejam os grupos que as produzem em contextos naturais </a:t>
            </a:r>
            <a:r>
              <a:rPr lang="pt-BR" i="1" dirty="0" smtClean="0"/>
              <a:t>e econômicos </a:t>
            </a:r>
            <a:r>
              <a:rPr lang="pt-BR" i="1" dirty="0"/>
              <a:t>específicos</a:t>
            </a:r>
            <a:r>
              <a:rPr lang="pt-BR" i="1" dirty="0" smtClean="0"/>
              <a:t>.”</a:t>
            </a:r>
          </a:p>
          <a:p>
            <a:pPr marL="68580" indent="0" algn="r">
              <a:buNone/>
            </a:pPr>
            <a:r>
              <a:rPr lang="pt-BR" dirty="0" smtClean="0"/>
              <a:t>Carta do Folclore Brasileiro da </a:t>
            </a:r>
          </a:p>
          <a:p>
            <a:pPr marL="68580" indent="0" algn="r">
              <a:buNone/>
            </a:pPr>
            <a:r>
              <a:rPr lang="pt-BR" dirty="0" smtClean="0"/>
              <a:t>Comissão Nacional de Folclore</a:t>
            </a:r>
          </a:p>
          <a:p>
            <a:pPr algn="just"/>
            <a:r>
              <a:rPr lang="pt-BR" dirty="0" smtClean="0">
                <a:hlinkClick r:id="rId3" action="ppaction://hlinkfile"/>
              </a:rPr>
              <a:t>Vídeo de folclore brasileiro</a:t>
            </a:r>
            <a:endParaRPr lang="pt-BR" dirty="0"/>
          </a:p>
        </p:txBody>
      </p:sp>
      <p:sp>
        <p:nvSpPr>
          <p:cNvPr id="12290" name="AutoShape 2" descr="data:image/jpeg;base64,/9j/4AAQSkZJRgABAQAAAQABAAD/2wCEAAkGBxQSERUUExQVFhUXFxcXFRQYFhUdHBwXGRgcHBwYHBccHCghHBwlHBcXIjEiJSkrLi4wGCAzODMsNygtLisBCgoKDg0OGxAQGzQkICYtNSwyNCwsLDIwNC0vLSwvLCw0LCwsLCwsLCwsLCwsLCwsLCwsLCwsLCwsLCwsLCwsNP/AABEIANkA6QMBIgACEQEDEQH/xAAcAAACAgMBAQAAAAAAAAAAAAAABgQFAQMHAgj/xAA+EAACAgAFAgUCBAQDCAEFAAABAgMRAAQSITEFQQYTIlFhMnEHQoGRFCNSobHB8DNDYnKC0eHxFRYkNbLC/8QAGwEAAgMBAQEAAAAAAAAAAAAAAAMBAgQFBgf/xAAyEQACAQMDAwIEBAYDAAAAAAAAAQIDESEEEjEiQVEFEwYyYXEUodHhI0KBkbHxFcHw/9oADAMBAAIRAxEAPwDuODBgwAGDGLwXgAzgwY1ZmXSrNzQJr7C8AXNt4xeFnpXijWtzIUvdSoZlIPYmtiK7+4xs/wDqWl1GGQLXJK8+x9vucV3xErUU2rpjFePEjgAkmgO+EfPeJM0rDeAA76VOoqP6TR3Y/Ff54rcvmczmdRMjLCbV2cki74SMcn4HHfFHVXCKPUrhIe+ndYjnZ1Q2Uq/sboj9sWQxz3I5U5KTzohK6tQl1hEBUHkAnUWF7bHjDxmM9HGLd1X7mv8AXB/bF4XZalV3LqJeDFRF1yJpTGrWwAY1xRahv84sZpwilmIAAJJPxi7TXI1ST4N2DELp+eEosAj74mXiqafARkpK6M4MGDElgwYMGAAwYMGAAwYMGAAwYMGAAwYMGAAwYMGADGNGazSxi2J/QE/4Y34wRgBi5mOpTSG4kkWiDbqApFH0kcgH3GM9L/iHJaSXS17po9FdtN7/AK4YCBiD1PNwpGWkK0BdfPsBzf2xbcTKaUSScwF2Zt/gf5Y1Q9RikApwb4HvhKXx66xm4LcMAKJ0ldtR97G42sbc4ccmscqLKgrWAwNVYO+4xVSi+BNOrGfysQesSz5bzdKSKiSOwKx7aCSd2OxFVVYoIfEokAU+bvpADNYsdzuT3rFx+J3iKZpDl8u7BFWptKm9R/Lqr6aq6+cc2ymYMbqrG1sWbIoexFDbYYTJRsc6rSs2kx1kZEOqZ2dPzKnLey3ewHBY/pi+6V1XOZkactFDlokoa2UvpHsoBA1fAwrF46ttTgN6Ywas1/YbD3P73jf1SXqDw6FV4Yx9McSlQAeLbk/JvthKmkVpKUVkacp0DMzZpfNzDyRLTSlo0Sz+VFAJPIs3/nhn8S9M8yJyqhmK6SCdit88XYs8Vyd8In4ZwS5XMnzmYRTpSs7UGlUjYXydz96w7+LevrloCUdPMJARCbJJNEBRuTjTSml1I2wUVBsXvDXhyaBllFMtKijuEElg6boiix/vi58ZZizDErblizICBYA2v4usLM/iXOQqI5GXzHWkjCjWAfzNWyjkf5XiT0uAzPrb1MTTsSTZA4+APg9+MRq9W5q75FRkpR9uHfyM/TG0oDewPPv/AN97xbNMGQkNW3PFH9cUeYikBjEahgbBZmoLXeqttgTt7YtFREWzwvLOTtf3vGbSqo3ufBu2xhHaToZLF42XijHVFll8uM2Bu8l+kHalH9Tf2Ffpi4hWhjc1bkIyubMGC8YY4gsZwY8LJ+/tj0GwAZwYLx4WYHjtgA94MF4LwAGDBeNOVzayAlDelip+4wAbsGC8F4AM4MGMHAAu+LEmoGOymlgyLeosRS7D8uE06EIDRgMCDQAtSBwAeaJ/vhq8YZyaN4/LLgEMDpIHq7WSDv7friqQqGCqoknpi12Ap45OzENtzyRdXijpubsjlaiDnUaj+xTxwlxWklSGJ0midNjnet62xqi6ln8sUjClcsZFY7MW8skalV+AKO2ww0fww1gzN2kUAUvpZVAG3IJRzWPWXy72NLWNKijuL9V2L32A/cYZ7Flh2HQ0sqcU0VMeeabzkyUkKsAqmxZ8wAlmUXQG4XVR3XFd0nwWmaWOeWRzIXcyL6RZRiukEfT2v7nG7xP0weX5scdSpbejSAQD9Y5IsaW4vFT+Fni8y5yTKtZDhnBJ/wB6unURYv1eo1/w4x1acxlGN59SOpZDp0cagKoA4qh/23ONzuiXZAHyeMaMrBMW9ZXy9NUOb2o37fV+49je/MdLR2BYXXyRvY5rnjFYU7Pg24FLxw0HlxKV+uWwdtN+U1H9qP6YVfD0Ch5JctGGmdmKE7Rwx3sxJ2Dtz7gHFn+JEv8AEZqHJxV5iETSksFCoUKBbPBIYn9BjcmWjVNOb0rl1ACxxuPLZu/mSA3/ANJG9E78YKUJWZi1Oall4FgTwrNvKcxmGNsyiowR21NZIFbAAD98OPheVxettuQBsPvVC8esk2SfSIsnGwN0ViJr7kLt/wCP3sOnZddZCxsg35utt+SLrce+F1oblgpCNpJlqq6xbbjkUT225vY/bFNmldpNi1GlVBpJJ/5qsVv3/XFkmaP0rGxPso7ffgfqf2xuy0ZRgWX1Pe4o6F7D9ffCKDq/IsLyda0PmllkzJRIkYQ6bF3v3PO/fE9DttirVGChdFnuSdr9/f8ATBNMuneTSAN6Nb98blWmlmIrYm8Fk7XsDvzjwucWyDsRyDiBleoL6SX1KwtWqqHbf2OJ0qqRquvkf6/th1OrGZWcJRNrLf398EMYW/k2d/8AW2KzOdSjRbYkgkWQTtZocC7JI2GPK9UVX0KjWVLb2PsLPdt6+2+LSnGPLBQl4Li8V2eVVIazZNX9zQ7/ADiTHmQU1nauf0xVdWkLxWoOvUrqnuFNj9wP74vDJenG8rMvY+BjJxFy2a1IpCnfkcEfocE7sdlq+99v0xWT25KKObHjPSE+he/J+P8AXfGnoS+lyNgZGr7LSf8A8Y8ZxzBC7s2pqJ3/AMBiV0fLGOCNGNsFGo+7Hdj+5OIgnbc+5aSssE7GMGDFigYDgwYAK7rm0LsE8xlFqvfUOK+RzhKWfyDq31AAknuwF3vuQRsfkIebw5dfn0Qs3tR/bHPM/mop50cvSglzFpIJVfqZTwVHcmvsSMXp1Em4smh7TrJT/wBm2TNZjMeqNdKE/UzVwDQB+1/r98CZnMQ+qQehSdRVr2s2K/T+xxUeHuir1KRp8zm1VHZo8tl02pVJo6W/NpHt2HtQqfFPSD01Y58jmZJPWUaNrojc7qe23tv74Pfs8nS/F/ybFbx+41dd6kJcvOiX50qaV0pqZA1bAgiv3G9e1Y4V09ZIZFMbusqHUNGxQ++q8dE6b1KXOxaY8xPAAbbQoCmzW2kKCbNAfa/c7ur9PjycWhVChTbsbZ5H7KG5Zje/AFGhzhs/bbSb5ORKa3OyHj8PPxFTORiKdgMyoIIC/wC0A4dQPjkVtR+MXEHiYq0zSw5hIo/pmlCxowr2Lai12B6d9sfOOX6fNqMoSQHV6WAK+tieG5AFHcf2w05Hp+YnY+a0mj0LHKdRpywGr1WSp1V8WuFKlLsROqolhNnvPnlzJkQSyv6lD/TQpE2bah6SxBF3dYcvCWXmiYsolLH6o5aIbuQHArVW4xGg8EEvF5oUt3kWgTX9Qqj9wL9x3w99A6aYFKgsV2Cq10tf0k71i7pxivJjV5zyW2UmRo1daCkWP/WKbqPVAhLal8vfUNroDevcE7YtM7KIo7AAF39u9/vjmzdSH8U7y6rbYK2jSFYEgX73z9xhaSSuzt6LT+83fsXc3W5nEiQuppQIzv3JBY1vQXf5I7Vily/RtTnzyBLStRa6LGlUmzRO2wPcYhnqAebzjoWOOMNKaagAdzpQbgHfihjd0pInjmeJ5nVpVcvIPWyhgWOkG9NHawDS8YTVhCSvwbq1GNGSjxfnyMpEoqQHUGCxvCTy/CtRG4IAB4rc43ZvpyuApQsa2UWF+2ng2b5vEPqPWY1QDzFV1plG5ZjZVSwBHYnn5274Uc71r+HJnZ3didqtUQt3oE2QPvzx3wionLmRj3xs23nsNa5oNCjqpOttGk3YADXse40nYfpjb0HqcZYwuzBijUDqA2O5F0DsR27HC/JnY5mLZdkMcYVn0M1AkMW70XZVNiu/vhY66sWalJWT6h6ZLAW4xvTL3r/DfGGEFdpXX1L1oOEFK/3OgL4ih84wxL5qKqrGVQlPNQn84GmwK7+2JMWZlOnzWVPJkVGBuy7gaTyNvVhW6f1p1yy5V4xExjCrmG1GN1rvIAdDHkkijzd7YInk9BZEfzKIkMxPmaVv1em1OgGqo8A1vjTDSUeZty/qXhKm4Xf7/cd8nnVUvE0wkctsoqqO/wCu1jf2xYdSmIazYCnahe3c8dvb7/bHNejdRT+LibVABptFWgzRuJKUi/8AaKVB27M3xjrKuHUsu9jbjGz+XowZK6hfpuRstMwdwx4RW/uRwPt/fFeviFTKQ3oTuzbVXJu9rJqvYXjz0iZUmnOoknQNyLsk+kX/AIY89UzuTSUo4WSXkosQYja/VQ22I5PfFlFpcib9Vmis674giIjKyrJGJLYg70LoFRu1kbUN6A74dsnmhIitpZbF6WFMPuOxxTdI6flJVWaFEN/S+hQwPfsCDi3TK1+b70OfuecMvdZIk3fBKwYBgxUDGK7qvUFQBdYDsyqBYvdgDXzRxH8WdREGWZtWm9gbqr7j7c/pjm8UUkWZy8zu0yTzxCGUEldLONmO2lhxVc/2q5Cak2sIZ262kkwgZla5GTR5+pqXUNRTRX5dxeKCSGOSCSQaXeZ4suPUo0Q6lLmu1heO+3vis8Nsw6mEYEapc1Iin8seuT1n5di1dgF+cU2agWOXL5OIzM0elmjiFW53MspClifVYUDYd7NAi7O7F26ty5Lr8Nc2BkwqqjzZedwNQawN+SNyvffv9sNz9PTNSRiVowVtzH/xEmhpJINAg/et8c1XoWcglaQRLAGGlmLr6h8qzeofscTzlXzGYZ1ll9MUEZaIfmey/pNbagTt74SknPL+p0VNOOOR/wA10GPLwIvnD+U+tAfTpsEKBR4Ha/a7vfFNNkJHRWZ/UNmlPFH8qIu6pweVJ74W/Enh14o5LkzDEIZgWFLwWCkXYNVt23xMmhizWWhMgQlY4zrbs2gEoe5BQ6hzuPnBKmp1IuPkz1Vthk3dM6QJS0IuUFwCwFABWBo1sFNEUDe++946PJFHDliJtOlQS2wAPehX6fsMRPDiQRKqoIlbghSN65I/9YrPxIZ3iVY11jdmoXweP/HfGzV1XFYQjSU41Z5ZIl8Ss/8As8u7AbglG9tzuOK7i8QW8QdQezFlyV3FkVZB4AJHYHfjGzwj1/LSKqMDDKtyupYqutrB77+9Hb9sT8/4gVYGkPlNKoJhVWPIFX6gL5O42IxhtdXcjpWUZbVA1dK6y2cRopY2jf8ApZSN+a+bA++EzxF1Bl0PmFlm/msrxogCqhYrqugCw3IG/a8Tei9QzGabWgBl2/mbgIvzdqGO5NAk2PuGTMdPaOKRqM8pB57k9gN6H7nbvjO/UaVG1Obu39i9pU5uVOy/92E7L5mZ5nGVgibLMSpaUlFlhkQA6PzCRSHBoEEEXuMSct4JnLL6yEHl+kRvwpBPIHIsX84mdJzefiEjNEXdtNBY6VVUHYFqdiSe98DFMPxNayHcI2qmDpKumux9Oxxapqfcf8JbreGi3sOr1Tmr/VjH1foYjId0jKsVDXA0kjvWyjmhtzsBROFDr+TPqJ0eStpLGquhj1VQMbb0+5B3FDnDb4X6nP1GZbCtl0DlplO1tGygISN3s/oLv2wl9W6kY+t5rLAARrlDAqvvfkw+ajG9ibvnth8N049SsZNTCztjHgWuqdPRUqCVkB3dBr0mxQsLu7k/2/XHQukdMigyCZaZDI8kYZ1UUwW7cEDdaG23zjnOX6z5iuok0Md2mP5R7Cq3+R3+NsNeT8UZRsnGssrfxAPrlJkBb1UxDAfSUI27cYVWVTbjyM0Lg5WqB4qzIyc8ciLKctMGcAkEkqAtAsRSgEc/ucVef6r02RkDpTmxJIV1AUKsUPX2A+49sMsMkPVACgaXKZY0EZG1O9cWPyASLQI9RJugLxIzOWykqGGWOFQoZyT5YIYt6U9KjS+1bHtxviilGKSnyNencrunwUnRvCcatHmYCi0bheVkUM+4GzEavkDbesNcnXuqQRiNcirhRs8c3FAbaWQkcjkn74Vunt/EZiDM5fypFggigfLtLGrQvHsTTMo8tqvULv2w1ZXriXF5cqCIP5CSxuGQy7nyj7UjBUY7MVI7gnbsaV1kxxd5NPBM6FPmtL+YE8yXXQRr0MoDUWf0tsbsbDtjb17w9FnJC2nTIoGqX0agQPylTd1Vn4A98QstI0iyAepjHIQtVTBQu3utqP7jtv76RmyzsdKxohjLCSSiFVTZC1Z3DbGud+2HXS73IjG6u8F10bLS5dFRgQrSyEsa1aVCqgpOXYC9vYn4w4jFZkVaQrJIAAB6F9r/ADE+9ftZxZjFb3ISsZwYxgwEiZ+J80a5QtJwvqrm9uK+eL7bnthV8IROJPL1eblpZIpYr5imR0fQfuoDAjY6Dhx/EHoi5jLk6NTKDtZFqeVNdu99vteEzwfIscsccfmABoo3jkrUpVh6SQNnHPJDLZB91PkyVW1O5Pi6a8cr5tabNTkJl1cWqQxitTCxsfqJ9iPejtzPUZYpBHAkUrmvMK5dVQDv6la/3P8A3xsynVUMgAKtII9T9woWFmSMftqI98VvhrO5ySNszNmSuXA/3sUbK/v/ACwAa3oUQd/0Mu5WE7stEy0OYcsUImrZw7Ml9lVyaQn2BrfnfCp0LxL/AAnV5YMzYVtCqx3KsFNMa4FNXxQ+cNU2T8wJLGjRk+l4rOxYWGFXYZeLvTprtiJ1HKwyGPNsqvMmuBpEtizrVaQPrYg1ZGxBxTZy+5sVdQjbsU/4kdXEPTTChd2nlI1apCAKOr1M7cqDS3+mNo6ksMGXtYFQZWJmZ4Vd2JLgAXydCcY3Z7pWbz6hMzoghU6ki1xeYTRFsxujvuAB98bOpeFTMqtqpoMvCpj5DIC5au91x27d8OoyUeeSJtzj0kWLxGkyxPBCrztH6k0gRoQ70Sii3lKsPSNhtdY26+qk6isQTtHKmXQfAqg4/fHnwjlnhyxaNY6l/mIGJjAiYmpczNZYlqNRp7dhi06UNZajlcxJwfKyzRxrY/NL5lkD2IN4XXqpLdOVkgg9mFFXKzrWTdo1mASGZmAKhw2oqD645LsoLNg8HucS+neGc1mW15rMSLCRtFw5+L/KvzyfjDJ03oKRv5sh82Y/7xgKUdlROEUdgMWrmhZ2A5+2PI+oevQ3bNMr/X9DdDfbqKrPZ/L5CEaisaDZVA3J9go3J/0cKk/4ox36Mu7D3Z1U/sAf8cI3iLrLZvMNK3HEa/0p2H37n5OKzHu/SPgLSyoqtr7zqSV2r2Sv2xyzk1/UJ7rQ4OydC8c5bMsEOqJzwr1RPsGBq/vWJHifwlBnVN+iWqEoHxsGH5hjieOw/hx1tsxltMhuSIhCx5K1ak/NWL+McL4k+Gf+DS1uhk9l7NPtf/Kf14H6XVe/0TWR16Jk44II4YxSxqFA+AP8+cch8VZFE8QrI48xJTIjKpo75PTov3IPPzjrAf8AQ+4xzrxN4QzJz8ebRxJH5vmSKbDL6SDVfUtbe4AHOEenet0tStsnaX5GmVJq7ElfFHltoyfT8nCvA1R+c7V2LH6m96sfOL3K5+WcBJstlJCUZyJIFiCqr6aGkarLA1XGxxUeHvFMEQly4b+FkkpUz6qDoI/3TRkHy47v1L6uCd8NWU8yPKas2FzOYZswiz6jIERNqVjQokFvkDgnbHbeMsRBNkaGLyoHbp2mNzbfwjPptQaaRZGO763isMeE0j3Kj4z8VZgDyGg8iTSA+ynUK2c1YJIJ+N/jDBkepRSymPKKDIDqlmcuIII1ZmCVWpmeRmrvZWuNvfjDwxLPMjJ5eYcMUCLqVjqOoB7qkHq3smje14iVOE5ZWR0ak4xe1mfEuenizQhhgySwqkCq0uWjbU7IpKg8tRNmuBziJ4/iSJIpk9HnplzLDEqrGSFJBCgUDqV/V81hvbpmWyNTZ+Tz8/JGVjRBYjXTR8tGICqO8jkD5GOb+OVnkzCZbzJJ2IjfQq2wLoDWw9jsOAP7NVhDLbwd4kkLZkLsEyWYkUEk+pAtEn5vfDGuWy6ZjUkIjYoKVVG+tQWYi60jSxvbTq3u8QMn0KHL9Ol/l/z2WZpXb6o1jBFIb4/LXBJN7bYg+Bv4ueRpi9LJXlbnaRaGof8ACFUBgBRJXubC+E0hkOUmdp8PszQqzVbb0K2B3AJHJ+cWuF3IZeWBrHrjb6lH5GoHbfdTuaHHHHFn0zqiTl/LDFUbSXIGksPqCm967mq3rsaiPGSGrE/BgwYsQasxFqUqDVgi/bCNL4Z8p5DAoEkhYySKPXpBql49TWdTcgGhh+xWZ5WV1ZQTvx8H6l/UUR8r84q4pu5SaujmXSulDIq8sxJZ/MVFrd3IKM1fliXVVn4A7XjxN4kVI4/QG0LqSIfTrU6IxVfStOT8hfjDd4rjTylfyzLGzi1UhXRudSE7HdRcZ2sYUs/kcsQHZM7KUUUi5fQ23HrvRZqrHHxiMLBmdNppQIsHVZB0/NZh3YmRo4lZiN2BtgqD6VVdRo77485Rn/8AjlQhlDTARqv1aEhPb3O17H6uMWb9MlzFF8uqqg0wZXzCqIbBYu9EvIa9RC0ByR3nxZYWhoeVAPSaenLG3ZaYGiwRFu7A+Riqdyyp9V3wRvDHhvLb+eo8wC2Vzq0kgmvvsSewO3IOGaaAiJ/KKKxQBWKqSqITwoPJ7Xt7jasc1hzebEhkZAt6td8jT/tSaJG7rMfb1X3w4dHZpJ1zjOra4fK8vZN1bTW7bhSrm+SZPjDammcXjj/s1pxULv8AsJfjHIu08UCXoXLQ2obTGKaUlm4FAAf9uLafB3jDKEDLDRGUoKUUrE3b02Nt9t+cSV6IM/LN5yssI0xqoNNJQ2Y+0YIJAP1c8Vav4Y8Gq8mey5oOhjjugdty1fHAxi1eghqo+3Uwn+X6l4VY7XJLj8zqynGrNx6o3UcsrKP1BGEjIZufp5ETedPH6vRKoWUKh9TxHUfNQDempgK54w49N6nFmIxJC4dT7cg+xHIPwceC1vo+o0U93zRTw0aVNSR8/GMr6WFEbEexGxGMY6X448ENLI2Yywtm3ki2Go93U8XXIPNbb889zGQljOl4pFPsUYf5Y+8+i/EWj9R08ZqaUrZi2k0+/PK+p52vpp05WtgjY6V+EOWIXMSH6WKIPkrqJ/8A2GFXoXg7M5lh6Gij/NI6kbfCmix+23z79h6R05MtCkUYpUFWeSe7H5J3x5H48+INNPSfgaElKUmr2ykl9V3b7GzQaaSn7klYm4idZ6vDlIjLO4RR78k+wHJPwMLPi7x/FlLihAnzF1pBOlD/AMbDv/wjf7DfCM6rLBP1DOFs/Ll30HKKSscdnZ2HPlCuVG9Gye3h/SPQqs/4lXpX5nUqTsROu5iHrGZcQJDBNX8pJAVbMjjeT6Vf2U7nff2Z/wAKfDUZy0vnCdGidYyQzIyyatRUaTwNSD5s4pOuZhZhBB1HLFZ3RXycmSVVdCaIy5Q7ECxv2v4vDPFnJMhkIoZSTP8AxeXklcsCZEedb9XdlGhTue29G8e2hTjCCjHhGTvcU+v9K6hkzmVyEtZc5mQyLERrjcsAokJ9QXTpYNdDVvWHjwn4kyOShC5zMImbZV8xmLszekU1kE0avt71VYrOs9MkTr5zcMwjyxj83NuG2CRrTK6nYhqUC/c1xhW8NZrp8mbnzk8aSO0pbK5RXVaUfT6GAUsdti1c7YkLk/8AFfw0qZds8mdaRJ2XZ/qctZUAgC0A4WtsXZymcbqeYWGBTAfJEmYZV3CwIugOd29QPpX27Yk9QzHT3P8AG9Tn1tGP5eQNgRdwogIDM9VbEV34xJ6N4zTqXoizseUUkBYdIWdQOwZwUYt7KNvc4kixF8R5bygxeWUxfw03mReWD/KKBdQYUBTFDuSaFd8Lf4XrJLoSlKwSKzEUGXU4UlT8kDUu4Ivvi9zPhJoGzqtnWzbT5WSJFcszo31gMbIUErX5bNADFH+Hufjyn8QcxL5QdU8pyjtel9ZsKD209/fC8Jky3S47HdowAPisYyMyPGrx0UbcEcGzz++FodTj0SnWTrhDVTAqCtIBG24LWTVe19sSfBfUEOVhXWxZtekSALIQrN9SDjYYvayIQyYMGDASZx5Zb2OPWDABXzdPBBB3B96/vYIP6jAmUqwFFHk+nf54xYYMBG1Ff/8AGKRTAUeVHB+D7j44xS+N4FWDWBvrhUewqQEMfhaJ+QMNOKfxdkjNlJVUW4UvH/zp6l/civ1xMbblcLYsc9y0sbpKPNLuxkWXSAACJHIUjst9z2YYz4PeVYHQq7MmYkW0EZG+liLccWTxhR6nm3U/yInRZTH5aKF5JFoFF2Vdq9jQPGH7o/hWLJZV5Jgzy0ssrBmJWT81Ac19sa6slBL6kVY7l9bDZ4fyhUFmUpq0+gkMQFUKLND2xSeIfDWYGaGbyMiI5BEsb/S91zt8DFq/WEj0gsDZCqQHo2BxQNjer232x5XxDEL9dGidLI9gAkH06RvYIq+2M0o3KU5uCK3L+HsxJmBPmzG2iN0iijDAKZANbEk7nasJXV+lzZGUzZcSRsT6lItGHsRdHj74fJfEqhSVk9ZBCFo3rULP0AgkUDsP1OPMedlzCqjwlvSPNYWED0CQvmUa3Fc3htPaouE43i+biaylJqcXZorfDPi5MyRG/wDKmHMbHZv+Qnn7c4a8c6674TVjr1qlAEB2Ng3t9IPfvY/TEPI+PJ8rG8cqCdlBCPrAtl7P3I4Ngb/3x5L1b4Xg5e5pHjx3X6o16fW7laphnR+o56OCNpJXVEUWzMar/wA/GOb9T8VZnPTCHLJJFAWi1tRErRyPp11yifPO44xzrxF1+bO5pPPl8y3UKighEsgEKp7/ACd8fQfQMimUijiQXoVlV3ovoLatJahteL6b0fTemqM6/VN8eEPVSVRPbwI3h78Nphmcs0wAhSTMNKnypKxkdyH9LWewPviR0fwrHlczJl7fzUisyq5FwOxAQqTTAAm79xjqJmo19u/+vjFB1ZY/O81pArGNoyAo9StXJu7G9b7WffHdlqYQdpdxEn3bFWKMRdQy+YmoNMXy0Z1ggKy6wRGwtSXFAg7iQDbbEP8AFTreXaeHJMjysXDSCIDXRGkIu9Bm2+wUHGj8QIYHgGYSWTzMsdSAaQC7OtXd1VACuKxU53oPpizCzGXMzlZS9blmvdSBYK7Cjt9sXjVjJbkK39yJ4kmmzEf8NDCMtl7GqFTcjyLtUztuSK2B+OcL/R8rLHLcReFvUpcX9iP/AAMO7+Hs2tyOpk1G2Jq9Z3LUNhuO/wACsbsn0mVx6YwLFkkEG/sO5xmlXd8GeVaSlZC/0iSSJJYMzHJmctIVLgmpUfTYljZj9hRNEe292mT6blooJFySTzSyLoDTJGFiUn1FdPLkUoIvnE/KeHJfNCSCk3Zms3XwOBuBhw6ekceYSMIxIIPpUaQ5Qlde9jbe6obYiNecntSNdCW67l2Fzw/+HmZh0SNm5ImVg6RKHdFa79YvSfY4uYvDKO2qTIqHDatSTBoi93eg+oKTRK1++OgRpWPWnGpQSLucpHJ4/DPVYZnlUwTSSOXZydPNAKAVtVAofphmh8L5j+JGZ/ifLfSBIixhlO9sNTc79623w51jNYmxLm2YXGcGDElQwYLwYADBgvBeAAxhsZvAcAHKIukGHqMCA3qzckj+30iSx7AhuPdR7Y6RnomALR0CRRtS32JA3OFzrX/5TJ/80p/Tyuf8R+mHHDK73qP2AXMtqWgVjG97Quu/v7DgYkiDVRRYzV9hte5r0++JHXOoxwp62om6FgE1uTfYD3wmZjxC8rAROY1PpUAeomv72b+2ESr7HkzVZbccscfL0r62KAWbWgP8MJ3XvE0MUgDM0u+kx/mB9z2o2MUvUuqvM0XmNOySF9AgvWwUDUAvcf1H5rCrm8zoV8uqEosyylmWnAoAKxobXfNc4W9Xb5UP0+ir6rhWS8m3xB4nOcnECsYY5CiANwasAsO1hqPY6Rin6p4anDZiMsC2XQMW1aQUOogCz2o7fOGLNZNcw5M0EMskykQiJ9BgWMXrYkAVff32GKgOXkZpZA5vTIXIVCq7Bmc7fFH2wp6iTszdp/So5U3wIXSheYh33Mse/wD1jH083UUJJF7X2xwLxSiRdQjlMkLgvFIwhA0oqlfTQJ9QA7HD/l/xpVbHkjTfZSB/bGmvpfxO2bRjmpRe2LOiT+dLO/lqTH5Uel7AUuZHLbnmgE/fBlvDjKTJIkczk/SxNAV2sUTfuMKPRfxiyxLNmSyf0qkUh9u/xR/f4xKl/GHKOQsTlSfeGZzz/SoF7X39sXdB3u0UcU3dkT8UIs0cnInlaIWMS/Uh9RlUDZfc4ruj5OTLokjDeNX0qeDszaQL/qN4bMzGeoQ0ZGClonfzVMYUBtQ9BAbc0ASPy884sMp/CwDW0okY2vmSH0qO4XsvFH7VeKyi20VlBuStwSIH85rUoY/LSyDtrZj7fHb5GKHxD4kgytJE3mTvXpvgECrHbkVdnbGjr/WwmTzj5eRfQYUR1AIDF0A2GxrUMc76LlpHk83S0jXeo0zMbq6bn77/AHwurtir9yJtJ/U6T0yRhqkc7qpYgmtyLs7Enb/xiz6b1FXnjIsMUbQGBtl2B00SCCQDv7XiozeakSBVSMBnFnUSKI2ootW3xYoVz2t+gQRwZgRPFH5wUkSKu9NTMAOws/2+cZqNNt7pGlWp0033x/Ub4WPftjbjC4zjeUDBgwYADBgwYAM4MGDAAYMGDAAYxjOMYAKjN5W83C98LJtXuALv/XOLcY8+XvePQGJbuQhP8fuiLqarK1wL2Yn9vUccrzGbllDMuY1ElS0KJflqGpW8zgG2Aock463466WZoxW1lQTt77bnjcnf3rHNcx4QaOYvCHVYyJCFs+ob3feq2B+MZKvPBWlWVHUb3G5RrmPLjdldEkUERrKzCRVYneOj9XNgexvE6HKZeXNiBZmYDL62ka/W6lbBN7nc7dtsXHR/D/maf/t5nIv1yA6VF2dVkAbljtdX7Yt18HWWowylltVoaBRpl1UTsSDfPPFYXGjuTZ0ZepT9xuMbHMOtZ4ysj5SBsvOEZZ3SwrKNu3uO+1/3xvk8SM0csYgVEfLpDpvcEE6nBrk2ftteGTr3QJYLSTMQozfRBCNTt8kkDQKHN43eA/AySap8x60TcL2Pff37c4v0qyaM7rTu88iR0nwbLMhmWM+WNwTYB+AxHq/S8M3TvAUjAk+WoFklq7fG2OidR60I5cuV0/wxSfWdAIqPZK2vmuOSRiJ1LOrDa+X5kzKHIYEJGpP8uMDvZtjf3PYDpR1M9uH/AGM1SkxS6Z4YV7BVbQkEaSLHsCdh73WLrouVy+XkYIqtNVKUUNornsQCffF0/Uo1eJq1CSUxjT5mgROshEhJ3ZwFAJNgatvfFR02HLIPM/iJXW4tMMUZjFTH0MS1s1d7a/fCalfUTVriHRkndHrq/WpI1Mgie60atR3BIJBANV77e/vis8NdSGbzwjk0quhqB/M1Ee/tf7YustGMwiupbS30A0GABK+rmtwd6F4m5/pEeXhaSOFA6qzCYaS2sUuyMpBUljsT2uuMZaanu6iae9yyL3i3IeRksxX58xHS9tkRyKHf0/2xWeGcq66VDkkkXxZBqhX5Nh98WvXbzzC9MbgJqdY2LMpDn0qAxB9K8XsDhh8NQeQg0qf6eSQ3zqa7au4rFdTlpDWm5I1yRS6tIUSHi3S4kOx9Z/M43447nE3w3mJY1Mk0UKkreoBgxUDVRLEkVfBODJkhihly4X1kipVaq3210Tx6hxRod8VmV8T5RplvMfxPmOAqoFWNB3ZhsTvQs2TsO5w+nCMFZPA2W+aysr/Hg6JkpxIiuLpgCL+cb8a4+Me8MIM4xgwYAM4xgwYAM4MGDAAYMGDAAYMGDAAYMGDAB4YXiB/EhX0BfSSACNhspJ/asWJxWyoUUlq+rUPt7f2r9cFiGZ6nCZEKAldQrUCOP+2FTMdPkymTMeWJJjZwGJJNtRFAVZ3v22rvhnl6gkaF5XVQL3P96Hftjn2Z8QzZqVlgJjjeRTx6rVRv9vQNvkYpOoociJyjF3ZG8QdN87NohamcIZSo3Z63BI2Gw4G3GG7OFkH8NAgVAKZjwBwSRYPA5Jxs6N0qPKQltzI/LE+on788d8I/4heI1y58oOxjZGMuxABIIVVqjq18kkmucZbN58mzSq73yGvJZqOVwY6ZfJi8slVIDyOfLcKSAaEZYj2UY2TdKEp0S6i0gHr9YYhkYeohdKkAOK34XucUrZeIRCK2JKxRFl2ICZfS7RgbhgspArhpfjFp0+Fcp5szeaS0aLGkjAgGJPpjUXsQCS3we2NscIrJ3Zu6N0JJVVtTGKMaI7FEhb3Ubit/qIs7/BxbDLRjy1AdVPzuNwqC72s7/piT4cnj/hY9LghUFnUDRrhiO478Y0q8ThmDWH3s6ihVbOx4Hc7HEt3KlVncpq1nLSeXMG02NNOFIJjLVtbWLwkI2eGiRkkdHdIZixWtQaOyV1Wp1I27bb/OH6DKBr0BURjceq9iPqYJybZiKNCgf6sWEORYBtvr2bYAGtrKkNZrbfsBiAukVHQYhC0hbQJPLjUOBdC2sbXvZv8AXFV1fw9mZpmMWYWGAKG2R71m70rfbY/9WHTI9O8tQo2X+kAbn5NC/wC2JkWWAxDin8wKbTvFCPlfw9gZQ07TSE0zW2lTXH8vevnfDb03osMOoxRRpqILaUAuuOMWOnGQMCilwS5SfLPIXHrBgxJAYMGDAAYMGDAAXgvBgwAF4LwYMABeDBgwAGA4MYOADy71im8R55YwLPINJdajtyey+5+cWcreWrtuatiB8DgftjmrdUXM1K7j1cgg0OaSwNgOP0OFVKm1Y5D25Si2lcM1rzLAm3PYDYEnuB2A98MXTemLlkXXpDVdAih8s59/88bugSQbEOrNsNroe1XiPm5EywZ8wysSWKBjsqqv11VfVW5/qH2xkh1PdyVpaR7r1eSr8S9b8tDqXUWVtI320kWrDs3ob2oqN98c/wCrZBYnyxkyozWZnjSRmkL+UiMdhpH1vRFk+wxH8RvmM3EMwuqmd1VNNaiR6mQC9tzZvkmsdE8N5XOPkYLSFyqaTHICNl2UhwCQdIGGRltz3OjVh07Y/sUA68RnJEbLCRPPcKyO4cD0glQLXYrwRyMO+T6nl5ZmyjSXJHqGjYFlZKOk76mp9xexwr9aXqUCMuXy0EGrYyoWdtx21LsfnEbwt0FJEBa2kX1aidzqZjqsfSwbUt/Hzhvu2V2ZlRdrtj+/Tl0xZcOSulBMzfU8aWKJAolmoE+14k9SkUIItreQoq/BO5FcAA4hDPNGPWfYaiLP/X7qPcUcVvSZv4rPvJHvHBa6xekyEUFUnkAWxr3GGQqRlwUlBx5GvJ5cAkqKHA+3t+ps4n6ca4U0gDG3DGKisBWDBgxBYMGDBgAMGDBgAMGDBgAMGDBgAzgxjBgAzgx5wYAPWDHnGcAGcYrBgwABXEPM9NjaN49ICsGsADluT97N3iZgxDVyU2uBN6N4ESJ2d5Xff0KLUAfNHc48+KeiSNqZYkzCNp1o31DTuKFgFQd69zwcOeAjC/ZjaywO/ETct0s/c5l0bqBZvLdfWqkAEAaKU0AP7fGHLpMq+UpGwqjv3/1Z/XELxZ00LWZjT1qRr08svz71zhQzXWZo9RgXzEY/QX0svwGogj7jtycYo3oz2s1yiq8d0R+6s48o3RNEkHjTw1/G9/phH8NzoDNLYWFAVvtbvqr77A/9eK85nPZwnXH5SsN/WZW0nahGijniyQMOfTulQ5OBS41EEHSSDT+4Fbv2vn2oUMOqPcvAldGO5Hz07lANBDttGhILb8WAduOL7dsMHR8kMvGkSKaVaB2o19TE+5P+GIPQ+nMx8+UESNekNyqnbjgMR+wNYYo1oYvpqWy8vIivU32j4PS4zgwY0igwYMGAAwYMGAAwYMGAAwYMGAAwYMGAAwYMGAAwYMGAAxnGMGADODGMGAAwYMGAAwYMGADVmI9Ske4I/cY5n0LwLOZD5xMaK1WCCWUdko+kEdzvjqBxkYVUpRm1fsNp1p001HuV+S6UkSaEsLRuzbG+5Y73jzluixI+vSS3YsSa+wOw+4xYnGcX2R8C9z8mAuM4xjOLEBgwYMABgwYMABgwYMABgwYMABgwYMABgwYM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3494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3" y="980728"/>
            <a:ext cx="3024451" cy="3508977"/>
          </a:xfrm>
        </p:spPr>
        <p:txBody>
          <a:bodyPr>
            <a:noAutofit/>
          </a:bodyPr>
          <a:lstStyle/>
          <a:p>
            <a:pPr algn="just"/>
            <a:r>
              <a:rPr lang="pt-BR" sz="2200" i="1" dirty="0"/>
              <a:t>"Folclore </a:t>
            </a:r>
            <a:r>
              <a:rPr lang="pt-BR" sz="2200" i="1" dirty="0" smtClean="0"/>
              <a:t>é </a:t>
            </a:r>
            <a:r>
              <a:rPr lang="pt-BR" sz="2200" i="1" dirty="0"/>
              <a:t>apenas folguedos e festas. É a história construída pelos anseios, aspirações e esperanças de um povo, é uma </a:t>
            </a:r>
            <a:endParaRPr lang="pt-BR" dirty="0"/>
          </a:p>
        </p:txBody>
      </p:sp>
      <p:sp>
        <p:nvSpPr>
          <p:cNvPr id="11266" name="AutoShape 2" descr="data:image/jpeg;base64,/9j/4AAQSkZJRgABAQAAAQABAAD/2wCEAAkGBxQSERUUExQVFhUXFxcXFRQYFhUdHBwXGRgcHBwYHBccHCghHBwlHBcXIjEiJSkrLi4wGCAzODMsNygtLisBCgoKDg0OGxAQGzQkICYtNSwyNCwsLDIwNC0vLSwvLCw0LCwsLCwsLCwsLCwsLCwsLCwsLCwsLCwsLCwsLCwsNP/AABEIANkA6QMBIgACEQEDEQH/xAAcAAACAgMBAQAAAAAAAAAAAAAABgQFAQMHAgj/xAA+EAACAgAFAgUCBAQDCAEFAAABAgMRAAQSITEFQQYTIlFhMnEHQoGRFCNSobHB8DNDYnKC0eHxFRYkNbLC/8QAGwEAAgMBAQEAAAAAAAAAAAAAAAMBAgQFBgf/xAAyEQACAQMDAwIEBAYDAAAAAAAAAQIDESEEEjEiQVEFEwYyYXEUodHhI0KBkbHxFcHw/9oADAMBAAIRAxEAPwDuODBgwAGDGLwXgAzgwY1ZmXSrNzQJr7C8AXNt4xeFnpXijWtzIUvdSoZlIPYmtiK7+4xs/wDqWl1GGQLXJK8+x9vucV3xErUU2rpjFePEjgAkmgO+EfPeJM0rDeAA76VOoqP6TR3Y/Ff54rcvmczmdRMjLCbV2cki74SMcn4HHfFHVXCKPUrhIe+ndYjnZ1Q2Uq/sboj9sWQxz3I5U5KTzohK6tQl1hEBUHkAnUWF7bHjDxmM9HGLd1X7mv8AXB/bF4XZalV3LqJeDFRF1yJpTGrWwAY1xRahv84sZpwilmIAAJJPxi7TXI1ST4N2DELp+eEosAj74mXiqafARkpK6M4MGDElgwYMGAAwYMGAAwYMGAAwYMGAAwYMGAAwYMGADGNGazSxi2J/QE/4Y34wRgBi5mOpTSG4kkWiDbqApFH0kcgH3GM9L/iHJaSXS17po9FdtN7/AK4YCBiD1PNwpGWkK0BdfPsBzf2xbcTKaUSScwF2Zt/gf5Y1Q9RikApwb4HvhKXx66xm4LcMAKJ0ldtR97G42sbc4ccmscqLKgrWAwNVYO+4xVSi+BNOrGfysQesSz5bzdKSKiSOwKx7aCSd2OxFVVYoIfEokAU+bvpADNYsdzuT3rFx+J3iKZpDl8u7BFWptKm9R/Lqr6aq6+cc2ymYMbqrG1sWbIoexFDbYYTJRsc6rSs2kx1kZEOqZ2dPzKnLey3ewHBY/pi+6V1XOZkactFDlokoa2UvpHsoBA1fAwrF46ttTgN6Ywas1/YbD3P73jf1SXqDw6FV4Yx9McSlQAeLbk/JvthKmkVpKUVkacp0DMzZpfNzDyRLTSlo0Sz+VFAJPIs3/nhn8S9M8yJyqhmK6SCdit88XYs8Vyd8In4ZwS5XMnzmYRTpSs7UGlUjYXydz96w7+LevrloCUdPMJARCbJJNEBRuTjTSml1I2wUVBsXvDXhyaBllFMtKijuEElg6boiix/vi58ZZizDErblizICBYA2v4usLM/iXOQqI5GXzHWkjCjWAfzNWyjkf5XiT0uAzPrb1MTTsSTZA4+APg9+MRq9W5q75FRkpR9uHfyM/TG0oDewPPv/AN97xbNMGQkNW3PFH9cUeYikBjEahgbBZmoLXeqttgTt7YtFREWzwvLOTtf3vGbSqo3ufBu2xhHaToZLF42XijHVFll8uM2Bu8l+kHalH9Tf2Ffpi4hWhjc1bkIyubMGC8YY4gsZwY8LJ+/tj0GwAZwYLx4WYHjtgA94MF4LwAGDBeNOVzayAlDelip+4wAbsGC8F4AM4MGMHAAu+LEmoGOymlgyLeosRS7D8uE06EIDRgMCDQAtSBwAeaJ/vhq8YZyaN4/LLgEMDpIHq7WSDv7friqQqGCqoknpi12Ap45OzENtzyRdXijpubsjlaiDnUaj+xTxwlxWklSGJ0midNjnet62xqi6ln8sUjClcsZFY7MW8skalV+AKO2ww0fww1gzN2kUAUvpZVAG3IJRzWPWXy72NLWNKijuL9V2L32A/cYZ7Flh2HQ0sqcU0VMeeabzkyUkKsAqmxZ8wAlmUXQG4XVR3XFd0nwWmaWOeWRzIXcyL6RZRiukEfT2v7nG7xP0weX5scdSpbejSAQD9Y5IsaW4vFT+Fni8y5yTKtZDhnBJ/wB6unURYv1eo1/w4x1acxlGN59SOpZDp0cagKoA4qh/23ONzuiXZAHyeMaMrBMW9ZXy9NUOb2o37fV+49je/MdLR2BYXXyRvY5rnjFYU7Pg24FLxw0HlxKV+uWwdtN+U1H9qP6YVfD0Ch5JctGGmdmKE7Rwx3sxJ2Dtz7gHFn+JEv8AEZqHJxV5iETSksFCoUKBbPBIYn9BjcmWjVNOb0rl1ACxxuPLZu/mSA3/ANJG9E78YKUJWZi1Oall4FgTwrNvKcxmGNsyiowR21NZIFbAAD98OPheVxettuQBsPvVC8esk2SfSIsnGwN0ViJr7kLt/wCP3sOnZddZCxsg35utt+SLrce+F1oblgpCNpJlqq6xbbjkUT225vY/bFNmldpNi1GlVBpJJ/5qsVv3/XFkmaP0rGxPso7ffgfqf2xuy0ZRgWX1Pe4o6F7D9ffCKDq/IsLyda0PmllkzJRIkYQ6bF3v3PO/fE9DttirVGChdFnuSdr9/f8ATBNMuneTSAN6Nb98blWmlmIrYm8Fk7XsDvzjwucWyDsRyDiBleoL6SX1KwtWqqHbf2OJ0qqRquvkf6/th1OrGZWcJRNrLf398EMYW/k2d/8AW2KzOdSjRbYkgkWQTtZocC7JI2GPK9UVX0KjWVLb2PsLPdt6+2+LSnGPLBQl4Li8V2eVVIazZNX9zQ7/ADiTHmQU1nauf0xVdWkLxWoOvUrqnuFNj9wP74vDJenG8rMvY+BjJxFy2a1IpCnfkcEfocE7sdlq+99v0xWT25KKObHjPSE+he/J+P8AXfGnoS+lyNgZGr7LSf8A8Y8ZxzBC7s2pqJ3/AMBiV0fLGOCNGNsFGo+7Hdj+5OIgnbc+5aSssE7GMGDFigYDgwYAK7rm0LsE8xlFqvfUOK+RzhKWfyDq31AAknuwF3vuQRsfkIebw5dfn0Qs3tR/bHPM/mop50cvSglzFpIJVfqZTwVHcmvsSMXp1Em4smh7TrJT/wBm2TNZjMeqNdKE/UzVwDQB+1/r98CZnMQ+qQehSdRVr2s2K/T+xxUeHuir1KRp8zm1VHZo8tl02pVJo6W/NpHt2HtQqfFPSD01Y58jmZJPWUaNrojc7qe23tv74Pfs8nS/F/ybFbx+41dd6kJcvOiX50qaV0pqZA1bAgiv3G9e1Y4V09ZIZFMbusqHUNGxQ++q8dE6b1KXOxaY8xPAAbbQoCmzW2kKCbNAfa/c7ur9PjycWhVChTbsbZ5H7KG5Zje/AFGhzhs/bbSb5ORKa3OyHj8PPxFTORiKdgMyoIIC/wC0A4dQPjkVtR+MXEHiYq0zSw5hIo/pmlCxowr2Lai12B6d9sfOOX6fNqMoSQHV6WAK+tieG5AFHcf2w05Hp+YnY+a0mj0LHKdRpywGr1WSp1V8WuFKlLsROqolhNnvPnlzJkQSyv6lD/TQpE2bah6SxBF3dYcvCWXmiYsolLH6o5aIbuQHArVW4xGg8EEvF5oUt3kWgTX9Qqj9wL9x3w99A6aYFKgsV2Cq10tf0k71i7pxivJjV5zyW2UmRo1daCkWP/WKbqPVAhLal8vfUNroDevcE7YtM7KIo7AAF39u9/vjmzdSH8U7y6rbYK2jSFYEgX73z9xhaSSuzt6LT+83fsXc3W5nEiQuppQIzv3JBY1vQXf5I7Vily/RtTnzyBLStRa6LGlUmzRO2wPcYhnqAebzjoWOOMNKaagAdzpQbgHfihjd0pInjmeJ5nVpVcvIPWyhgWOkG9NHawDS8YTVhCSvwbq1GNGSjxfnyMpEoqQHUGCxvCTy/CtRG4IAB4rc43ZvpyuApQsa2UWF+2ng2b5vEPqPWY1QDzFV1plG5ZjZVSwBHYnn5274Uc71r+HJnZ3didqtUQt3oE2QPvzx3wionLmRj3xs23nsNa5oNCjqpOttGk3YADXse40nYfpjb0HqcZYwuzBijUDqA2O5F0DsR27HC/JnY5mLZdkMcYVn0M1AkMW70XZVNiu/vhY66sWalJWT6h6ZLAW4xvTL3r/DfGGEFdpXX1L1oOEFK/3OgL4ih84wxL5qKqrGVQlPNQn84GmwK7+2JMWZlOnzWVPJkVGBuy7gaTyNvVhW6f1p1yy5V4xExjCrmG1GN1rvIAdDHkkijzd7YInk9BZEfzKIkMxPmaVv1em1OgGqo8A1vjTDSUeZty/qXhKm4Xf7/cd8nnVUvE0wkctsoqqO/wCu1jf2xYdSmIazYCnahe3c8dvb7/bHNejdRT+LibVABptFWgzRuJKUi/8AaKVB27M3xjrKuHUsu9jbjGz+XowZK6hfpuRstMwdwx4RW/uRwPt/fFeviFTKQ3oTuzbVXJu9rJqvYXjz0iZUmnOoknQNyLsk+kX/AIY89UzuTSUo4WSXkosQYja/VQ22I5PfFlFpcib9Vmis674giIjKyrJGJLYg70LoFRu1kbUN6A74dsnmhIitpZbF6WFMPuOxxTdI6flJVWaFEN/S+hQwPfsCDi3TK1+b70OfuecMvdZIk3fBKwYBgxUDGK7qvUFQBdYDsyqBYvdgDXzRxH8WdREGWZtWm9gbqr7j7c/pjm8UUkWZy8zu0yTzxCGUEldLONmO2lhxVc/2q5Cak2sIZ262kkwgZla5GTR5+pqXUNRTRX5dxeKCSGOSCSQaXeZ4suPUo0Q6lLmu1heO+3vis8Nsw6mEYEapc1Iin8seuT1n5di1dgF+cU2agWOXL5OIzM0elmjiFW53MspClifVYUDYd7NAi7O7F26ty5Lr8Nc2BkwqqjzZedwNQawN+SNyvffv9sNz9PTNSRiVowVtzH/xEmhpJINAg/et8c1XoWcglaQRLAGGlmLr6h8qzeofscTzlXzGYZ1ll9MUEZaIfmey/pNbagTt74SknPL+p0VNOOOR/wA10GPLwIvnD+U+tAfTpsEKBR4Ha/a7vfFNNkJHRWZ/UNmlPFH8qIu6pweVJ74W/Enh14o5LkzDEIZgWFLwWCkXYNVt23xMmhizWWhMgQlY4zrbs2gEoe5BQ6hzuPnBKmp1IuPkz1Vthk3dM6QJS0IuUFwCwFABWBo1sFNEUDe++946PJFHDliJtOlQS2wAPehX6fsMRPDiQRKqoIlbghSN65I/9YrPxIZ3iVY11jdmoXweP/HfGzV1XFYQjSU41Z5ZIl8Ss/8As8u7AbglG9tzuOK7i8QW8QdQezFlyV3FkVZB4AJHYHfjGzwj1/LSKqMDDKtyupYqutrB77+9Hb9sT8/4gVYGkPlNKoJhVWPIFX6gL5O42IxhtdXcjpWUZbVA1dK6y2cRopY2jf8ApZSN+a+bA++EzxF1Bl0PmFlm/msrxogCqhYrqugCw3IG/a8Tei9QzGabWgBl2/mbgIvzdqGO5NAk2PuGTMdPaOKRqM8pB57k9gN6H7nbvjO/UaVG1Obu39i9pU5uVOy/92E7L5mZ5nGVgibLMSpaUlFlhkQA6PzCRSHBoEEEXuMSct4JnLL6yEHl+kRvwpBPIHIsX84mdJzefiEjNEXdtNBY6VVUHYFqdiSe98DFMPxNayHcI2qmDpKumux9Oxxapqfcf8JbreGi3sOr1Tmr/VjH1foYjId0jKsVDXA0kjvWyjmhtzsBROFDr+TPqJ0eStpLGquhj1VQMbb0+5B3FDnDb4X6nP1GZbCtl0DlplO1tGygISN3s/oLv2wl9W6kY+t5rLAARrlDAqvvfkw+ajG9ibvnth8N049SsZNTCztjHgWuqdPRUqCVkB3dBr0mxQsLu7k/2/XHQukdMigyCZaZDI8kYZ1UUwW7cEDdaG23zjnOX6z5iuok0Md2mP5R7Cq3+R3+NsNeT8UZRsnGssrfxAPrlJkBb1UxDAfSUI27cYVWVTbjyM0Lg5WqB4qzIyc8ciLKctMGcAkEkqAtAsRSgEc/ucVef6r02RkDpTmxJIV1AUKsUPX2A+49sMsMkPVACgaXKZY0EZG1O9cWPyASLQI9RJugLxIzOWykqGGWOFQoZyT5YIYt6U9KjS+1bHtxviilGKSnyNencrunwUnRvCcatHmYCi0bheVkUM+4GzEavkDbesNcnXuqQRiNcirhRs8c3FAbaWQkcjkn74Vunt/EZiDM5fypFggigfLtLGrQvHsTTMo8tqvULv2w1ZXriXF5cqCIP5CSxuGQy7nyj7UjBUY7MVI7gnbsaV1kxxd5NPBM6FPmtL+YE8yXXQRr0MoDUWf0tsbsbDtjb17w9FnJC2nTIoGqX0agQPylTd1Vn4A98QstI0iyAepjHIQtVTBQu3utqP7jtv76RmyzsdKxohjLCSSiFVTZC1Z3DbGud+2HXS73IjG6u8F10bLS5dFRgQrSyEsa1aVCqgpOXYC9vYn4w4jFZkVaQrJIAAB6F9r/ADE+9ftZxZjFb3ISsZwYxgwEiZ+J80a5QtJwvqrm9uK+eL7bnthV8IROJPL1eblpZIpYr5imR0fQfuoDAjY6Dhx/EHoi5jLk6NTKDtZFqeVNdu99vteEzwfIscsccfmABoo3jkrUpVh6SQNnHPJDLZB91PkyVW1O5Pi6a8cr5tabNTkJl1cWqQxitTCxsfqJ9iPejtzPUZYpBHAkUrmvMK5dVQDv6la/3P8A3xsynVUMgAKtII9T9woWFmSMftqI98VvhrO5ySNszNmSuXA/3sUbK/v/ACwAa3oUQd/0Mu5WE7stEy0OYcsUImrZw7Ml9lVyaQn2BrfnfCp0LxL/AAnV5YMzYVtCqx3KsFNMa4FNXxQ+cNU2T8wJLGjRk+l4rOxYWGFXYZeLvTprtiJ1HKwyGPNsqvMmuBpEtizrVaQPrYg1ZGxBxTZy+5sVdQjbsU/4kdXEPTTChd2nlI1apCAKOr1M7cqDS3+mNo6ksMGXtYFQZWJmZ4Vd2JLgAXydCcY3Z7pWbz6hMzoghU6ki1xeYTRFsxujvuAB98bOpeFTMqtqpoMvCpj5DIC5au91x27d8OoyUeeSJtzj0kWLxGkyxPBCrztH6k0gRoQ70Sii3lKsPSNhtdY26+qk6isQTtHKmXQfAqg4/fHnwjlnhyxaNY6l/mIGJjAiYmpczNZYlqNRp7dhi06UNZajlcxJwfKyzRxrY/NL5lkD2IN4XXqpLdOVkgg9mFFXKzrWTdo1mASGZmAKhw2oqD645LsoLNg8HucS+neGc1mW15rMSLCRtFw5+L/KvzyfjDJ03oKRv5sh82Y/7xgKUdlROEUdgMWrmhZ2A5+2PI+oevQ3bNMr/X9DdDfbqKrPZ/L5CEaisaDZVA3J9go3J/0cKk/4ox36Mu7D3Z1U/sAf8cI3iLrLZvMNK3HEa/0p2H37n5OKzHu/SPgLSyoqtr7zqSV2r2Sv2xyzk1/UJ7rQ4OydC8c5bMsEOqJzwr1RPsGBq/vWJHifwlBnVN+iWqEoHxsGH5hjieOw/hx1tsxltMhuSIhCx5K1ak/NWL+McL4k+Gf+DS1uhk9l7NPtf/Kf14H6XVe/0TWR16Jk44II4YxSxqFA+AP8+cch8VZFE8QrI48xJTIjKpo75PTov3IPPzjrAf8AQ+4xzrxN4QzJz8ebRxJH5vmSKbDL6SDVfUtbe4AHOEenet0tStsnaX5GmVJq7ElfFHltoyfT8nCvA1R+c7V2LH6m96sfOL3K5+WcBJstlJCUZyJIFiCqr6aGkarLA1XGxxUeHvFMEQly4b+FkkpUz6qDoI/3TRkHy47v1L6uCd8NWU8yPKas2FzOYZswiz6jIERNqVjQokFvkDgnbHbeMsRBNkaGLyoHbp2mNzbfwjPptQaaRZGO763isMeE0j3Kj4z8VZgDyGg8iTSA+ynUK2c1YJIJ+N/jDBkepRSymPKKDIDqlmcuIII1ZmCVWpmeRmrvZWuNvfjDwxLPMjJ5eYcMUCLqVjqOoB7qkHq3smje14iVOE5ZWR0ak4xe1mfEuenizQhhgySwqkCq0uWjbU7IpKg8tRNmuBziJ4/iSJIpk9HnplzLDEqrGSFJBCgUDqV/V81hvbpmWyNTZ+Tz8/JGVjRBYjXTR8tGICqO8jkD5GOb+OVnkzCZbzJJ2IjfQq2wLoDWw9jsOAP7NVhDLbwd4kkLZkLsEyWYkUEk+pAtEn5vfDGuWy6ZjUkIjYoKVVG+tQWYi60jSxvbTq3u8QMn0KHL9Ol/l/z2WZpXb6o1jBFIb4/LXBJN7bYg+Bv4ueRpi9LJXlbnaRaGof8ACFUBgBRJXubC+E0hkOUmdp8PszQqzVbb0K2B3AJHJ+cWuF3IZeWBrHrjb6lH5GoHbfdTuaHHHHFn0zqiTl/LDFUbSXIGksPqCm967mq3rsaiPGSGrE/BgwYsQasxFqUqDVgi/bCNL4Z8p5DAoEkhYySKPXpBql49TWdTcgGhh+xWZ5WV1ZQTvx8H6l/UUR8r84q4pu5SaujmXSulDIq8sxJZ/MVFrd3IKM1fliXVVn4A7XjxN4kVI4/QG0LqSIfTrU6IxVfStOT8hfjDd4rjTylfyzLGzi1UhXRudSE7HdRcZ2sYUs/kcsQHZM7KUUUi5fQ23HrvRZqrHHxiMLBmdNppQIsHVZB0/NZh3YmRo4lZiN2BtgqD6VVdRo77485Rn/8AjlQhlDTARqv1aEhPb3O17H6uMWb9MlzFF8uqqg0wZXzCqIbBYu9EvIa9RC0ByR3nxZYWhoeVAPSaenLG3ZaYGiwRFu7A+Riqdyyp9V3wRvDHhvLb+eo8wC2Vzq0kgmvvsSewO3IOGaaAiJ/KKKxQBWKqSqITwoPJ7Xt7jasc1hzebEhkZAt6td8jT/tSaJG7rMfb1X3w4dHZpJ1zjOra4fK8vZN1bTW7bhSrm+SZPjDammcXjj/s1pxULv8AsJfjHIu08UCXoXLQ2obTGKaUlm4FAAf9uLafB3jDKEDLDRGUoKUUrE3b02Nt9t+cSV6IM/LN5yssI0xqoNNJQ2Y+0YIJAP1c8Vav4Y8Gq8mey5oOhjjugdty1fHAxi1eghqo+3Uwn+X6l4VY7XJLj8zqynGrNx6o3UcsrKP1BGEjIZufp5ETedPH6vRKoWUKh9TxHUfNQDempgK54w49N6nFmIxJC4dT7cg+xHIPwceC1vo+o0U93zRTw0aVNSR8/GMr6WFEbEexGxGMY6X448ENLI2Yywtm3ki2Go93U8XXIPNbb889zGQljOl4pFPsUYf5Y+8+i/EWj9R08ZqaUrZi2k0+/PK+p52vpp05WtgjY6V+EOWIXMSH6WKIPkrqJ/8A2GFXoXg7M5lh6Gij/NI6kbfCmix+23z79h6R05MtCkUYpUFWeSe7H5J3x5H48+INNPSfgaElKUmr2ykl9V3b7GzQaaSn7klYm4idZ6vDlIjLO4RR78k+wHJPwMLPi7x/FlLihAnzF1pBOlD/AMbDv/wjf7DfCM6rLBP1DOFs/Ll30HKKSscdnZ2HPlCuVG9Gye3h/SPQqs/4lXpX5nUqTsROu5iHrGZcQJDBNX8pJAVbMjjeT6Vf2U7nff2Z/wAKfDUZy0vnCdGidYyQzIyyatRUaTwNSD5s4pOuZhZhBB1HLFZ3RXycmSVVdCaIy5Q7ECxv2v4vDPFnJMhkIoZSTP8AxeXklcsCZEedb9XdlGhTue29G8e2hTjCCjHhGTvcU+v9K6hkzmVyEtZc5mQyLERrjcsAokJ9QXTpYNdDVvWHjwn4kyOShC5zMImbZV8xmLszekU1kE0avt71VYrOs9MkTr5zcMwjyxj83NuG2CRrTK6nYhqUC/c1xhW8NZrp8mbnzk8aSO0pbK5RXVaUfT6GAUsdti1c7YkLk/8AFfw0qZds8mdaRJ2XZ/qctZUAgC0A4WtsXZymcbqeYWGBTAfJEmYZV3CwIugOd29QPpX27Yk9QzHT3P8AG9Tn1tGP5eQNgRdwogIDM9VbEV34xJ6N4zTqXoizseUUkBYdIWdQOwZwUYt7KNvc4kixF8R5bygxeWUxfw03mReWD/KKBdQYUBTFDuSaFd8Lf4XrJLoSlKwSKzEUGXU4UlT8kDUu4Ivvi9zPhJoGzqtnWzbT5WSJFcszo31gMbIUErX5bNADFH+Hufjyn8QcxL5QdU8pyjtel9ZsKD209/fC8Jky3S47HdowAPisYyMyPGrx0UbcEcGzz++FodTj0SnWTrhDVTAqCtIBG24LWTVe19sSfBfUEOVhXWxZtekSALIQrN9SDjYYvayIQyYMGDASZx5Zb2OPWDABXzdPBBB3B96/vYIP6jAmUqwFFHk+nf54xYYMBG1Ff/8AGKRTAUeVHB+D7j44xS+N4FWDWBvrhUewqQEMfhaJ+QMNOKfxdkjNlJVUW4UvH/zp6l/civ1xMbblcLYsc9y0sbpKPNLuxkWXSAACJHIUjst9z2YYz4PeVYHQq7MmYkW0EZG+liLccWTxhR6nm3U/yInRZTH5aKF5JFoFF2Vdq9jQPGH7o/hWLJZV5Jgzy0ssrBmJWT81Ac19sa6slBL6kVY7l9bDZ4fyhUFmUpq0+gkMQFUKLND2xSeIfDWYGaGbyMiI5BEsb/S91zt8DFq/WEj0gsDZCqQHo2BxQNjer232x5XxDEL9dGidLI9gAkH06RvYIq+2M0o3KU5uCK3L+HsxJmBPmzG2iN0iijDAKZANbEk7nasJXV+lzZGUzZcSRsT6lItGHsRdHj74fJfEqhSVk9ZBCFo3rULP0AgkUDsP1OPMedlzCqjwlvSPNYWED0CQvmUa3Fc3htPaouE43i+biaylJqcXZorfDPi5MyRG/wDKmHMbHZv+Qnn7c4a8c6674TVjr1qlAEB2Ng3t9IPfvY/TEPI+PJ8rG8cqCdlBCPrAtl7P3I4Ngb/3x5L1b4Xg5e5pHjx3X6o16fW7laphnR+o56OCNpJXVEUWzMar/wA/GOb9T8VZnPTCHLJJFAWi1tRErRyPp11yifPO44xzrxF1+bO5pPPl8y3UKighEsgEKp7/ACd8fQfQMimUijiQXoVlV3ovoLatJahteL6b0fTemqM6/VN8eEPVSVRPbwI3h78Nphmcs0wAhSTMNKnypKxkdyH9LWewPviR0fwrHlczJl7fzUisyq5FwOxAQqTTAAm79xjqJmo19u/+vjFB1ZY/O81pArGNoyAo9StXJu7G9b7WffHdlqYQdpdxEn3bFWKMRdQy+YmoNMXy0Z1ggKy6wRGwtSXFAg7iQDbbEP8AFTreXaeHJMjysXDSCIDXRGkIu9Bm2+wUHGj8QIYHgGYSWTzMsdSAaQC7OtXd1VACuKxU53oPpizCzGXMzlZS9blmvdSBYK7Cjt9sXjVjJbkK39yJ4kmmzEf8NDCMtl7GqFTcjyLtUztuSK2B+OcL/R8rLHLcReFvUpcX9iP/AAMO7+Hs2tyOpk1G2Jq9Z3LUNhuO/wACsbsn0mVx6YwLFkkEG/sO5xmlXd8GeVaSlZC/0iSSJJYMzHJmctIVLgmpUfTYljZj9hRNEe292mT6blooJFySTzSyLoDTJGFiUn1FdPLkUoIvnE/KeHJfNCSCk3Zms3XwOBuBhw6ekceYSMIxIIPpUaQ5Qlde9jbe6obYiNecntSNdCW67l2Fzw/+HmZh0SNm5ImVg6RKHdFa79YvSfY4uYvDKO2qTIqHDatSTBoi93eg+oKTRK1++OgRpWPWnGpQSLucpHJ4/DPVYZnlUwTSSOXZydPNAKAVtVAofphmh8L5j+JGZ/ifLfSBIixhlO9sNTc79623w51jNYmxLm2YXGcGDElQwYLwYADBgvBeAAxhsZvAcAHKIukGHqMCA3qzckj+30iSx7AhuPdR7Y6RnomALR0CRRtS32JA3OFzrX/5TJ/80p/Tyuf8R+mHHDK73qP2AXMtqWgVjG97Quu/v7DgYkiDVRRYzV9hte5r0++JHXOoxwp62om6FgE1uTfYD3wmZjxC8rAROY1PpUAeomv72b+2ESr7HkzVZbccscfL0r62KAWbWgP8MJ3XvE0MUgDM0u+kx/mB9z2o2MUvUuqvM0XmNOySF9AgvWwUDUAvcf1H5rCrm8zoV8uqEosyylmWnAoAKxobXfNc4W9Xb5UP0+ir6rhWS8m3xB4nOcnECsYY5CiANwasAsO1hqPY6Rin6p4anDZiMsC2XQMW1aQUOogCz2o7fOGLNZNcw5M0EMskykQiJ9BgWMXrYkAVff32GKgOXkZpZA5vTIXIVCq7Bmc7fFH2wp6iTszdp/So5U3wIXSheYh33Mse/wD1jH083UUJJF7X2xwLxSiRdQjlMkLgvFIwhA0oqlfTQJ9QA7HD/l/xpVbHkjTfZSB/bGmvpfxO2bRjmpRe2LOiT+dLO/lqTH5Uel7AUuZHLbnmgE/fBlvDjKTJIkczk/SxNAV2sUTfuMKPRfxiyxLNmSyf0qkUh9u/xR/f4xKl/GHKOQsTlSfeGZzz/SoF7X39sXdB3u0UcU3dkT8UIs0cnInlaIWMS/Uh9RlUDZfc4ruj5OTLokjDeNX0qeDszaQL/qN4bMzGeoQ0ZGClonfzVMYUBtQ9BAbc0ASPy884sMp/CwDW0okY2vmSH0qO4XsvFH7VeKyi20VlBuStwSIH85rUoY/LSyDtrZj7fHb5GKHxD4kgytJE3mTvXpvgECrHbkVdnbGjr/WwmTzj5eRfQYUR1AIDF0A2GxrUMc76LlpHk83S0jXeo0zMbq6bn77/AHwurtir9yJtJ/U6T0yRhqkc7qpYgmtyLs7Enb/xiz6b1FXnjIsMUbQGBtl2B00SCCQDv7XiozeakSBVSMBnFnUSKI2ootW3xYoVz2t+gQRwZgRPFH5wUkSKu9NTMAOws/2+cZqNNt7pGlWp0033x/Ub4WPftjbjC4zjeUDBgwYADBgwYAM4MGDAAYMGDAAYxjOMYAKjN5W83C98LJtXuALv/XOLcY8+XvePQGJbuQhP8fuiLqarK1wL2Yn9vUccrzGbllDMuY1ElS0KJflqGpW8zgG2Aock463466WZoxW1lQTt77bnjcnf3rHNcx4QaOYvCHVYyJCFs+ob3feq2B+MZKvPBWlWVHUb3G5RrmPLjdldEkUERrKzCRVYneOj9XNgexvE6HKZeXNiBZmYDL62ka/W6lbBN7nc7dtsXHR/D/maf/t5nIv1yA6VF2dVkAbljtdX7Yt18HWWowylltVoaBRpl1UTsSDfPPFYXGjuTZ0ZepT9xuMbHMOtZ4ysj5SBsvOEZZ3SwrKNu3uO+1/3xvk8SM0csYgVEfLpDpvcEE6nBrk2ftteGTr3QJYLSTMQozfRBCNTt8kkDQKHN43eA/AySap8x60TcL2Pff37c4v0qyaM7rTu88iR0nwbLMhmWM+WNwTYB+AxHq/S8M3TvAUjAk+WoFklq7fG2OidR60I5cuV0/wxSfWdAIqPZK2vmuOSRiJ1LOrDa+X5kzKHIYEJGpP8uMDvZtjf3PYDpR1M9uH/AGM1SkxS6Z4YV7BVbQkEaSLHsCdh73WLrouVy+XkYIqtNVKUUNornsQCffF0/Uo1eJq1CSUxjT5mgROshEhJ3ZwFAJNgatvfFR02HLIPM/iJXW4tMMUZjFTH0MS1s1d7a/fCalfUTVriHRkndHrq/WpI1Mgie60atR3BIJBANV77e/vis8NdSGbzwjk0quhqB/M1Ee/tf7YustGMwiupbS30A0GABK+rmtwd6F4m5/pEeXhaSOFA6qzCYaS2sUuyMpBUljsT2uuMZaanu6iae9yyL3i3IeRksxX58xHS9tkRyKHf0/2xWeGcq66VDkkkXxZBqhX5Nh98WvXbzzC9MbgJqdY2LMpDn0qAxB9K8XsDhh8NQeQg0qf6eSQ3zqa7au4rFdTlpDWm5I1yRS6tIUSHi3S4kOx9Z/M43447nE3w3mJY1Mk0UKkreoBgxUDVRLEkVfBODJkhihly4X1kipVaq3210Tx6hxRod8VmV8T5RplvMfxPmOAqoFWNB3ZhsTvQs2TsO5w+nCMFZPA2W+aysr/Hg6JkpxIiuLpgCL+cb8a4+Me8MIM4xgwYAM4xgwYAM4MGDAAYMGDAAYMGDAAYMGDAB4YXiB/EhX0BfSSACNhspJ/asWJxWyoUUlq+rUPt7f2r9cFiGZ6nCZEKAldQrUCOP+2FTMdPkymTMeWJJjZwGJJNtRFAVZ3v22rvhnl6gkaF5XVQL3P96Hftjn2Z8QzZqVlgJjjeRTx6rVRv9vQNvkYpOoociJyjF3ZG8QdN87NohamcIZSo3Z63BI2Gw4G3GG7OFkH8NAgVAKZjwBwSRYPA5Jxs6N0qPKQltzI/LE+on788d8I/4heI1y58oOxjZGMuxABIIVVqjq18kkmucZbN58mzSq73yGvJZqOVwY6ZfJi8slVIDyOfLcKSAaEZYj2UY2TdKEp0S6i0gHr9YYhkYeohdKkAOK34XucUrZeIRCK2JKxRFl2ICZfS7RgbhgspArhpfjFp0+Fcp5szeaS0aLGkjAgGJPpjUXsQCS3we2NscIrJ3Zu6N0JJVVtTGKMaI7FEhb3Ubit/qIs7/BxbDLRjy1AdVPzuNwqC72s7/piT4cnj/hY9LghUFnUDRrhiO478Y0q8ThmDWH3s6ihVbOx4Hc7HEt3KlVncpq1nLSeXMG02NNOFIJjLVtbWLwkI2eGiRkkdHdIZixWtQaOyV1Wp1I27bb/OH6DKBr0BURjceq9iPqYJybZiKNCgf6sWEORYBtvr2bYAGtrKkNZrbfsBiAukVHQYhC0hbQJPLjUOBdC2sbXvZv8AXFV1fw9mZpmMWYWGAKG2R71m70rfbY/9WHTI9O8tQo2X+kAbn5NC/wC2JkWWAxDin8wKbTvFCPlfw9gZQ07TSE0zW2lTXH8vevnfDb03osMOoxRRpqILaUAuuOMWOnGQMCilwS5SfLPIXHrBgxJAYMGDAAYMGDAAXgvBgwAF4LwYMABeDBgwAGA4MYOADy71im8R55YwLPINJdajtyey+5+cWcreWrtuatiB8DgftjmrdUXM1K7j1cgg0OaSwNgOP0OFVKm1Y5D25Si2lcM1rzLAm3PYDYEnuB2A98MXTemLlkXXpDVdAih8s59/88bugSQbEOrNsNroe1XiPm5EywZ8wysSWKBjsqqv11VfVW5/qH2xkh1PdyVpaR7r1eSr8S9b8tDqXUWVtI320kWrDs3ob2oqN98c/wCrZBYnyxkyozWZnjSRmkL+UiMdhpH1vRFk+wxH8RvmM3EMwuqmd1VNNaiR6mQC9tzZvkmsdE8N5XOPkYLSFyqaTHICNl2UhwCQdIGGRltz3OjVh07Y/sUA68RnJEbLCRPPcKyO4cD0glQLXYrwRyMO+T6nl5ZmyjSXJHqGjYFlZKOk76mp9xexwr9aXqUCMuXy0EGrYyoWdtx21LsfnEbwt0FJEBa2kX1aidzqZjqsfSwbUt/Hzhvu2V2ZlRdrtj+/Tl0xZcOSulBMzfU8aWKJAolmoE+14k9SkUIItreQoq/BO5FcAA4hDPNGPWfYaiLP/X7qPcUcVvSZv4rPvJHvHBa6xekyEUFUnkAWxr3GGQqRlwUlBx5GvJ5cAkqKHA+3t+ps4n6ca4U0gDG3DGKisBWDBgxBYMGDBgAMGDBgAMGDBgAMGDBgAzgxjBgAzgx5wYAPWDHnGcAGcYrBgwABXEPM9NjaN49ICsGsADluT97N3iZgxDVyU2uBN6N4ESJ2d5Xff0KLUAfNHc48+KeiSNqZYkzCNp1o31DTuKFgFQd69zwcOeAjC/ZjaywO/ETct0s/c5l0bqBZvLdfWqkAEAaKU0AP7fGHLpMq+UpGwqjv3/1Z/XELxZ00LWZjT1qRr08svz71zhQzXWZo9RgXzEY/QX0svwGogj7jtycYo3oz2s1yiq8d0R+6s48o3RNEkHjTw1/G9/phH8NzoDNLYWFAVvtbvqr77A/9eK85nPZwnXH5SsN/WZW0nahGijniyQMOfTulQ5OBS41EEHSSDT+4Fbv2vn2oUMOqPcvAldGO5Hz07lANBDttGhILb8WAduOL7dsMHR8kMvGkSKaVaB2o19TE+5P+GIPQ+nMx8+UESNekNyqnbjgMR+wNYYo1oYvpqWy8vIivU32j4PS4zgwY0igwYMGAAwYMGAAwYMGAAwYMGAAwYMGAAwYMGAAwYMGAAxnGMGADODGMGAAwYMGAAwYMGADVmI9Ske4I/cY5n0LwLOZD5xMaK1WCCWUdko+kEdzvjqBxkYVUpRm1fsNp1p001HuV+S6UkSaEsLRuzbG+5Y73jzluixI+vSS3YsSa+wOw+4xYnGcX2R8C9z8mAuM4xjOLEBgwYMABgwYMABgwYMABgwYMABgwYMABgwYM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68" name="AutoShape 4" descr="data:image/jpeg;base64,/9j/4AAQSkZJRgABAQAAAQABAAD/2wCEAAkGBxQSERUUExQVFhUXFxcXFRQYFhUdHBwXGRgcHBwYHBccHCghHBwlHBcXIjEiJSkrLi4wGCAzODMsNygtLisBCgoKDg0OGxAQGzQkICYtNSwyNCwsLDIwNC0vLSwvLCw0LCwsLCwsLCwsLCwsLCwsLCwsLCwsLCwsLCwsLCwsNP/AABEIANkA6QMBIgACEQEDEQH/xAAcAAACAgMBAQAAAAAAAAAAAAAABgQFAQMHAgj/xAA+EAACAgAFAgUCBAQDCAEFAAABAgMRAAQSITEFQQYTIlFhMnEHQoGRFCNSobHB8DNDYnKC0eHxFRYkNbLC/8QAGwEAAgMBAQEAAAAAAAAAAAAAAAMBAgQFBgf/xAAyEQACAQMDAwIEBAYDAAAAAAAAAQIDESEEEjEiQVEFEwYyYXEUodHhI0KBkbHxFcHw/9oADAMBAAIRAxEAPwDuODBgwAGDGLwXgAzgwY1ZmXSrNzQJr7C8AXNt4xeFnpXijWtzIUvdSoZlIPYmtiK7+4xs/wDqWl1GGQLXJK8+x9vucV3xErUU2rpjFePEjgAkmgO+EfPeJM0rDeAA76VOoqP6TR3Y/Ff54rcvmczmdRMjLCbV2cki74SMcn4HHfFHVXCKPUrhIe+ndYjnZ1Q2Uq/sboj9sWQxz3I5U5KTzohK6tQl1hEBUHkAnUWF7bHjDxmM9HGLd1X7mv8AXB/bF4XZalV3LqJeDFRF1yJpTGrWwAY1xRahv84sZpwilmIAAJJPxi7TXI1ST4N2DELp+eEosAj74mXiqafARkpK6M4MGDElgwYMGAAwYMGAAwYMGAAwYMGAAwYMGAAwYMGADGNGazSxi2J/QE/4Y34wRgBi5mOpTSG4kkWiDbqApFH0kcgH3GM9L/iHJaSXS17po9FdtN7/AK4YCBiD1PNwpGWkK0BdfPsBzf2xbcTKaUSScwF2Zt/gf5Y1Q9RikApwb4HvhKXx66xm4LcMAKJ0ldtR97G42sbc4ccmscqLKgrWAwNVYO+4xVSi+BNOrGfysQesSz5bzdKSKiSOwKx7aCSd2OxFVVYoIfEokAU+bvpADNYsdzuT3rFx+J3iKZpDl8u7BFWptKm9R/Lqr6aq6+cc2ymYMbqrG1sWbIoexFDbYYTJRsc6rSs2kx1kZEOqZ2dPzKnLey3ewHBY/pi+6V1XOZkactFDlokoa2UvpHsoBA1fAwrF46ttTgN6Ywas1/YbD3P73jf1SXqDw6FV4Yx9McSlQAeLbk/JvthKmkVpKUVkacp0DMzZpfNzDyRLTSlo0Sz+VFAJPIs3/nhn8S9M8yJyqhmK6SCdit88XYs8Vyd8In4ZwS5XMnzmYRTpSs7UGlUjYXydz96w7+LevrloCUdPMJARCbJJNEBRuTjTSml1I2wUVBsXvDXhyaBllFMtKijuEElg6boiix/vi58ZZizDErblizICBYA2v4usLM/iXOQqI5GXzHWkjCjWAfzNWyjkf5XiT0uAzPrb1MTTsSTZA4+APg9+MRq9W5q75FRkpR9uHfyM/TG0oDewPPv/AN97xbNMGQkNW3PFH9cUeYikBjEahgbBZmoLXeqttgTt7YtFREWzwvLOTtf3vGbSqo3ufBu2xhHaToZLF42XijHVFll8uM2Bu8l+kHalH9Tf2Ffpi4hWhjc1bkIyubMGC8YY4gsZwY8LJ+/tj0GwAZwYLx4WYHjtgA94MF4LwAGDBeNOVzayAlDelip+4wAbsGC8F4AM4MGMHAAu+LEmoGOymlgyLeosRS7D8uE06EIDRgMCDQAtSBwAeaJ/vhq8YZyaN4/LLgEMDpIHq7WSDv7friqQqGCqoknpi12Ap45OzENtzyRdXijpubsjlaiDnUaj+xTxwlxWklSGJ0midNjnet62xqi6ln8sUjClcsZFY7MW8skalV+AKO2ww0fww1gzN2kUAUvpZVAG3IJRzWPWXy72NLWNKijuL9V2L32A/cYZ7Flh2HQ0sqcU0VMeeabzkyUkKsAqmxZ8wAlmUXQG4XVR3XFd0nwWmaWOeWRzIXcyL6RZRiukEfT2v7nG7xP0weX5scdSpbejSAQD9Y5IsaW4vFT+Fni8y5yTKtZDhnBJ/wB6unURYv1eo1/w4x1acxlGN59SOpZDp0cagKoA4qh/23ONzuiXZAHyeMaMrBMW9ZXy9NUOb2o37fV+49je/MdLR2BYXXyRvY5rnjFYU7Pg24FLxw0HlxKV+uWwdtN+U1H9qP6YVfD0Ch5JctGGmdmKE7Rwx3sxJ2Dtz7gHFn+JEv8AEZqHJxV5iETSksFCoUKBbPBIYn9BjcmWjVNOb0rl1ACxxuPLZu/mSA3/ANJG9E78YKUJWZi1Oall4FgTwrNvKcxmGNsyiowR21NZIFbAAD98OPheVxettuQBsPvVC8esk2SfSIsnGwN0ViJr7kLt/wCP3sOnZddZCxsg35utt+SLrce+F1oblgpCNpJlqq6xbbjkUT225vY/bFNmldpNi1GlVBpJJ/5qsVv3/XFkmaP0rGxPso7ffgfqf2xuy0ZRgWX1Pe4o6F7D9ffCKDq/IsLyda0PmllkzJRIkYQ6bF3v3PO/fE9DttirVGChdFnuSdr9/f8ATBNMuneTSAN6Nb98blWmlmIrYm8Fk7XsDvzjwucWyDsRyDiBleoL6SX1KwtWqqHbf2OJ0qqRquvkf6/th1OrGZWcJRNrLf398EMYW/k2d/8AW2KzOdSjRbYkgkWQTtZocC7JI2GPK9UVX0KjWVLb2PsLPdt6+2+LSnGPLBQl4Li8V2eVVIazZNX9zQ7/ADiTHmQU1nauf0xVdWkLxWoOvUrqnuFNj9wP74vDJenG8rMvY+BjJxFy2a1IpCnfkcEfocE7sdlq+99v0xWT25KKObHjPSE+he/J+P8AXfGnoS+lyNgZGr7LSf8A8Y8ZxzBC7s2pqJ3/AMBiV0fLGOCNGNsFGo+7Hdj+5OIgnbc+5aSssE7GMGDFigYDgwYAK7rm0LsE8xlFqvfUOK+RzhKWfyDq31AAknuwF3vuQRsfkIebw5dfn0Qs3tR/bHPM/mop50cvSglzFpIJVfqZTwVHcmvsSMXp1Em4smh7TrJT/wBm2TNZjMeqNdKE/UzVwDQB+1/r98CZnMQ+qQehSdRVr2s2K/T+xxUeHuir1KRp8zm1VHZo8tl02pVJo6W/NpHt2HtQqfFPSD01Y58jmZJPWUaNrojc7qe23tv74Pfs8nS/F/ybFbx+41dd6kJcvOiX50qaV0pqZA1bAgiv3G9e1Y4V09ZIZFMbusqHUNGxQ++q8dE6b1KXOxaY8xPAAbbQoCmzW2kKCbNAfa/c7ur9PjycWhVChTbsbZ5H7KG5Zje/AFGhzhs/bbSb5ORKa3OyHj8PPxFTORiKdgMyoIIC/wC0A4dQPjkVtR+MXEHiYq0zSw5hIo/pmlCxowr2Lai12B6d9sfOOX6fNqMoSQHV6WAK+tieG5AFHcf2w05Hp+YnY+a0mj0LHKdRpywGr1WSp1V8WuFKlLsROqolhNnvPnlzJkQSyv6lD/TQpE2bah6SxBF3dYcvCWXmiYsolLH6o5aIbuQHArVW4xGg8EEvF5oUt3kWgTX9Qqj9wL9x3w99A6aYFKgsV2Cq10tf0k71i7pxivJjV5zyW2UmRo1daCkWP/WKbqPVAhLal8vfUNroDevcE7YtM7KIo7AAF39u9/vjmzdSH8U7y6rbYK2jSFYEgX73z9xhaSSuzt6LT+83fsXc3W5nEiQuppQIzv3JBY1vQXf5I7Vily/RtTnzyBLStRa6LGlUmzRO2wPcYhnqAebzjoWOOMNKaagAdzpQbgHfihjd0pInjmeJ5nVpVcvIPWyhgWOkG9NHawDS8YTVhCSvwbq1GNGSjxfnyMpEoqQHUGCxvCTy/CtRG4IAB4rc43ZvpyuApQsa2UWF+2ng2b5vEPqPWY1QDzFV1plG5ZjZVSwBHYnn5274Uc71r+HJnZ3didqtUQt3oE2QPvzx3wionLmRj3xs23nsNa5oNCjqpOttGk3YADXse40nYfpjb0HqcZYwuzBijUDqA2O5F0DsR27HC/JnY5mLZdkMcYVn0M1AkMW70XZVNiu/vhY66sWalJWT6h6ZLAW4xvTL3r/DfGGEFdpXX1L1oOEFK/3OgL4ih84wxL5qKqrGVQlPNQn84GmwK7+2JMWZlOnzWVPJkVGBuy7gaTyNvVhW6f1p1yy5V4xExjCrmG1GN1rvIAdDHkkijzd7YInk9BZEfzKIkMxPmaVv1em1OgGqo8A1vjTDSUeZty/qXhKm4Xf7/cd8nnVUvE0wkctsoqqO/wCu1jf2xYdSmIazYCnahe3c8dvb7/bHNejdRT+LibVABptFWgzRuJKUi/8AaKVB27M3xjrKuHUsu9jbjGz+XowZK6hfpuRstMwdwx4RW/uRwPt/fFeviFTKQ3oTuzbVXJu9rJqvYXjz0iZUmnOoknQNyLsk+kX/AIY89UzuTSUo4WSXkosQYja/VQ22I5PfFlFpcib9Vmis674giIjKyrJGJLYg70LoFRu1kbUN6A74dsnmhIitpZbF6WFMPuOxxTdI6flJVWaFEN/S+hQwPfsCDi3TK1+b70OfuecMvdZIk3fBKwYBgxUDGK7qvUFQBdYDsyqBYvdgDXzRxH8WdREGWZtWm9gbqr7j7c/pjm8UUkWZy8zu0yTzxCGUEldLONmO2lhxVc/2q5Cak2sIZ262kkwgZla5GTR5+pqXUNRTRX5dxeKCSGOSCSQaXeZ4suPUo0Q6lLmu1heO+3vis8Nsw6mEYEapc1Iin8seuT1n5di1dgF+cU2agWOXL5OIzM0elmjiFW53MspClifVYUDYd7NAi7O7F26ty5Lr8Nc2BkwqqjzZedwNQawN+SNyvffv9sNz9PTNSRiVowVtzH/xEmhpJINAg/et8c1XoWcglaQRLAGGlmLr6h8qzeofscTzlXzGYZ1ll9MUEZaIfmey/pNbagTt74SknPL+p0VNOOOR/wA10GPLwIvnD+U+tAfTpsEKBR4Ha/a7vfFNNkJHRWZ/UNmlPFH8qIu6pweVJ74W/Enh14o5LkzDEIZgWFLwWCkXYNVt23xMmhizWWhMgQlY4zrbs2gEoe5BQ6hzuPnBKmp1IuPkz1Vthk3dM6QJS0IuUFwCwFABWBo1sFNEUDe++946PJFHDliJtOlQS2wAPehX6fsMRPDiQRKqoIlbghSN65I/9YrPxIZ3iVY11jdmoXweP/HfGzV1XFYQjSU41Z5ZIl8Ss/8As8u7AbglG9tzuOK7i8QW8QdQezFlyV3FkVZB4AJHYHfjGzwj1/LSKqMDDKtyupYqutrB77+9Hb9sT8/4gVYGkPlNKoJhVWPIFX6gL5O42IxhtdXcjpWUZbVA1dK6y2cRopY2jf8ApZSN+a+bA++EzxF1Bl0PmFlm/msrxogCqhYrqugCw3IG/a8Tei9QzGabWgBl2/mbgIvzdqGO5NAk2PuGTMdPaOKRqM8pB57k9gN6H7nbvjO/UaVG1Obu39i9pU5uVOy/92E7L5mZ5nGVgibLMSpaUlFlhkQA6PzCRSHBoEEEXuMSct4JnLL6yEHl+kRvwpBPIHIsX84mdJzefiEjNEXdtNBY6VVUHYFqdiSe98DFMPxNayHcI2qmDpKumux9Oxxapqfcf8JbreGi3sOr1Tmr/VjH1foYjId0jKsVDXA0kjvWyjmhtzsBROFDr+TPqJ0eStpLGquhj1VQMbb0+5B3FDnDb4X6nP1GZbCtl0DlplO1tGygISN3s/oLv2wl9W6kY+t5rLAARrlDAqvvfkw+ajG9ibvnth8N049SsZNTCztjHgWuqdPRUqCVkB3dBr0mxQsLu7k/2/XHQukdMigyCZaZDI8kYZ1UUwW7cEDdaG23zjnOX6z5iuok0Md2mP5R7Cq3+R3+NsNeT8UZRsnGssrfxAPrlJkBb1UxDAfSUI27cYVWVTbjyM0Lg5WqB4qzIyc8ciLKctMGcAkEkqAtAsRSgEc/ucVef6r02RkDpTmxJIV1AUKsUPX2A+49sMsMkPVACgaXKZY0EZG1O9cWPyASLQI9RJugLxIzOWykqGGWOFQoZyT5YIYt6U9KjS+1bHtxviilGKSnyNencrunwUnRvCcatHmYCi0bheVkUM+4GzEavkDbesNcnXuqQRiNcirhRs8c3FAbaWQkcjkn74Vunt/EZiDM5fypFggigfLtLGrQvHsTTMo8tqvULv2w1ZXriXF5cqCIP5CSxuGQy7nyj7UjBUY7MVI7gnbsaV1kxxd5NPBM6FPmtL+YE8yXXQRr0MoDUWf0tsbsbDtjb17w9FnJC2nTIoGqX0agQPylTd1Vn4A98QstI0iyAepjHIQtVTBQu3utqP7jtv76RmyzsdKxohjLCSSiFVTZC1Z3DbGud+2HXS73IjG6u8F10bLS5dFRgQrSyEsa1aVCqgpOXYC9vYn4w4jFZkVaQrJIAAB6F9r/ADE+9ftZxZjFb3ISsZwYxgwEiZ+J80a5QtJwvqrm9uK+eL7bnthV8IROJPL1eblpZIpYr5imR0fQfuoDAjY6Dhx/EHoi5jLk6NTKDtZFqeVNdu99vteEzwfIscsccfmABoo3jkrUpVh6SQNnHPJDLZB91PkyVW1O5Pi6a8cr5tabNTkJl1cWqQxitTCxsfqJ9iPejtzPUZYpBHAkUrmvMK5dVQDv6la/3P8A3xsynVUMgAKtII9T9woWFmSMftqI98VvhrO5ySNszNmSuXA/3sUbK/v/ACwAa3oUQd/0Mu5WE7stEy0OYcsUImrZw7Ml9lVyaQn2BrfnfCp0LxL/AAnV5YMzYVtCqx3KsFNMa4FNXxQ+cNU2T8wJLGjRk+l4rOxYWGFXYZeLvTprtiJ1HKwyGPNsqvMmuBpEtizrVaQPrYg1ZGxBxTZy+5sVdQjbsU/4kdXEPTTChd2nlI1apCAKOr1M7cqDS3+mNo6ksMGXtYFQZWJmZ4Vd2JLgAXydCcY3Z7pWbz6hMzoghU6ki1xeYTRFsxujvuAB98bOpeFTMqtqpoMvCpj5DIC5au91x27d8OoyUeeSJtzj0kWLxGkyxPBCrztH6k0gRoQ70Sii3lKsPSNhtdY26+qk6isQTtHKmXQfAqg4/fHnwjlnhyxaNY6l/mIGJjAiYmpczNZYlqNRp7dhi06UNZajlcxJwfKyzRxrY/NL5lkD2IN4XXqpLdOVkgg9mFFXKzrWTdo1mASGZmAKhw2oqD645LsoLNg8HucS+neGc1mW15rMSLCRtFw5+L/KvzyfjDJ03oKRv5sh82Y/7xgKUdlROEUdgMWrmhZ2A5+2PI+oevQ3bNMr/X9DdDfbqKrPZ/L5CEaisaDZVA3J9go3J/0cKk/4ox36Mu7D3Z1U/sAf8cI3iLrLZvMNK3HEa/0p2H37n5OKzHu/SPgLSyoqtr7zqSV2r2Sv2xyzk1/UJ7rQ4OydC8c5bMsEOqJzwr1RPsGBq/vWJHifwlBnVN+iWqEoHxsGH5hjieOw/hx1tsxltMhuSIhCx5K1ak/NWL+McL4k+Gf+DS1uhk9l7NPtf/Kf14H6XVe/0TWR16Jk44II4YxSxqFA+AP8+cch8VZFE8QrI48xJTIjKpo75PTov3IPPzjrAf8AQ+4xzrxN4QzJz8ebRxJH5vmSKbDL6SDVfUtbe4AHOEenet0tStsnaX5GmVJq7ElfFHltoyfT8nCvA1R+c7V2LH6m96sfOL3K5+WcBJstlJCUZyJIFiCqr6aGkarLA1XGxxUeHvFMEQly4b+FkkpUz6qDoI/3TRkHy47v1L6uCd8NWU8yPKas2FzOYZswiz6jIERNqVjQokFvkDgnbHbeMsRBNkaGLyoHbp2mNzbfwjPptQaaRZGO763isMeE0j3Kj4z8VZgDyGg8iTSA+ynUK2c1YJIJ+N/jDBkepRSymPKKDIDqlmcuIII1ZmCVWpmeRmrvZWuNvfjDwxLPMjJ5eYcMUCLqVjqOoB7qkHq3smje14iVOE5ZWR0ak4xe1mfEuenizQhhgySwqkCq0uWjbU7IpKg8tRNmuBziJ4/iSJIpk9HnplzLDEqrGSFJBCgUDqV/V81hvbpmWyNTZ+Tz8/JGVjRBYjXTR8tGICqO8jkD5GOb+OVnkzCZbzJJ2IjfQq2wLoDWw9jsOAP7NVhDLbwd4kkLZkLsEyWYkUEk+pAtEn5vfDGuWy6ZjUkIjYoKVVG+tQWYi60jSxvbTq3u8QMn0KHL9Ol/l/z2WZpXb6o1jBFIb4/LXBJN7bYg+Bv4ueRpi9LJXlbnaRaGof8ACFUBgBRJXubC+E0hkOUmdp8PszQqzVbb0K2B3AJHJ+cWuF3IZeWBrHrjb6lH5GoHbfdTuaHHHHFn0zqiTl/LDFUbSXIGksPqCm967mq3rsaiPGSGrE/BgwYsQasxFqUqDVgi/bCNL4Z8p5DAoEkhYySKPXpBql49TWdTcgGhh+xWZ5WV1ZQTvx8H6l/UUR8r84q4pu5SaujmXSulDIq8sxJZ/MVFrd3IKM1fliXVVn4A7XjxN4kVI4/QG0LqSIfTrU6IxVfStOT8hfjDd4rjTylfyzLGzi1UhXRudSE7HdRcZ2sYUs/kcsQHZM7KUUUi5fQ23HrvRZqrHHxiMLBmdNppQIsHVZB0/NZh3YmRo4lZiN2BtgqD6VVdRo77485Rn/8AjlQhlDTARqv1aEhPb3O17H6uMWb9MlzFF8uqqg0wZXzCqIbBYu9EvIa9RC0ByR3nxZYWhoeVAPSaenLG3ZaYGiwRFu7A+Riqdyyp9V3wRvDHhvLb+eo8wC2Vzq0kgmvvsSewO3IOGaaAiJ/KKKxQBWKqSqITwoPJ7Xt7jasc1hzebEhkZAt6td8jT/tSaJG7rMfb1X3w4dHZpJ1zjOra4fK8vZN1bTW7bhSrm+SZPjDammcXjj/s1pxULv8AsJfjHIu08UCXoXLQ2obTGKaUlm4FAAf9uLafB3jDKEDLDRGUoKUUrE3b02Nt9t+cSV6IM/LN5yssI0xqoNNJQ2Y+0YIJAP1c8Vav4Y8Gq8mey5oOhjjugdty1fHAxi1eghqo+3Uwn+X6l4VY7XJLj8zqynGrNx6o3UcsrKP1BGEjIZufp5ETedPH6vRKoWUKh9TxHUfNQDempgK54w49N6nFmIxJC4dT7cg+xHIPwceC1vo+o0U93zRTw0aVNSR8/GMr6WFEbEexGxGMY6X448ENLI2Yywtm3ki2Go93U8XXIPNbb889zGQljOl4pFPsUYf5Y+8+i/EWj9R08ZqaUrZi2k0+/PK+p52vpp05WtgjY6V+EOWIXMSH6WKIPkrqJ/8A2GFXoXg7M5lh6Gij/NI6kbfCmix+23z79h6R05MtCkUYpUFWeSe7H5J3x5H48+INNPSfgaElKUmr2ykl9V3b7GzQaaSn7klYm4idZ6vDlIjLO4RR78k+wHJPwMLPi7x/FlLihAnzF1pBOlD/AMbDv/wjf7DfCM6rLBP1DOFs/Ll30HKKSscdnZ2HPlCuVG9Gye3h/SPQqs/4lXpX5nUqTsROu5iHrGZcQJDBNX8pJAVbMjjeT6Vf2U7nff2Z/wAKfDUZy0vnCdGidYyQzIyyatRUaTwNSD5s4pOuZhZhBB1HLFZ3RXycmSVVdCaIy5Q7ECxv2v4vDPFnJMhkIoZSTP8AxeXklcsCZEedb9XdlGhTue29G8e2hTjCCjHhGTvcU+v9K6hkzmVyEtZc5mQyLERrjcsAokJ9QXTpYNdDVvWHjwn4kyOShC5zMImbZV8xmLszekU1kE0avt71VYrOs9MkTr5zcMwjyxj83NuG2CRrTK6nYhqUC/c1xhW8NZrp8mbnzk8aSO0pbK5RXVaUfT6GAUsdti1c7YkLk/8AFfw0qZds8mdaRJ2XZ/qctZUAgC0A4WtsXZymcbqeYWGBTAfJEmYZV3CwIugOd29QPpX27Yk9QzHT3P8AG9Tn1tGP5eQNgRdwogIDM9VbEV34xJ6N4zTqXoizseUUkBYdIWdQOwZwUYt7KNvc4kixF8R5bygxeWUxfw03mReWD/KKBdQYUBTFDuSaFd8Lf4XrJLoSlKwSKzEUGXU4UlT8kDUu4Ivvi9zPhJoGzqtnWzbT5WSJFcszo31gMbIUErX5bNADFH+Hufjyn8QcxL5QdU8pyjtel9ZsKD209/fC8Jky3S47HdowAPisYyMyPGrx0UbcEcGzz++FodTj0SnWTrhDVTAqCtIBG24LWTVe19sSfBfUEOVhXWxZtekSALIQrN9SDjYYvayIQyYMGDASZx5Zb2OPWDABXzdPBBB3B96/vYIP6jAmUqwFFHk+nf54xYYMBG1Ff/8AGKRTAUeVHB+D7j44xS+N4FWDWBvrhUewqQEMfhaJ+QMNOKfxdkjNlJVUW4UvH/zp6l/civ1xMbblcLYsc9y0sbpKPNLuxkWXSAACJHIUjst9z2YYz4PeVYHQq7MmYkW0EZG+liLccWTxhR6nm3U/yInRZTH5aKF5JFoFF2Vdq9jQPGH7o/hWLJZV5Jgzy0ssrBmJWT81Ac19sa6slBL6kVY7l9bDZ4fyhUFmUpq0+gkMQFUKLND2xSeIfDWYGaGbyMiI5BEsb/S91zt8DFq/WEj0gsDZCqQHo2BxQNjer232x5XxDEL9dGidLI9gAkH06RvYIq+2M0o3KU5uCK3L+HsxJmBPmzG2iN0iijDAKZANbEk7nasJXV+lzZGUzZcSRsT6lItGHsRdHj74fJfEqhSVk9ZBCFo3rULP0AgkUDsP1OPMedlzCqjwlvSPNYWED0CQvmUa3Fc3htPaouE43i+biaylJqcXZorfDPi5MyRG/wDKmHMbHZv+Qnn7c4a8c6674TVjr1qlAEB2Ng3t9IPfvY/TEPI+PJ8rG8cqCdlBCPrAtl7P3I4Ngb/3x5L1b4Xg5e5pHjx3X6o16fW7laphnR+o56OCNpJXVEUWzMar/wA/GOb9T8VZnPTCHLJJFAWi1tRErRyPp11yifPO44xzrxF1+bO5pPPl8y3UKighEsgEKp7/ACd8fQfQMimUijiQXoVlV3ovoLatJahteL6b0fTemqM6/VN8eEPVSVRPbwI3h78Nphmcs0wAhSTMNKnypKxkdyH9LWewPviR0fwrHlczJl7fzUisyq5FwOxAQqTTAAm79xjqJmo19u/+vjFB1ZY/O81pArGNoyAo9StXJu7G9b7WffHdlqYQdpdxEn3bFWKMRdQy+YmoNMXy0Z1ggKy6wRGwtSXFAg7iQDbbEP8AFTreXaeHJMjysXDSCIDXRGkIu9Bm2+wUHGj8QIYHgGYSWTzMsdSAaQC7OtXd1VACuKxU53oPpizCzGXMzlZS9blmvdSBYK7Cjt9sXjVjJbkK39yJ4kmmzEf8NDCMtl7GqFTcjyLtUztuSK2B+OcL/R8rLHLcReFvUpcX9iP/AAMO7+Hs2tyOpk1G2Jq9Z3LUNhuO/wACsbsn0mVx6YwLFkkEG/sO5xmlXd8GeVaSlZC/0iSSJJYMzHJmctIVLgmpUfTYljZj9hRNEe292mT6blooJFySTzSyLoDTJGFiUn1FdPLkUoIvnE/KeHJfNCSCk3Zms3XwOBuBhw6ekceYSMIxIIPpUaQ5Qlde9jbe6obYiNecntSNdCW67l2Fzw/+HmZh0SNm5ImVg6RKHdFa79YvSfY4uYvDKO2qTIqHDatSTBoi93eg+oKTRK1++OgRpWPWnGpQSLucpHJ4/DPVYZnlUwTSSOXZydPNAKAVtVAofphmh8L5j+JGZ/ifLfSBIixhlO9sNTc79623w51jNYmxLm2YXGcGDElQwYLwYADBgvBeAAxhsZvAcAHKIukGHqMCA3qzckj+30iSx7AhuPdR7Y6RnomALR0CRRtS32JA3OFzrX/5TJ/80p/Tyuf8R+mHHDK73qP2AXMtqWgVjG97Quu/v7DgYkiDVRRYzV9hte5r0++JHXOoxwp62om6FgE1uTfYD3wmZjxC8rAROY1PpUAeomv72b+2ESr7HkzVZbccscfL0r62KAWbWgP8MJ3XvE0MUgDM0u+kx/mB9z2o2MUvUuqvM0XmNOySF9AgvWwUDUAvcf1H5rCrm8zoV8uqEosyylmWnAoAKxobXfNc4W9Xb5UP0+ir6rhWS8m3xB4nOcnECsYY5CiANwasAsO1hqPY6Rin6p4anDZiMsC2XQMW1aQUOogCz2o7fOGLNZNcw5M0EMskykQiJ9BgWMXrYkAVff32GKgOXkZpZA5vTIXIVCq7Bmc7fFH2wp6iTszdp/So5U3wIXSheYh33Mse/wD1jH083UUJJF7X2xwLxSiRdQjlMkLgvFIwhA0oqlfTQJ9QA7HD/l/xpVbHkjTfZSB/bGmvpfxO2bRjmpRe2LOiT+dLO/lqTH5Uel7AUuZHLbnmgE/fBlvDjKTJIkczk/SxNAV2sUTfuMKPRfxiyxLNmSyf0qkUh9u/xR/f4xKl/GHKOQsTlSfeGZzz/SoF7X39sXdB3u0UcU3dkT8UIs0cnInlaIWMS/Uh9RlUDZfc4ruj5OTLokjDeNX0qeDszaQL/qN4bMzGeoQ0ZGClonfzVMYUBtQ9BAbc0ASPy884sMp/CwDW0okY2vmSH0qO4XsvFH7VeKyi20VlBuStwSIH85rUoY/LSyDtrZj7fHb5GKHxD4kgytJE3mTvXpvgECrHbkVdnbGjr/WwmTzj5eRfQYUR1AIDF0A2GxrUMc76LlpHk83S0jXeo0zMbq6bn77/AHwurtir9yJtJ/U6T0yRhqkc7qpYgmtyLs7Enb/xiz6b1FXnjIsMUbQGBtl2B00SCCQDv7XiozeakSBVSMBnFnUSKI2ootW3xYoVz2t+gQRwZgRPFH5wUkSKu9NTMAOws/2+cZqNNt7pGlWp0033x/Ub4WPftjbjC4zjeUDBgwYADBgwYAM4MGDAAYMGDAAYxjOMYAKjN5W83C98LJtXuALv/XOLcY8+XvePQGJbuQhP8fuiLqarK1wL2Yn9vUccrzGbllDMuY1ElS0KJflqGpW8zgG2Aock463466WZoxW1lQTt77bnjcnf3rHNcx4QaOYvCHVYyJCFs+ob3feq2B+MZKvPBWlWVHUb3G5RrmPLjdldEkUERrKzCRVYneOj9XNgexvE6HKZeXNiBZmYDL62ka/W6lbBN7nc7dtsXHR/D/maf/t5nIv1yA6VF2dVkAbljtdX7Yt18HWWowylltVoaBRpl1UTsSDfPPFYXGjuTZ0ZepT9xuMbHMOtZ4ysj5SBsvOEZZ3SwrKNu3uO+1/3xvk8SM0csYgVEfLpDpvcEE6nBrk2ftteGTr3QJYLSTMQozfRBCNTt8kkDQKHN43eA/AySap8x60TcL2Pff37c4v0qyaM7rTu88iR0nwbLMhmWM+WNwTYB+AxHq/S8M3TvAUjAk+WoFklq7fG2OidR60I5cuV0/wxSfWdAIqPZK2vmuOSRiJ1LOrDa+X5kzKHIYEJGpP8uMDvZtjf3PYDpR1M9uH/AGM1SkxS6Z4YV7BVbQkEaSLHsCdh73WLrouVy+XkYIqtNVKUUNornsQCffF0/Uo1eJq1CSUxjT5mgROshEhJ3ZwFAJNgatvfFR02HLIPM/iJXW4tMMUZjFTH0MS1s1d7a/fCalfUTVriHRkndHrq/WpI1Mgie60atR3BIJBANV77e/vis8NdSGbzwjk0quhqB/M1Ee/tf7YustGMwiupbS30A0GABK+rmtwd6F4m5/pEeXhaSOFA6qzCYaS2sUuyMpBUljsT2uuMZaanu6iae9yyL3i3IeRksxX58xHS9tkRyKHf0/2xWeGcq66VDkkkXxZBqhX5Nh98WvXbzzC9MbgJqdY2LMpDn0qAxB9K8XsDhh8NQeQg0qf6eSQ3zqa7au4rFdTlpDWm5I1yRS6tIUSHi3S4kOx9Z/M43447nE3w3mJY1Mk0UKkreoBgxUDVRLEkVfBODJkhihly4X1kipVaq3210Tx6hxRod8VmV8T5RplvMfxPmOAqoFWNB3ZhsTvQs2TsO5w+nCMFZPA2W+aysr/Hg6JkpxIiuLpgCL+cb8a4+Me8MIM4xgwYAM4xgwYAM4MGDAAYMGDAAYMGDAAYMGDAB4YXiB/EhX0BfSSACNhspJ/asWJxWyoUUlq+rUPt7f2r9cFiGZ6nCZEKAldQrUCOP+2FTMdPkymTMeWJJjZwGJJNtRFAVZ3v22rvhnl6gkaF5XVQL3P96Hftjn2Z8QzZqVlgJjjeRTx6rVRv9vQNvkYpOoociJyjF3ZG8QdN87NohamcIZSo3Z63BI2Gw4G3GG7OFkH8NAgVAKZjwBwSRYPA5Jxs6N0qPKQltzI/LE+on788d8I/4heI1y58oOxjZGMuxABIIVVqjq18kkmucZbN58mzSq73yGvJZqOVwY6ZfJi8slVIDyOfLcKSAaEZYj2UY2TdKEp0S6i0gHr9YYhkYeohdKkAOK34XucUrZeIRCK2JKxRFl2ICZfS7RgbhgspArhpfjFp0+Fcp5szeaS0aLGkjAgGJPpjUXsQCS3we2NscIrJ3Zu6N0JJVVtTGKMaI7FEhb3Ubit/qIs7/BxbDLRjy1AdVPzuNwqC72s7/piT4cnj/hY9LghUFnUDRrhiO478Y0q8ThmDWH3s6ihVbOx4Hc7HEt3KlVncpq1nLSeXMG02NNOFIJjLVtbWLwkI2eGiRkkdHdIZixWtQaOyV1Wp1I27bb/OH6DKBr0BURjceq9iPqYJybZiKNCgf6sWEORYBtvr2bYAGtrKkNZrbfsBiAukVHQYhC0hbQJPLjUOBdC2sbXvZv8AXFV1fw9mZpmMWYWGAKG2R71m70rfbY/9WHTI9O8tQo2X+kAbn5NC/wC2JkWWAxDin8wKbTvFCPlfw9gZQ07TSE0zW2lTXH8vevnfDb03osMOoxRRpqILaUAuuOMWOnGQMCilwS5SfLPIXHrBgxJAYMGDAAYMGDAAXgvBgwAF4LwYMABeDBgwAGA4MYOADy71im8R55YwLPINJdajtyey+5+cWcreWrtuatiB8DgftjmrdUXM1K7j1cgg0OaSwNgOP0OFVKm1Y5D25Si2lcM1rzLAm3PYDYEnuB2A98MXTemLlkXXpDVdAih8s59/88bugSQbEOrNsNroe1XiPm5EywZ8wysSWKBjsqqv11VfVW5/qH2xkh1PdyVpaR7r1eSr8S9b8tDqXUWVtI320kWrDs3ob2oqN98c/wCrZBYnyxkyozWZnjSRmkL+UiMdhpH1vRFk+wxH8RvmM3EMwuqmd1VNNaiR6mQC9tzZvkmsdE8N5XOPkYLSFyqaTHICNl2UhwCQdIGGRltz3OjVh07Y/sUA68RnJEbLCRPPcKyO4cD0glQLXYrwRyMO+T6nl5ZmyjSXJHqGjYFlZKOk76mp9xexwr9aXqUCMuXy0EGrYyoWdtx21LsfnEbwt0FJEBa2kX1aidzqZjqsfSwbUt/Hzhvu2V2ZlRdrtj+/Tl0xZcOSulBMzfU8aWKJAolmoE+14k9SkUIItreQoq/BO5FcAA4hDPNGPWfYaiLP/X7qPcUcVvSZv4rPvJHvHBa6xekyEUFUnkAWxr3GGQqRlwUlBx5GvJ5cAkqKHA+3t+ps4n6ca4U0gDG3DGKisBWDBgxBYMGDBgAMGDBgAMGDBgAMGDBgAzgxjBgAzgx5wYAPWDHnGcAGcYrBgwABXEPM9NjaN49ICsGsADluT97N3iZgxDVyU2uBN6N4ESJ2d5Xff0KLUAfNHc48+KeiSNqZYkzCNp1o31DTuKFgFQd69zwcOeAjC/ZjaywO/ETct0s/c5l0bqBZvLdfWqkAEAaKU0AP7fGHLpMq+UpGwqjv3/1Z/XELxZ00LWZjT1qRr08svz71zhQzXWZo9RgXzEY/QX0svwGogj7jtycYo3oz2s1yiq8d0R+6s48o3RNEkHjTw1/G9/phH8NzoDNLYWFAVvtbvqr77A/9eK85nPZwnXH5SsN/WZW0nahGijniyQMOfTulQ5OBS41EEHSSDT+4Fbv2vn2oUMOqPcvAldGO5Hz07lANBDttGhILb8WAduOL7dsMHR8kMvGkSKaVaB2o19TE+5P+GIPQ+nMx8+UESNekNyqnbjgMR+wNYYo1oYvpqWy8vIivU32j4PS4zgwY0igwYMGAAwYMGAAwYMGAAwYMGAAwYMGAAwYMGAAwYMGAAxnGMGADODGMGAAwYMGAAwYMGADVmI9Ske4I/cY5n0LwLOZD5xMaK1WCCWUdko+kEdzvjqBxkYVUpRm1fsNp1p001HuV+S6UkSaEsLRuzbG+5Y73jzluixI+vSS3YsSa+wOw+4xYnGcX2R8C9z8mAuM4xjOLEBgwYMABgwYMABgwYMABgwYMABgwYMABgwYM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70" name="AutoShape 6" descr="data:image/jpeg;base64,/9j/4AAQSkZJRgABAQAAAQABAAD/2wCEAAkGBxQSERUUExQVFhUXFxcXFRQYFhUdHBwXGRgcHBwYHBccHCghHBwlHBcXIjEiJSkrLi4wGCAzODMsNygtLisBCgoKDg0OGxAQGzQkICYtNSwyNCwsLDIwNC0vLSwvLCw0LCwsLCwsLCwsLCwsLCwsLCwsLCwsLCwsLCwsLCwsNP/AABEIANkA6QMBIgACEQEDEQH/xAAcAAACAgMBAQAAAAAAAAAAAAAABgQFAQMHAgj/xAA+EAACAgAFAgUCBAQDCAEFAAABAgMRAAQSITEFQQYTIlFhMnEHQoGRFCNSobHB8DNDYnKC0eHxFRYkNbLC/8QAGwEAAgMBAQEAAAAAAAAAAAAAAAMBAgQFBgf/xAAyEQACAQMDAwIEBAYDAAAAAAAAAQIDESEEEjEiQVEFEwYyYXEUodHhI0KBkbHxFcHw/9oADAMBAAIRAxEAPwDuODBgwAGDGLwXgAzgwY1ZmXSrNzQJr7C8AXNt4xeFnpXijWtzIUvdSoZlIPYmtiK7+4xs/wDqWl1GGQLXJK8+x9vucV3xErUU2rpjFePEjgAkmgO+EfPeJM0rDeAA76VOoqP6TR3Y/Ff54rcvmczmdRMjLCbV2cki74SMcn4HHfFHVXCKPUrhIe+ndYjnZ1Q2Uq/sboj9sWQxz3I5U5KTzohK6tQl1hEBUHkAnUWF7bHjDxmM9HGLd1X7mv8AXB/bF4XZalV3LqJeDFRF1yJpTGrWwAY1xRahv84sZpwilmIAAJJPxi7TXI1ST4N2DELp+eEosAj74mXiqafARkpK6M4MGDElgwYMGAAwYMGAAwYMGAAwYMGAAwYMGAAwYMGADGNGazSxi2J/QE/4Y34wRgBi5mOpTSG4kkWiDbqApFH0kcgH3GM9L/iHJaSXS17po9FdtN7/AK4YCBiD1PNwpGWkK0BdfPsBzf2xbcTKaUSScwF2Zt/gf5Y1Q9RikApwb4HvhKXx66xm4LcMAKJ0ldtR97G42sbc4ccmscqLKgrWAwNVYO+4xVSi+BNOrGfysQesSz5bzdKSKiSOwKx7aCSd2OxFVVYoIfEokAU+bvpADNYsdzuT3rFx+J3iKZpDl8u7BFWptKm9R/Lqr6aq6+cc2ymYMbqrG1sWbIoexFDbYYTJRsc6rSs2kx1kZEOqZ2dPzKnLey3ewHBY/pi+6V1XOZkactFDlokoa2UvpHsoBA1fAwrF46ttTgN6Ywas1/YbD3P73jf1SXqDw6FV4Yx9McSlQAeLbk/JvthKmkVpKUVkacp0DMzZpfNzDyRLTSlo0Sz+VFAJPIs3/nhn8S9M8yJyqhmK6SCdit88XYs8Vyd8In4ZwS5XMnzmYRTpSs7UGlUjYXydz96w7+LevrloCUdPMJARCbJJNEBRuTjTSml1I2wUVBsXvDXhyaBllFMtKijuEElg6boiix/vi58ZZizDErblizICBYA2v4usLM/iXOQqI5GXzHWkjCjWAfzNWyjkf5XiT0uAzPrb1MTTsSTZA4+APg9+MRq9W5q75FRkpR9uHfyM/TG0oDewPPv/AN97xbNMGQkNW3PFH9cUeYikBjEahgbBZmoLXeqttgTt7YtFREWzwvLOTtf3vGbSqo3ufBu2xhHaToZLF42XijHVFll8uM2Bu8l+kHalH9Tf2Ffpi4hWhjc1bkIyubMGC8YY4gsZwY8LJ+/tj0GwAZwYLx4WYHjtgA94MF4LwAGDBeNOVzayAlDelip+4wAbsGC8F4AM4MGMHAAu+LEmoGOymlgyLeosRS7D8uE06EIDRgMCDQAtSBwAeaJ/vhq8YZyaN4/LLgEMDpIHq7WSDv7friqQqGCqoknpi12Ap45OzENtzyRdXijpubsjlaiDnUaj+xTxwlxWklSGJ0midNjnet62xqi6ln8sUjClcsZFY7MW8skalV+AKO2ww0fww1gzN2kUAUvpZVAG3IJRzWPWXy72NLWNKijuL9V2L32A/cYZ7Flh2HQ0sqcU0VMeeabzkyUkKsAqmxZ8wAlmUXQG4XVR3XFd0nwWmaWOeWRzIXcyL6RZRiukEfT2v7nG7xP0weX5scdSpbejSAQD9Y5IsaW4vFT+Fni8y5yTKtZDhnBJ/wB6unURYv1eo1/w4x1acxlGN59SOpZDp0cagKoA4qh/23ONzuiXZAHyeMaMrBMW9ZXy9NUOb2o37fV+49je/MdLR2BYXXyRvY5rnjFYU7Pg24FLxw0HlxKV+uWwdtN+U1H9qP6YVfD0Ch5JctGGmdmKE7Rwx3sxJ2Dtz7gHFn+JEv8AEZqHJxV5iETSksFCoUKBbPBIYn9BjcmWjVNOb0rl1ACxxuPLZu/mSA3/ANJG9E78YKUJWZi1Oall4FgTwrNvKcxmGNsyiowR21NZIFbAAD98OPheVxettuQBsPvVC8esk2SfSIsnGwN0ViJr7kLt/wCP3sOnZddZCxsg35utt+SLrce+F1oblgpCNpJlqq6xbbjkUT225vY/bFNmldpNi1GlVBpJJ/5qsVv3/XFkmaP0rGxPso7ffgfqf2xuy0ZRgWX1Pe4o6F7D9ffCKDq/IsLyda0PmllkzJRIkYQ6bF3v3PO/fE9DttirVGChdFnuSdr9/f8ATBNMuneTSAN6Nb98blWmlmIrYm8Fk7XsDvzjwucWyDsRyDiBleoL6SX1KwtWqqHbf2OJ0qqRquvkf6/th1OrGZWcJRNrLf398EMYW/k2d/8AW2KzOdSjRbYkgkWQTtZocC7JI2GPK9UVX0KjWVLb2PsLPdt6+2+LSnGPLBQl4Li8V2eVVIazZNX9zQ7/ADiTHmQU1nauf0xVdWkLxWoOvUrqnuFNj9wP74vDJenG8rMvY+BjJxFy2a1IpCnfkcEfocE7sdlq+99v0xWT25KKObHjPSE+he/J+P8AXfGnoS+lyNgZGr7LSf8A8Y8ZxzBC7s2pqJ3/AMBiV0fLGOCNGNsFGo+7Hdj+5OIgnbc+5aSssE7GMGDFigYDgwYAK7rm0LsE8xlFqvfUOK+RzhKWfyDq31AAknuwF3vuQRsfkIebw5dfn0Qs3tR/bHPM/mop50cvSglzFpIJVfqZTwVHcmvsSMXp1Em4smh7TrJT/wBm2TNZjMeqNdKE/UzVwDQB+1/r98CZnMQ+qQehSdRVr2s2K/T+xxUeHuir1KRp8zm1VHZo8tl02pVJo6W/NpHt2HtQqfFPSD01Y58jmZJPWUaNrojc7qe23tv74Pfs8nS/F/ybFbx+41dd6kJcvOiX50qaV0pqZA1bAgiv3G9e1Y4V09ZIZFMbusqHUNGxQ++q8dE6b1KXOxaY8xPAAbbQoCmzW2kKCbNAfa/c7ur9PjycWhVChTbsbZ5H7KG5Zje/AFGhzhs/bbSb5ORKa3OyHj8PPxFTORiKdgMyoIIC/wC0A4dQPjkVtR+MXEHiYq0zSw5hIo/pmlCxowr2Lai12B6d9sfOOX6fNqMoSQHV6WAK+tieG5AFHcf2w05Hp+YnY+a0mj0LHKdRpywGr1WSp1V8WuFKlLsROqolhNnvPnlzJkQSyv6lD/TQpE2bah6SxBF3dYcvCWXmiYsolLH6o5aIbuQHArVW4xGg8EEvF5oUt3kWgTX9Qqj9wL9x3w99A6aYFKgsV2Cq10tf0k71i7pxivJjV5zyW2UmRo1daCkWP/WKbqPVAhLal8vfUNroDevcE7YtM7KIo7AAF39u9/vjmzdSH8U7y6rbYK2jSFYEgX73z9xhaSSuzt6LT+83fsXc3W5nEiQuppQIzv3JBY1vQXf5I7Vily/RtTnzyBLStRa6LGlUmzRO2wPcYhnqAebzjoWOOMNKaagAdzpQbgHfihjd0pInjmeJ5nVpVcvIPWyhgWOkG9NHawDS8YTVhCSvwbq1GNGSjxfnyMpEoqQHUGCxvCTy/CtRG4IAB4rc43ZvpyuApQsa2UWF+2ng2b5vEPqPWY1QDzFV1plG5ZjZVSwBHYnn5274Uc71r+HJnZ3didqtUQt3oE2QPvzx3wionLmRj3xs23nsNa5oNCjqpOttGk3YADXse40nYfpjb0HqcZYwuzBijUDqA2O5F0DsR27HC/JnY5mLZdkMcYVn0M1AkMW70XZVNiu/vhY66sWalJWT6h6ZLAW4xvTL3r/DfGGEFdpXX1L1oOEFK/3OgL4ih84wxL5qKqrGVQlPNQn84GmwK7+2JMWZlOnzWVPJkVGBuy7gaTyNvVhW6f1p1yy5V4xExjCrmG1GN1rvIAdDHkkijzd7YInk9BZEfzKIkMxPmaVv1em1OgGqo8A1vjTDSUeZty/qXhKm4Xf7/cd8nnVUvE0wkctsoqqO/wCu1jf2xYdSmIazYCnahe3c8dvb7/bHNejdRT+LibVABptFWgzRuJKUi/8AaKVB27M3xjrKuHUsu9jbjGz+XowZK6hfpuRstMwdwx4RW/uRwPt/fFeviFTKQ3oTuzbVXJu9rJqvYXjz0iZUmnOoknQNyLsk+kX/AIY89UzuTSUo4WSXkosQYja/VQ22I5PfFlFpcib9Vmis674giIjKyrJGJLYg70LoFRu1kbUN6A74dsnmhIitpZbF6WFMPuOxxTdI6flJVWaFEN/S+hQwPfsCDi3TK1+b70OfuecMvdZIk3fBKwYBgxUDGK7qvUFQBdYDsyqBYvdgDXzRxH8WdREGWZtWm9gbqr7j7c/pjm8UUkWZy8zu0yTzxCGUEldLONmO2lhxVc/2q5Cak2sIZ262kkwgZla5GTR5+pqXUNRTRX5dxeKCSGOSCSQaXeZ4suPUo0Q6lLmu1heO+3vis8Nsw6mEYEapc1Iin8seuT1n5di1dgF+cU2agWOXL5OIzM0elmjiFW53MspClifVYUDYd7NAi7O7F26ty5Lr8Nc2BkwqqjzZedwNQawN+SNyvffv9sNz9PTNSRiVowVtzH/xEmhpJINAg/et8c1XoWcglaQRLAGGlmLr6h8qzeofscTzlXzGYZ1ll9MUEZaIfmey/pNbagTt74SknPL+p0VNOOOR/wA10GPLwIvnD+U+tAfTpsEKBR4Ha/a7vfFNNkJHRWZ/UNmlPFH8qIu6pweVJ74W/Enh14o5LkzDEIZgWFLwWCkXYNVt23xMmhizWWhMgQlY4zrbs2gEoe5BQ6hzuPnBKmp1IuPkz1Vthk3dM6QJS0IuUFwCwFABWBo1sFNEUDe++946PJFHDliJtOlQS2wAPehX6fsMRPDiQRKqoIlbghSN65I/9YrPxIZ3iVY11jdmoXweP/HfGzV1XFYQjSU41Z5ZIl8Ss/8As8u7AbglG9tzuOK7i8QW8QdQezFlyV3FkVZB4AJHYHfjGzwj1/LSKqMDDKtyupYqutrB77+9Hb9sT8/4gVYGkPlNKoJhVWPIFX6gL5O42IxhtdXcjpWUZbVA1dK6y2cRopY2jf8ApZSN+a+bA++EzxF1Bl0PmFlm/msrxogCqhYrqugCw3IG/a8Tei9QzGabWgBl2/mbgIvzdqGO5NAk2PuGTMdPaOKRqM8pB57k9gN6H7nbvjO/UaVG1Obu39i9pU5uVOy/92E7L5mZ5nGVgibLMSpaUlFlhkQA6PzCRSHBoEEEXuMSct4JnLL6yEHl+kRvwpBPIHIsX84mdJzefiEjNEXdtNBY6VVUHYFqdiSe98DFMPxNayHcI2qmDpKumux9Oxxapqfcf8JbreGi3sOr1Tmr/VjH1foYjId0jKsVDXA0kjvWyjmhtzsBROFDr+TPqJ0eStpLGquhj1VQMbb0+5B3FDnDb4X6nP1GZbCtl0DlplO1tGygISN3s/oLv2wl9W6kY+t5rLAARrlDAqvvfkw+ajG9ibvnth8N049SsZNTCztjHgWuqdPRUqCVkB3dBr0mxQsLu7k/2/XHQukdMigyCZaZDI8kYZ1UUwW7cEDdaG23zjnOX6z5iuok0Md2mP5R7Cq3+R3+NsNeT8UZRsnGssrfxAPrlJkBb1UxDAfSUI27cYVWVTbjyM0Lg5WqB4qzIyc8ciLKctMGcAkEkqAtAsRSgEc/ucVef6r02RkDpTmxJIV1AUKsUPX2A+49sMsMkPVACgaXKZY0EZG1O9cWPyASLQI9RJugLxIzOWykqGGWOFQoZyT5YIYt6U9KjS+1bHtxviilGKSnyNencrunwUnRvCcatHmYCi0bheVkUM+4GzEavkDbesNcnXuqQRiNcirhRs8c3FAbaWQkcjkn74Vunt/EZiDM5fypFggigfLtLGrQvHsTTMo8tqvULv2w1ZXriXF5cqCIP5CSxuGQy7nyj7UjBUY7MVI7gnbsaV1kxxd5NPBM6FPmtL+YE8yXXQRr0MoDUWf0tsbsbDtjb17w9FnJC2nTIoGqX0agQPylTd1Vn4A98QstI0iyAepjHIQtVTBQu3utqP7jtv76RmyzsdKxohjLCSSiFVTZC1Z3DbGud+2HXS73IjG6u8F10bLS5dFRgQrSyEsa1aVCqgpOXYC9vYn4w4jFZkVaQrJIAAB6F9r/ADE+9ftZxZjFb3ISsZwYxgwEiZ+J80a5QtJwvqrm9uK+eL7bnthV8IROJPL1eblpZIpYr5imR0fQfuoDAjY6Dhx/EHoi5jLk6NTKDtZFqeVNdu99vteEzwfIscsccfmABoo3jkrUpVh6SQNnHPJDLZB91PkyVW1O5Pi6a8cr5tabNTkJl1cWqQxitTCxsfqJ9iPejtzPUZYpBHAkUrmvMK5dVQDv6la/3P8A3xsynVUMgAKtII9T9woWFmSMftqI98VvhrO5ySNszNmSuXA/3sUbK/v/ACwAa3oUQd/0Mu5WE7stEy0OYcsUImrZw7Ml9lVyaQn2BrfnfCp0LxL/AAnV5YMzYVtCqx3KsFNMa4FNXxQ+cNU2T8wJLGjRk+l4rOxYWGFXYZeLvTprtiJ1HKwyGPNsqvMmuBpEtizrVaQPrYg1ZGxBxTZy+5sVdQjbsU/4kdXEPTTChd2nlI1apCAKOr1M7cqDS3+mNo6ksMGXtYFQZWJmZ4Vd2JLgAXydCcY3Z7pWbz6hMzoghU6ki1xeYTRFsxujvuAB98bOpeFTMqtqpoMvCpj5DIC5au91x27d8OoyUeeSJtzj0kWLxGkyxPBCrztH6k0gRoQ70Sii3lKsPSNhtdY26+qk6isQTtHKmXQfAqg4/fHnwjlnhyxaNY6l/mIGJjAiYmpczNZYlqNRp7dhi06UNZajlcxJwfKyzRxrY/NL5lkD2IN4XXqpLdOVkgg9mFFXKzrWTdo1mASGZmAKhw2oqD645LsoLNg8HucS+neGc1mW15rMSLCRtFw5+L/KvzyfjDJ03oKRv5sh82Y/7xgKUdlROEUdgMWrmhZ2A5+2PI+oevQ3bNMr/X9DdDfbqKrPZ/L5CEaisaDZVA3J9go3J/0cKk/4ox36Mu7D3Z1U/sAf8cI3iLrLZvMNK3HEa/0p2H37n5OKzHu/SPgLSyoqtr7zqSV2r2Sv2xyzk1/UJ7rQ4OydC8c5bMsEOqJzwr1RPsGBq/vWJHifwlBnVN+iWqEoHxsGH5hjieOw/hx1tsxltMhuSIhCx5K1ak/NWL+McL4k+Gf+DS1uhk9l7NPtf/Kf14H6XVe/0TWR16Jk44II4YxSxqFA+AP8+cch8VZFE8QrI48xJTIjKpo75PTov3IPPzjrAf8AQ+4xzrxN4QzJz8ebRxJH5vmSKbDL6SDVfUtbe4AHOEenet0tStsnaX5GmVJq7ElfFHltoyfT8nCvA1R+c7V2LH6m96sfOL3K5+WcBJstlJCUZyJIFiCqr6aGkarLA1XGxxUeHvFMEQly4b+FkkpUz6qDoI/3TRkHy47v1L6uCd8NWU8yPKas2FzOYZswiz6jIERNqVjQokFvkDgnbHbeMsRBNkaGLyoHbp2mNzbfwjPptQaaRZGO763isMeE0j3Kj4z8VZgDyGg8iTSA+ynUK2c1YJIJ+N/jDBkepRSymPKKDIDqlmcuIII1ZmCVWpmeRmrvZWuNvfjDwxLPMjJ5eYcMUCLqVjqOoB7qkHq3smje14iVOE5ZWR0ak4xe1mfEuenizQhhgySwqkCq0uWjbU7IpKg8tRNmuBziJ4/iSJIpk9HnplzLDEqrGSFJBCgUDqV/V81hvbpmWyNTZ+Tz8/JGVjRBYjXTR8tGICqO8jkD5GOb+OVnkzCZbzJJ2IjfQq2wLoDWw9jsOAP7NVhDLbwd4kkLZkLsEyWYkUEk+pAtEn5vfDGuWy6ZjUkIjYoKVVG+tQWYi60jSxvbTq3u8QMn0KHL9Ol/l/z2WZpXb6o1jBFIb4/LXBJN7bYg+Bv4ueRpi9LJXlbnaRaGof8ACFUBgBRJXubC+E0hkOUmdp8PszQqzVbb0K2B3AJHJ+cWuF3IZeWBrHrjb6lH5GoHbfdTuaHHHHFn0zqiTl/LDFUbSXIGksPqCm967mq3rsaiPGSGrE/BgwYsQasxFqUqDVgi/bCNL4Z8p5DAoEkhYySKPXpBql49TWdTcgGhh+xWZ5WV1ZQTvx8H6l/UUR8r84q4pu5SaujmXSulDIq8sxJZ/MVFrd3IKM1fliXVVn4A7XjxN4kVI4/QG0LqSIfTrU6IxVfStOT8hfjDd4rjTylfyzLGzi1UhXRudSE7HdRcZ2sYUs/kcsQHZM7KUUUi5fQ23HrvRZqrHHxiMLBmdNppQIsHVZB0/NZh3YmRo4lZiN2BtgqD6VVdRo77485Rn/8AjlQhlDTARqv1aEhPb3O17H6uMWb9MlzFF8uqqg0wZXzCqIbBYu9EvIa9RC0ByR3nxZYWhoeVAPSaenLG3ZaYGiwRFu7A+Riqdyyp9V3wRvDHhvLb+eo8wC2Vzq0kgmvvsSewO3IOGaaAiJ/KKKxQBWKqSqITwoPJ7Xt7jasc1hzebEhkZAt6td8jT/tSaJG7rMfb1X3w4dHZpJ1zjOra4fK8vZN1bTW7bhSrm+SZPjDammcXjj/s1pxULv8AsJfjHIu08UCXoXLQ2obTGKaUlm4FAAf9uLafB3jDKEDLDRGUoKUUrE3b02Nt9t+cSV6IM/LN5yssI0xqoNNJQ2Y+0YIJAP1c8Vav4Y8Gq8mey5oOhjjugdty1fHAxi1eghqo+3Uwn+X6l4VY7XJLj8zqynGrNx6o3UcsrKP1BGEjIZufp5ETedPH6vRKoWUKh9TxHUfNQDempgK54w49N6nFmIxJC4dT7cg+xHIPwceC1vo+o0U93zRTw0aVNSR8/GMr6WFEbEexGxGMY6X448ENLI2Yywtm3ki2Go93U8XXIPNbb889zGQljOl4pFPsUYf5Y+8+i/EWj9R08ZqaUrZi2k0+/PK+p52vpp05WtgjY6V+EOWIXMSH6WKIPkrqJ/8A2GFXoXg7M5lh6Gij/NI6kbfCmix+23z79h6R05MtCkUYpUFWeSe7H5J3x5H48+INNPSfgaElKUmr2ykl9V3b7GzQaaSn7klYm4idZ6vDlIjLO4RR78k+wHJPwMLPi7x/FlLihAnzF1pBOlD/AMbDv/wjf7DfCM6rLBP1DOFs/Ll30HKKSscdnZ2HPlCuVG9Gye3h/SPQqs/4lXpX5nUqTsROu5iHrGZcQJDBNX8pJAVbMjjeT6Vf2U7nff2Z/wAKfDUZy0vnCdGidYyQzIyyatRUaTwNSD5s4pOuZhZhBB1HLFZ3RXycmSVVdCaIy5Q7ECxv2v4vDPFnJMhkIoZSTP8AxeXklcsCZEedb9XdlGhTue29G8e2hTjCCjHhGTvcU+v9K6hkzmVyEtZc5mQyLERrjcsAokJ9QXTpYNdDVvWHjwn4kyOShC5zMImbZV8xmLszekU1kE0avt71VYrOs9MkTr5zcMwjyxj83NuG2CRrTK6nYhqUC/c1xhW8NZrp8mbnzk8aSO0pbK5RXVaUfT6GAUsdti1c7YkLk/8AFfw0qZds8mdaRJ2XZ/qctZUAgC0A4WtsXZymcbqeYWGBTAfJEmYZV3CwIugOd29QPpX27Yk9QzHT3P8AG9Tn1tGP5eQNgRdwogIDM9VbEV34xJ6N4zTqXoizseUUkBYdIWdQOwZwUYt7KNvc4kixF8R5bygxeWUxfw03mReWD/KKBdQYUBTFDuSaFd8Lf4XrJLoSlKwSKzEUGXU4UlT8kDUu4Ivvi9zPhJoGzqtnWzbT5WSJFcszo31gMbIUErX5bNADFH+Hufjyn8QcxL5QdU8pyjtel9ZsKD209/fC8Jky3S47HdowAPisYyMyPGrx0UbcEcGzz++FodTj0SnWTrhDVTAqCtIBG24LWTVe19sSfBfUEOVhXWxZtekSALIQrN9SDjYYvayIQyYMGDASZx5Zb2OPWDABXzdPBBB3B96/vYIP6jAmUqwFFHk+nf54xYYMBG1Ff/8AGKRTAUeVHB+D7j44xS+N4FWDWBvrhUewqQEMfhaJ+QMNOKfxdkjNlJVUW4UvH/zp6l/civ1xMbblcLYsc9y0sbpKPNLuxkWXSAACJHIUjst9z2YYz4PeVYHQq7MmYkW0EZG+liLccWTxhR6nm3U/yInRZTH5aKF5JFoFF2Vdq9jQPGH7o/hWLJZV5Jgzy0ssrBmJWT81Ac19sa6slBL6kVY7l9bDZ4fyhUFmUpq0+gkMQFUKLND2xSeIfDWYGaGbyMiI5BEsb/S91zt8DFq/WEj0gsDZCqQHo2BxQNjer232x5XxDEL9dGidLI9gAkH06RvYIq+2M0o3KU5uCK3L+HsxJmBPmzG2iN0iijDAKZANbEk7nasJXV+lzZGUzZcSRsT6lItGHsRdHj74fJfEqhSVk9ZBCFo3rULP0AgkUDsP1OPMedlzCqjwlvSPNYWED0CQvmUa3Fc3htPaouE43i+biaylJqcXZorfDPi5MyRG/wDKmHMbHZv+Qnn7c4a8c6674TVjr1qlAEB2Ng3t9IPfvY/TEPI+PJ8rG8cqCdlBCPrAtl7P3I4Ngb/3x5L1b4Xg5e5pHjx3X6o16fW7laphnR+o56OCNpJXVEUWzMar/wA/GOb9T8VZnPTCHLJJFAWi1tRErRyPp11yifPO44xzrxF1+bO5pPPl8y3UKighEsgEKp7/ACd8fQfQMimUijiQXoVlV3ovoLatJahteL6b0fTemqM6/VN8eEPVSVRPbwI3h78Nphmcs0wAhSTMNKnypKxkdyH9LWewPviR0fwrHlczJl7fzUisyq5FwOxAQqTTAAm79xjqJmo19u/+vjFB1ZY/O81pArGNoyAo9StXJu7G9b7WffHdlqYQdpdxEn3bFWKMRdQy+YmoNMXy0Z1ggKy6wRGwtSXFAg7iQDbbEP8AFTreXaeHJMjysXDSCIDXRGkIu9Bm2+wUHGj8QIYHgGYSWTzMsdSAaQC7OtXd1VACuKxU53oPpizCzGXMzlZS9blmvdSBYK7Cjt9sXjVjJbkK39yJ4kmmzEf8NDCMtl7GqFTcjyLtUztuSK2B+OcL/R8rLHLcReFvUpcX9iP/AAMO7+Hs2tyOpk1G2Jq9Z3LUNhuO/wACsbsn0mVx6YwLFkkEG/sO5xmlXd8GeVaSlZC/0iSSJJYMzHJmctIVLgmpUfTYljZj9hRNEe292mT6blooJFySTzSyLoDTJGFiUn1FdPLkUoIvnE/KeHJfNCSCk3Zms3XwOBuBhw6ekceYSMIxIIPpUaQ5Qlde9jbe6obYiNecntSNdCW67l2Fzw/+HmZh0SNm5ImVg6RKHdFa79YvSfY4uYvDKO2qTIqHDatSTBoi93eg+oKTRK1++OgRpWPWnGpQSLucpHJ4/DPVYZnlUwTSSOXZydPNAKAVtVAofphmh8L5j+JGZ/ifLfSBIixhlO9sNTc79623w51jNYmxLm2YXGcGDElQwYLwYADBgvBeAAxhsZvAcAHKIukGHqMCA3qzckj+30iSx7AhuPdR7Y6RnomALR0CRRtS32JA3OFzrX/5TJ/80p/Tyuf8R+mHHDK73qP2AXMtqWgVjG97Quu/v7DgYkiDVRRYzV9hte5r0++JHXOoxwp62om6FgE1uTfYD3wmZjxC8rAROY1PpUAeomv72b+2ESr7HkzVZbccscfL0r62KAWbWgP8MJ3XvE0MUgDM0u+kx/mB9z2o2MUvUuqvM0XmNOySF9AgvWwUDUAvcf1H5rCrm8zoV8uqEosyylmWnAoAKxobXfNc4W9Xb5UP0+ir6rhWS8m3xB4nOcnECsYY5CiANwasAsO1hqPY6Rin6p4anDZiMsC2XQMW1aQUOogCz2o7fOGLNZNcw5M0EMskykQiJ9BgWMXrYkAVff32GKgOXkZpZA5vTIXIVCq7Bmc7fFH2wp6iTszdp/So5U3wIXSheYh33Mse/wD1jH083UUJJF7X2xwLxSiRdQjlMkLgvFIwhA0oqlfTQJ9QA7HD/l/xpVbHkjTfZSB/bGmvpfxO2bRjmpRe2LOiT+dLO/lqTH5Uel7AUuZHLbnmgE/fBlvDjKTJIkczk/SxNAV2sUTfuMKPRfxiyxLNmSyf0qkUh9u/xR/f4xKl/GHKOQsTlSfeGZzz/SoF7X39sXdB3u0UcU3dkT8UIs0cnInlaIWMS/Uh9RlUDZfc4ruj5OTLokjDeNX0qeDszaQL/qN4bMzGeoQ0ZGClonfzVMYUBtQ9BAbc0ASPy884sMp/CwDW0okY2vmSH0qO4XsvFH7VeKyi20VlBuStwSIH85rUoY/LSyDtrZj7fHb5GKHxD4kgytJE3mTvXpvgECrHbkVdnbGjr/WwmTzj5eRfQYUR1AIDF0A2GxrUMc76LlpHk83S0jXeo0zMbq6bn77/AHwurtir9yJtJ/U6T0yRhqkc7qpYgmtyLs7Enb/xiz6b1FXnjIsMUbQGBtl2B00SCCQDv7XiozeakSBVSMBnFnUSKI2ootW3xYoVz2t+gQRwZgRPFH5wUkSKu9NTMAOws/2+cZqNNt7pGlWp0033x/Ub4WPftjbjC4zjeUDBgwYADBgwYAM4MGDAAYMGDAAYxjOMYAKjN5W83C98LJtXuALv/XOLcY8+XvePQGJbuQhP8fuiLqarK1wL2Yn9vUccrzGbllDMuY1ElS0KJflqGpW8zgG2Aock463466WZoxW1lQTt77bnjcnf3rHNcx4QaOYvCHVYyJCFs+ob3feq2B+MZKvPBWlWVHUb3G5RrmPLjdldEkUERrKzCRVYneOj9XNgexvE6HKZeXNiBZmYDL62ka/W6lbBN7nc7dtsXHR/D/maf/t5nIv1yA6VF2dVkAbljtdX7Yt18HWWowylltVoaBRpl1UTsSDfPPFYXGjuTZ0ZepT9xuMbHMOtZ4ysj5SBsvOEZZ3SwrKNu3uO+1/3xvk8SM0csYgVEfLpDpvcEE6nBrk2ftteGTr3QJYLSTMQozfRBCNTt8kkDQKHN43eA/AySap8x60TcL2Pff37c4v0qyaM7rTu88iR0nwbLMhmWM+WNwTYB+AxHq/S8M3TvAUjAk+WoFklq7fG2OidR60I5cuV0/wxSfWdAIqPZK2vmuOSRiJ1LOrDa+X5kzKHIYEJGpP8uMDvZtjf3PYDpR1M9uH/AGM1SkxS6Z4YV7BVbQkEaSLHsCdh73WLrouVy+XkYIqtNVKUUNornsQCffF0/Uo1eJq1CSUxjT5mgROshEhJ3ZwFAJNgatvfFR02HLIPM/iJXW4tMMUZjFTH0MS1s1d7a/fCalfUTVriHRkndHrq/WpI1Mgie60atR3BIJBANV77e/vis8NdSGbzwjk0quhqB/M1Ee/tf7YustGMwiupbS30A0GABK+rmtwd6F4m5/pEeXhaSOFA6qzCYaS2sUuyMpBUljsT2uuMZaanu6iae9yyL3i3IeRksxX58xHS9tkRyKHf0/2xWeGcq66VDkkkXxZBqhX5Nh98WvXbzzC9MbgJqdY2LMpDn0qAxB9K8XsDhh8NQeQg0qf6eSQ3zqa7au4rFdTlpDWm5I1yRS6tIUSHi3S4kOx9Z/M43447nE3w3mJY1Mk0UKkreoBgxUDVRLEkVfBODJkhihly4X1kipVaq3210Tx6hxRod8VmV8T5RplvMfxPmOAqoFWNB3ZhsTvQs2TsO5w+nCMFZPA2W+aysr/Hg6JkpxIiuLpgCL+cb8a4+Me8MIM4xgwYAM4xgwYAM4MGDAAYMGDAAYMGDAAYMGDAB4YXiB/EhX0BfSSACNhspJ/asWJxWyoUUlq+rUPt7f2r9cFiGZ6nCZEKAldQrUCOP+2FTMdPkymTMeWJJjZwGJJNtRFAVZ3v22rvhnl6gkaF5XVQL3P96Hftjn2Z8QzZqVlgJjjeRTx6rVRv9vQNvkYpOoociJyjF3ZG8QdN87NohamcIZSo3Z63BI2Gw4G3GG7OFkH8NAgVAKZjwBwSRYPA5Jxs6N0qPKQltzI/LE+on788d8I/4heI1y58oOxjZGMuxABIIVVqjq18kkmucZbN58mzSq73yGvJZqOVwY6ZfJi8slVIDyOfLcKSAaEZYj2UY2TdKEp0S6i0gHr9YYhkYeohdKkAOK34XucUrZeIRCK2JKxRFl2ICZfS7RgbhgspArhpfjFp0+Fcp5szeaS0aLGkjAgGJPpjUXsQCS3we2NscIrJ3Zu6N0JJVVtTGKMaI7FEhb3Ubit/qIs7/BxbDLRjy1AdVPzuNwqC72s7/piT4cnj/hY9LghUFnUDRrhiO478Y0q8ThmDWH3s6ihVbOx4Hc7HEt3KlVncpq1nLSeXMG02NNOFIJjLVtbWLwkI2eGiRkkdHdIZixWtQaOyV1Wp1I27bb/OH6DKBr0BURjceq9iPqYJybZiKNCgf6sWEORYBtvr2bYAGtrKkNZrbfsBiAukVHQYhC0hbQJPLjUOBdC2sbXvZv8AXFV1fw9mZpmMWYWGAKG2R71m70rfbY/9WHTI9O8tQo2X+kAbn5NC/wC2JkWWAxDin8wKbTvFCPlfw9gZQ07TSE0zW2lTXH8vevnfDb03osMOoxRRpqILaUAuuOMWOnGQMCilwS5SfLPIXHrBgxJAYMGDAAYMGDAAXgvBgwAF4LwYMABeDBgwAGA4MYOADy71im8R55YwLPINJdajtyey+5+cWcreWrtuatiB8DgftjmrdUXM1K7j1cgg0OaSwNgOP0OFVKm1Y5D25Si2lcM1rzLAm3PYDYEnuB2A98MXTemLlkXXpDVdAih8s59/88bugSQbEOrNsNroe1XiPm5EywZ8wysSWKBjsqqv11VfVW5/qH2xkh1PdyVpaR7r1eSr8S9b8tDqXUWVtI320kWrDs3ob2oqN98c/wCrZBYnyxkyozWZnjSRmkL+UiMdhpH1vRFk+wxH8RvmM3EMwuqmd1VNNaiR6mQC9tzZvkmsdE8N5XOPkYLSFyqaTHICNl2UhwCQdIGGRltz3OjVh07Y/sUA68RnJEbLCRPPcKyO4cD0glQLXYrwRyMO+T6nl5ZmyjSXJHqGjYFlZKOk76mp9xexwr9aXqUCMuXy0EGrYyoWdtx21LsfnEbwt0FJEBa2kX1aidzqZjqsfSwbUt/Hzhvu2V2ZlRdrtj+/Tl0xZcOSulBMzfU8aWKJAolmoE+14k9SkUIItreQoq/BO5FcAA4hDPNGPWfYaiLP/X7qPcUcVvSZv4rPvJHvHBa6xekyEUFUnkAWxr3GGQqRlwUlBx5GvJ5cAkqKHA+3t+ps4n6ca4U0gDG3DGKisBWDBgxBYMGDBgAMGDBgAMGDBgAMGDBgAzgxjBgAzgx5wYAPWDHnGcAGcYrBgwABXEPM9NjaN49ICsGsADluT97N3iZgxDVyU2uBN6N4ESJ2d5Xff0KLUAfNHc48+KeiSNqZYkzCNp1o31DTuKFgFQd69zwcOeAjC/ZjaywO/ETct0s/c5l0bqBZvLdfWqkAEAaKU0AP7fGHLpMq+UpGwqjv3/1Z/XELxZ00LWZjT1qRr08svz71zhQzXWZo9RgXzEY/QX0svwGogj7jtycYo3oz2s1yiq8d0R+6s48o3RNEkHjTw1/G9/phH8NzoDNLYWFAVvtbvqr77A/9eK85nPZwnXH5SsN/WZW0nahGijniyQMOfTulQ5OBS41EEHSSDT+4Fbv2vn2oUMOqPcvAldGO5Hz07lANBDttGhILb8WAduOL7dsMHR8kMvGkSKaVaB2o19TE+5P+GIPQ+nMx8+UESNekNyqnbjgMR+wNYYo1oYvpqWy8vIivU32j4PS4zgwY0igwYMGAAwYMGAAwYMGAAwYMGAAwYMGAAwYMGAAwYMGAAxnGMGADODGMGAAwYMGAAwYMGADVmI9Ske4I/cY5n0LwLOZD5xMaK1WCCWUdko+kEdzvjqBxkYVUpRm1fsNp1p001HuV+S6UkSaEsLRuzbG+5Y73jzluixI+vSS3YsSa+wOw+4xYnGcX2R8C9z8mAuM4xjOLEBgwYMABgwYMABgwYMABgwYMABgwYMABgwYM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72" name="AutoShape 8" descr="data:image/jpeg;base64,/9j/4AAQSkZJRgABAQAAAQABAAD/2wCEAAkGBxQSERUUExQVFhUXFxcXFRQYFhUdHBwXGRgcHBwYHBccHCghHBwlHBcXIjEiJSkrLi4wGCAzODMsNygtLisBCgoKDg0OGxAQGzQkICYtNSwyNCwsLDIwNC0vLSwvLCw0LCwsLCwsLCwsLCwsLCwsLCwsLCwsLCwsLCwsLCwsNP/AABEIANkA6QMBIgACEQEDEQH/xAAcAAACAgMBAQAAAAAAAAAAAAAABgQFAQMHAgj/xAA+EAACAgAFAgUCBAQDCAEFAAABAgMRAAQSITEFQQYTIlFhMnEHQoGRFCNSobHB8DNDYnKC0eHxFRYkNbLC/8QAGwEAAgMBAQEAAAAAAAAAAAAAAAMBAgQFBgf/xAAyEQACAQMDAwIEBAYDAAAAAAAAAQIDESEEEjEiQVEFEwYyYXEUodHhI0KBkbHxFcHw/9oADAMBAAIRAxEAPwDuODBgwAGDGLwXgAzgwY1ZmXSrNzQJr7C8AXNt4xeFnpXijWtzIUvdSoZlIPYmtiK7+4xs/wDqWl1GGQLXJK8+x9vucV3xErUU2rpjFePEjgAkmgO+EfPeJM0rDeAA76VOoqP6TR3Y/Ff54rcvmczmdRMjLCbV2cki74SMcn4HHfFHVXCKPUrhIe+ndYjnZ1Q2Uq/sboj9sWQxz3I5U5KTzohK6tQl1hEBUHkAnUWF7bHjDxmM9HGLd1X7mv8AXB/bF4XZalV3LqJeDFRF1yJpTGrWwAY1xRahv84sZpwilmIAAJJPxi7TXI1ST4N2DELp+eEosAj74mXiqafARkpK6M4MGDElgwYMGAAwYMGAAwYMGAAwYMGAAwYMGAAwYMGADGNGazSxi2J/QE/4Y34wRgBi5mOpTSG4kkWiDbqApFH0kcgH3GM9L/iHJaSXS17po9FdtN7/AK4YCBiD1PNwpGWkK0BdfPsBzf2xbcTKaUSScwF2Zt/gf5Y1Q9RikApwb4HvhKXx66xm4LcMAKJ0ldtR97G42sbc4ccmscqLKgrWAwNVYO+4xVSi+BNOrGfysQesSz5bzdKSKiSOwKx7aCSd2OxFVVYoIfEokAU+bvpADNYsdzuT3rFx+J3iKZpDl8u7BFWptKm9R/Lqr6aq6+cc2ymYMbqrG1sWbIoexFDbYYTJRsc6rSs2kx1kZEOqZ2dPzKnLey3ewHBY/pi+6V1XOZkactFDlokoa2UvpHsoBA1fAwrF46ttTgN6Ywas1/YbD3P73jf1SXqDw6FV4Yx9McSlQAeLbk/JvthKmkVpKUVkacp0DMzZpfNzDyRLTSlo0Sz+VFAJPIs3/nhn8S9M8yJyqhmK6SCdit88XYs8Vyd8In4ZwS5XMnzmYRTpSs7UGlUjYXydz96w7+LevrloCUdPMJARCbJJNEBRuTjTSml1I2wUVBsXvDXhyaBllFMtKijuEElg6boiix/vi58ZZizDErblizICBYA2v4usLM/iXOQqI5GXzHWkjCjWAfzNWyjkf5XiT0uAzPrb1MTTsSTZA4+APg9+MRq9W5q75FRkpR9uHfyM/TG0oDewPPv/AN97xbNMGQkNW3PFH9cUeYikBjEahgbBZmoLXeqttgTt7YtFREWzwvLOTtf3vGbSqo3ufBu2xhHaToZLF42XijHVFll8uM2Bu8l+kHalH9Tf2Ffpi4hWhjc1bkIyubMGC8YY4gsZwY8LJ+/tj0GwAZwYLx4WYHjtgA94MF4LwAGDBeNOVzayAlDelip+4wAbsGC8F4AM4MGMHAAu+LEmoGOymlgyLeosRS7D8uE06EIDRgMCDQAtSBwAeaJ/vhq8YZyaN4/LLgEMDpIHq7WSDv7friqQqGCqoknpi12Ap45OzENtzyRdXijpubsjlaiDnUaj+xTxwlxWklSGJ0midNjnet62xqi6ln8sUjClcsZFY7MW8skalV+AKO2ww0fww1gzN2kUAUvpZVAG3IJRzWPWXy72NLWNKijuL9V2L32A/cYZ7Flh2HQ0sqcU0VMeeabzkyUkKsAqmxZ8wAlmUXQG4XVR3XFd0nwWmaWOeWRzIXcyL6RZRiukEfT2v7nG7xP0weX5scdSpbejSAQD9Y5IsaW4vFT+Fni8y5yTKtZDhnBJ/wB6unURYv1eo1/w4x1acxlGN59SOpZDp0cagKoA4qh/23ONzuiXZAHyeMaMrBMW9ZXy9NUOb2o37fV+49je/MdLR2BYXXyRvY5rnjFYU7Pg24FLxw0HlxKV+uWwdtN+U1H9qP6YVfD0Ch5JctGGmdmKE7Rwx3sxJ2Dtz7gHFn+JEv8AEZqHJxV5iETSksFCoUKBbPBIYn9BjcmWjVNOb0rl1ACxxuPLZu/mSA3/ANJG9E78YKUJWZi1Oall4FgTwrNvKcxmGNsyiowR21NZIFbAAD98OPheVxettuQBsPvVC8esk2SfSIsnGwN0ViJr7kLt/wCP3sOnZddZCxsg35utt+SLrce+F1oblgpCNpJlqq6xbbjkUT225vY/bFNmldpNi1GlVBpJJ/5qsVv3/XFkmaP0rGxPso7ffgfqf2xuy0ZRgWX1Pe4o6F7D9ffCKDq/IsLyda0PmllkzJRIkYQ6bF3v3PO/fE9DttirVGChdFnuSdr9/f8ATBNMuneTSAN6Nb98blWmlmIrYm8Fk7XsDvzjwucWyDsRyDiBleoL6SX1KwtWqqHbf2OJ0qqRquvkf6/th1OrGZWcJRNrLf398EMYW/k2d/8AW2KzOdSjRbYkgkWQTtZocC7JI2GPK9UVX0KjWVLb2PsLPdt6+2+LSnGPLBQl4Li8V2eVVIazZNX9zQ7/ADiTHmQU1nauf0xVdWkLxWoOvUrqnuFNj9wP74vDJenG8rMvY+BjJxFy2a1IpCnfkcEfocE7sdlq+99v0xWT25KKObHjPSE+he/J+P8AXfGnoS+lyNgZGr7LSf8A8Y8ZxzBC7s2pqJ3/AMBiV0fLGOCNGNsFGo+7Hdj+5OIgnbc+5aSssE7GMGDFigYDgwYAK7rm0LsE8xlFqvfUOK+RzhKWfyDq31AAknuwF3vuQRsfkIebw5dfn0Qs3tR/bHPM/mop50cvSglzFpIJVfqZTwVHcmvsSMXp1Em4smh7TrJT/wBm2TNZjMeqNdKE/UzVwDQB+1/r98CZnMQ+qQehSdRVr2s2K/T+xxUeHuir1KRp8zm1VHZo8tl02pVJo6W/NpHt2HtQqfFPSD01Y58jmZJPWUaNrojc7qe23tv74Pfs8nS/F/ybFbx+41dd6kJcvOiX50qaV0pqZA1bAgiv3G9e1Y4V09ZIZFMbusqHUNGxQ++q8dE6b1KXOxaY8xPAAbbQoCmzW2kKCbNAfa/c7ur9PjycWhVChTbsbZ5H7KG5Zje/AFGhzhs/bbSb5ORKa3OyHj8PPxFTORiKdgMyoIIC/wC0A4dQPjkVtR+MXEHiYq0zSw5hIo/pmlCxowr2Lai12B6d9sfOOX6fNqMoSQHV6WAK+tieG5AFHcf2w05Hp+YnY+a0mj0LHKdRpywGr1WSp1V8WuFKlLsROqolhNnvPnlzJkQSyv6lD/TQpE2bah6SxBF3dYcvCWXmiYsolLH6o5aIbuQHArVW4xGg8EEvF5oUt3kWgTX9Qqj9wL9x3w99A6aYFKgsV2Cq10tf0k71i7pxivJjV5zyW2UmRo1daCkWP/WKbqPVAhLal8vfUNroDevcE7YtM7KIo7AAF39u9/vjmzdSH8U7y6rbYK2jSFYEgX73z9xhaSSuzt6LT+83fsXc3W5nEiQuppQIzv3JBY1vQXf5I7Vily/RtTnzyBLStRa6LGlUmzRO2wPcYhnqAebzjoWOOMNKaagAdzpQbgHfihjd0pInjmeJ5nVpVcvIPWyhgWOkG9NHawDS8YTVhCSvwbq1GNGSjxfnyMpEoqQHUGCxvCTy/CtRG4IAB4rc43ZvpyuApQsa2UWF+2ng2b5vEPqPWY1QDzFV1plG5ZjZVSwBHYnn5274Uc71r+HJnZ3didqtUQt3oE2QPvzx3wionLmRj3xs23nsNa5oNCjqpOttGk3YADXse40nYfpjb0HqcZYwuzBijUDqA2O5F0DsR27HC/JnY5mLZdkMcYVn0M1AkMW70XZVNiu/vhY66sWalJWT6h6ZLAW4xvTL3r/DfGGEFdpXX1L1oOEFK/3OgL4ih84wxL5qKqrGVQlPNQn84GmwK7+2JMWZlOnzWVPJkVGBuy7gaTyNvVhW6f1p1yy5V4xExjCrmG1GN1rvIAdDHkkijzd7YInk9BZEfzKIkMxPmaVv1em1OgGqo8A1vjTDSUeZty/qXhKm4Xf7/cd8nnVUvE0wkctsoqqO/wCu1jf2xYdSmIazYCnahe3c8dvb7/bHNejdRT+LibVABptFWgzRuJKUi/8AaKVB27M3xjrKuHUsu9jbjGz+XowZK6hfpuRstMwdwx4RW/uRwPt/fFeviFTKQ3oTuzbVXJu9rJqvYXjz0iZUmnOoknQNyLsk+kX/AIY89UzuTSUo4WSXkosQYja/VQ22I5PfFlFpcib9Vmis674giIjKyrJGJLYg70LoFRu1kbUN6A74dsnmhIitpZbF6WFMPuOxxTdI6flJVWaFEN/S+hQwPfsCDi3TK1+b70OfuecMvdZIk3fBKwYBgxUDGK7qvUFQBdYDsyqBYvdgDXzRxH8WdREGWZtWm9gbqr7j7c/pjm8UUkWZy8zu0yTzxCGUEldLONmO2lhxVc/2q5Cak2sIZ262kkwgZla5GTR5+pqXUNRTRX5dxeKCSGOSCSQaXeZ4suPUo0Q6lLmu1heO+3vis8Nsw6mEYEapc1Iin8seuT1n5di1dgF+cU2agWOXL5OIzM0elmjiFW53MspClifVYUDYd7NAi7O7F26ty5Lr8Nc2BkwqqjzZedwNQawN+SNyvffv9sNz9PTNSRiVowVtzH/xEmhpJINAg/et8c1XoWcglaQRLAGGlmLr6h8qzeofscTzlXzGYZ1ll9MUEZaIfmey/pNbagTt74SknPL+p0VNOOOR/wA10GPLwIvnD+U+tAfTpsEKBR4Ha/a7vfFNNkJHRWZ/UNmlPFH8qIu6pweVJ74W/Enh14o5LkzDEIZgWFLwWCkXYNVt23xMmhizWWhMgQlY4zrbs2gEoe5BQ6hzuPnBKmp1IuPkz1Vthk3dM6QJS0IuUFwCwFABWBo1sFNEUDe++946PJFHDliJtOlQS2wAPehX6fsMRPDiQRKqoIlbghSN65I/9YrPxIZ3iVY11jdmoXweP/HfGzV1XFYQjSU41Z5ZIl8Ss/8As8u7AbglG9tzuOK7i8QW8QdQezFlyV3FkVZB4AJHYHfjGzwj1/LSKqMDDKtyupYqutrB77+9Hb9sT8/4gVYGkPlNKoJhVWPIFX6gL5O42IxhtdXcjpWUZbVA1dK6y2cRopY2jf8ApZSN+a+bA++EzxF1Bl0PmFlm/msrxogCqhYrqugCw3IG/a8Tei9QzGabWgBl2/mbgIvzdqGO5NAk2PuGTMdPaOKRqM8pB57k9gN6H7nbvjO/UaVG1Obu39i9pU5uVOy/92E7L5mZ5nGVgibLMSpaUlFlhkQA6PzCRSHBoEEEXuMSct4JnLL6yEHl+kRvwpBPIHIsX84mdJzefiEjNEXdtNBY6VVUHYFqdiSe98DFMPxNayHcI2qmDpKumux9Oxxapqfcf8JbreGi3sOr1Tmr/VjH1foYjId0jKsVDXA0kjvWyjmhtzsBROFDr+TPqJ0eStpLGquhj1VQMbb0+5B3FDnDb4X6nP1GZbCtl0DlplO1tGygISN3s/oLv2wl9W6kY+t5rLAARrlDAqvvfkw+ajG9ibvnth8N049SsZNTCztjHgWuqdPRUqCVkB3dBr0mxQsLu7k/2/XHQukdMigyCZaZDI8kYZ1UUwW7cEDdaG23zjnOX6z5iuok0Md2mP5R7Cq3+R3+NsNeT8UZRsnGssrfxAPrlJkBb1UxDAfSUI27cYVWVTbjyM0Lg5WqB4qzIyc8ciLKctMGcAkEkqAtAsRSgEc/ucVef6r02RkDpTmxJIV1AUKsUPX2A+49sMsMkPVACgaXKZY0EZG1O9cWPyASLQI9RJugLxIzOWykqGGWOFQoZyT5YIYt6U9KjS+1bHtxviilGKSnyNencrunwUnRvCcatHmYCi0bheVkUM+4GzEavkDbesNcnXuqQRiNcirhRs8c3FAbaWQkcjkn74Vunt/EZiDM5fypFggigfLtLGrQvHsTTMo8tqvULv2w1ZXriXF5cqCIP5CSxuGQy7nyj7UjBUY7MVI7gnbsaV1kxxd5NPBM6FPmtL+YE8yXXQRr0MoDUWf0tsbsbDtjb17w9FnJC2nTIoGqX0agQPylTd1Vn4A98QstI0iyAepjHIQtVTBQu3utqP7jtv76RmyzsdKxohjLCSSiFVTZC1Z3DbGud+2HXS73IjG6u8F10bLS5dFRgQrSyEsa1aVCqgpOXYC9vYn4w4jFZkVaQrJIAAB6F9r/ADE+9ftZxZjFb3ISsZwYxgwEiZ+J80a5QtJwvqrm9uK+eL7bnthV8IROJPL1eblpZIpYr5imR0fQfuoDAjY6Dhx/EHoi5jLk6NTKDtZFqeVNdu99vteEzwfIscsccfmABoo3jkrUpVh6SQNnHPJDLZB91PkyVW1O5Pi6a8cr5tabNTkJl1cWqQxitTCxsfqJ9iPejtzPUZYpBHAkUrmvMK5dVQDv6la/3P8A3xsynVUMgAKtII9T9woWFmSMftqI98VvhrO5ySNszNmSuXA/3sUbK/v/ACwAa3oUQd/0Mu5WE7stEy0OYcsUImrZw7Ml9lVyaQn2BrfnfCp0LxL/AAnV5YMzYVtCqx3KsFNMa4FNXxQ+cNU2T8wJLGjRk+l4rOxYWGFXYZeLvTprtiJ1HKwyGPNsqvMmuBpEtizrVaQPrYg1ZGxBxTZy+5sVdQjbsU/4kdXEPTTChd2nlI1apCAKOr1M7cqDS3+mNo6ksMGXtYFQZWJmZ4Vd2JLgAXydCcY3Z7pWbz6hMzoghU6ki1xeYTRFsxujvuAB98bOpeFTMqtqpoMvCpj5DIC5au91x27d8OoyUeeSJtzj0kWLxGkyxPBCrztH6k0gRoQ70Sii3lKsPSNhtdY26+qk6isQTtHKmXQfAqg4/fHnwjlnhyxaNY6l/mIGJjAiYmpczNZYlqNRp7dhi06UNZajlcxJwfKyzRxrY/NL5lkD2IN4XXqpLdOVkgg9mFFXKzrWTdo1mASGZmAKhw2oqD645LsoLNg8HucS+neGc1mW15rMSLCRtFw5+L/KvzyfjDJ03oKRv5sh82Y/7xgKUdlROEUdgMWrmhZ2A5+2PI+oevQ3bNMr/X9DdDfbqKrPZ/L5CEaisaDZVA3J9go3J/0cKk/4ox36Mu7D3Z1U/sAf8cI3iLrLZvMNK3HEa/0p2H37n5OKzHu/SPgLSyoqtr7zqSV2r2Sv2xyzk1/UJ7rQ4OydC8c5bMsEOqJzwr1RPsGBq/vWJHifwlBnVN+iWqEoHxsGH5hjieOw/hx1tsxltMhuSIhCx5K1ak/NWL+McL4k+Gf+DS1uhk9l7NPtf/Kf14H6XVe/0TWR16Jk44II4YxSxqFA+AP8+cch8VZFE8QrI48xJTIjKpo75PTov3IPPzjrAf8AQ+4xzrxN4QzJz8ebRxJH5vmSKbDL6SDVfUtbe4AHOEenet0tStsnaX5GmVJq7ElfFHltoyfT8nCvA1R+c7V2LH6m96sfOL3K5+WcBJstlJCUZyJIFiCqr6aGkarLA1XGxxUeHvFMEQly4b+FkkpUz6qDoI/3TRkHy47v1L6uCd8NWU8yPKas2FzOYZswiz6jIERNqVjQokFvkDgnbHbeMsRBNkaGLyoHbp2mNzbfwjPptQaaRZGO763isMeE0j3Kj4z8VZgDyGg8iTSA+ynUK2c1YJIJ+N/jDBkepRSymPKKDIDqlmcuIII1ZmCVWpmeRmrvZWuNvfjDwxLPMjJ5eYcMUCLqVjqOoB7qkHq3smje14iVOE5ZWR0ak4xe1mfEuenizQhhgySwqkCq0uWjbU7IpKg8tRNmuBziJ4/iSJIpk9HnplzLDEqrGSFJBCgUDqV/V81hvbpmWyNTZ+Tz8/JGVjRBYjXTR8tGICqO8jkD5GOb+OVnkzCZbzJJ2IjfQq2wLoDWw9jsOAP7NVhDLbwd4kkLZkLsEyWYkUEk+pAtEn5vfDGuWy6ZjUkIjYoKVVG+tQWYi60jSxvbTq3u8QMn0KHL9Ol/l/z2WZpXb6o1jBFIb4/LXBJN7bYg+Bv4ueRpi9LJXlbnaRaGof8ACFUBgBRJXubC+E0hkOUmdp8PszQqzVbb0K2B3AJHJ+cWuF3IZeWBrHrjb6lH5GoHbfdTuaHHHHFn0zqiTl/LDFUbSXIGksPqCm967mq3rsaiPGSGrE/BgwYsQasxFqUqDVgi/bCNL4Z8p5DAoEkhYySKPXpBql49TWdTcgGhh+xWZ5WV1ZQTvx8H6l/UUR8r84q4pu5SaujmXSulDIq8sxJZ/MVFrd3IKM1fliXVVn4A7XjxN4kVI4/QG0LqSIfTrU6IxVfStOT8hfjDd4rjTylfyzLGzi1UhXRudSE7HdRcZ2sYUs/kcsQHZM7KUUUi5fQ23HrvRZqrHHxiMLBmdNppQIsHVZB0/NZh3YmRo4lZiN2BtgqD6VVdRo77485Rn/8AjlQhlDTARqv1aEhPb3O17H6uMWb9MlzFF8uqqg0wZXzCqIbBYu9EvIa9RC0ByR3nxZYWhoeVAPSaenLG3ZaYGiwRFu7A+Riqdyyp9V3wRvDHhvLb+eo8wC2Vzq0kgmvvsSewO3IOGaaAiJ/KKKxQBWKqSqITwoPJ7Xt7jasc1hzebEhkZAt6td8jT/tSaJG7rMfb1X3w4dHZpJ1zjOra4fK8vZN1bTW7bhSrm+SZPjDammcXjj/s1pxULv8AsJfjHIu08UCXoXLQ2obTGKaUlm4FAAf9uLafB3jDKEDLDRGUoKUUrE3b02Nt9t+cSV6IM/LN5yssI0xqoNNJQ2Y+0YIJAP1c8Vav4Y8Gq8mey5oOhjjugdty1fHAxi1eghqo+3Uwn+X6l4VY7XJLj8zqynGrNx6o3UcsrKP1BGEjIZufp5ETedPH6vRKoWUKh9TxHUfNQDempgK54w49N6nFmIxJC4dT7cg+xHIPwceC1vo+o0U93zRTw0aVNSR8/GMr6WFEbEexGxGMY6X448ENLI2Yywtm3ki2Go93U8XXIPNbb889zGQljOl4pFPsUYf5Y+8+i/EWj9R08ZqaUrZi2k0+/PK+p52vpp05WtgjY6V+EOWIXMSH6WKIPkrqJ/8A2GFXoXg7M5lh6Gij/NI6kbfCmix+23z79h6R05MtCkUYpUFWeSe7H5J3x5H48+INNPSfgaElKUmr2ykl9V3b7GzQaaSn7klYm4idZ6vDlIjLO4RR78k+wHJPwMLPi7x/FlLihAnzF1pBOlD/AMbDv/wjf7DfCM6rLBP1DOFs/Ll30HKKSscdnZ2HPlCuVG9Gye3h/SPQqs/4lXpX5nUqTsROu5iHrGZcQJDBNX8pJAVbMjjeT6Vf2U7nff2Z/wAKfDUZy0vnCdGidYyQzIyyatRUaTwNSD5s4pOuZhZhBB1HLFZ3RXycmSVVdCaIy5Q7ECxv2v4vDPFnJMhkIoZSTP8AxeXklcsCZEedb9XdlGhTue29G8e2hTjCCjHhGTvcU+v9K6hkzmVyEtZc5mQyLERrjcsAokJ9QXTpYNdDVvWHjwn4kyOShC5zMImbZV8xmLszekU1kE0avt71VYrOs9MkTr5zcMwjyxj83NuG2CRrTK6nYhqUC/c1xhW8NZrp8mbnzk8aSO0pbK5RXVaUfT6GAUsdti1c7YkLk/8AFfw0qZds8mdaRJ2XZ/qctZUAgC0A4WtsXZymcbqeYWGBTAfJEmYZV3CwIugOd29QPpX27Yk9QzHT3P8AG9Tn1tGP5eQNgRdwogIDM9VbEV34xJ6N4zTqXoizseUUkBYdIWdQOwZwUYt7KNvc4kixF8R5bygxeWUxfw03mReWD/KKBdQYUBTFDuSaFd8Lf4XrJLoSlKwSKzEUGXU4UlT8kDUu4Ivvi9zPhJoGzqtnWzbT5WSJFcszo31gMbIUErX5bNADFH+Hufjyn8QcxL5QdU8pyjtel9ZsKD209/fC8Jky3S47HdowAPisYyMyPGrx0UbcEcGzz++FodTj0SnWTrhDVTAqCtIBG24LWTVe19sSfBfUEOVhXWxZtekSALIQrN9SDjYYvayIQyYMGDASZx5Zb2OPWDABXzdPBBB3B96/vYIP6jAmUqwFFHk+nf54xYYMBG1Ff/8AGKRTAUeVHB+D7j44xS+N4FWDWBvrhUewqQEMfhaJ+QMNOKfxdkjNlJVUW4UvH/zp6l/civ1xMbblcLYsc9y0sbpKPNLuxkWXSAACJHIUjst9z2YYz4PeVYHQq7MmYkW0EZG+liLccWTxhR6nm3U/yInRZTH5aKF5JFoFF2Vdq9jQPGH7o/hWLJZV5Jgzy0ssrBmJWT81Ac19sa6slBL6kVY7l9bDZ4fyhUFmUpq0+gkMQFUKLND2xSeIfDWYGaGbyMiI5BEsb/S91zt8DFq/WEj0gsDZCqQHo2BxQNjer232x5XxDEL9dGidLI9gAkH06RvYIq+2M0o3KU5uCK3L+HsxJmBPmzG2iN0iijDAKZANbEk7nasJXV+lzZGUzZcSRsT6lItGHsRdHj74fJfEqhSVk9ZBCFo3rULP0AgkUDsP1OPMedlzCqjwlvSPNYWED0CQvmUa3Fc3htPaouE43i+biaylJqcXZorfDPi5MyRG/wDKmHMbHZv+Qnn7c4a8c6674TVjr1qlAEB2Ng3t9IPfvY/TEPI+PJ8rG8cqCdlBCPrAtl7P3I4Ngb/3x5L1b4Xg5e5pHjx3X6o16fW7laphnR+o56OCNpJXVEUWzMar/wA/GOb9T8VZnPTCHLJJFAWi1tRErRyPp11yifPO44xzrxF1+bO5pPPl8y3UKighEsgEKp7/ACd8fQfQMimUijiQXoVlV3ovoLatJahteL6b0fTemqM6/VN8eEPVSVRPbwI3h78Nphmcs0wAhSTMNKnypKxkdyH9LWewPviR0fwrHlczJl7fzUisyq5FwOxAQqTTAAm79xjqJmo19u/+vjFB1ZY/O81pArGNoyAo9StXJu7G9b7WffHdlqYQdpdxEn3bFWKMRdQy+YmoNMXy0Z1ggKy6wRGwtSXFAg7iQDbbEP8AFTreXaeHJMjysXDSCIDXRGkIu9Bm2+wUHGj8QIYHgGYSWTzMsdSAaQC7OtXd1VACuKxU53oPpizCzGXMzlZS9blmvdSBYK7Cjt9sXjVjJbkK39yJ4kmmzEf8NDCMtl7GqFTcjyLtUztuSK2B+OcL/R8rLHLcReFvUpcX9iP/AAMO7+Hs2tyOpk1G2Jq9Z3LUNhuO/wACsbsn0mVx6YwLFkkEG/sO5xmlXd8GeVaSlZC/0iSSJJYMzHJmctIVLgmpUfTYljZj9hRNEe292mT6blooJFySTzSyLoDTJGFiUn1FdPLkUoIvnE/KeHJfNCSCk3Zms3XwOBuBhw6ekceYSMIxIIPpUaQ5Qlde9jbe6obYiNecntSNdCW67l2Fzw/+HmZh0SNm5ImVg6RKHdFa79YvSfY4uYvDKO2qTIqHDatSTBoi93eg+oKTRK1++OgRpWPWnGpQSLucpHJ4/DPVYZnlUwTSSOXZydPNAKAVtVAofphmh8L5j+JGZ/ifLfSBIixhlO9sNTc79623w51jNYmxLm2YXGcGDElQwYLwYADBgvBeAAxhsZvAcAHKIukGHqMCA3qzckj+30iSx7AhuPdR7Y6RnomALR0CRRtS32JA3OFzrX/5TJ/80p/Tyuf8R+mHHDK73qP2AXMtqWgVjG97Quu/v7DgYkiDVRRYzV9hte5r0++JHXOoxwp62om6FgE1uTfYD3wmZjxC8rAROY1PpUAeomv72b+2ESr7HkzVZbccscfL0r62KAWbWgP8MJ3XvE0MUgDM0u+kx/mB9z2o2MUvUuqvM0XmNOySF9AgvWwUDUAvcf1H5rCrm8zoV8uqEosyylmWnAoAKxobXfNc4W9Xb5UP0+ir6rhWS8m3xB4nOcnECsYY5CiANwasAsO1hqPY6Rin6p4anDZiMsC2XQMW1aQUOogCz2o7fOGLNZNcw5M0EMskykQiJ9BgWMXrYkAVff32GKgOXkZpZA5vTIXIVCq7Bmc7fFH2wp6iTszdp/So5U3wIXSheYh33Mse/wD1jH083UUJJF7X2xwLxSiRdQjlMkLgvFIwhA0oqlfTQJ9QA7HD/l/xpVbHkjTfZSB/bGmvpfxO2bRjmpRe2LOiT+dLO/lqTH5Uel7AUuZHLbnmgE/fBlvDjKTJIkczk/SxNAV2sUTfuMKPRfxiyxLNmSyf0qkUh9u/xR/f4xKl/GHKOQsTlSfeGZzz/SoF7X39sXdB3u0UcU3dkT8UIs0cnInlaIWMS/Uh9RlUDZfc4ruj5OTLokjDeNX0qeDszaQL/qN4bMzGeoQ0ZGClonfzVMYUBtQ9BAbc0ASPy884sMp/CwDW0okY2vmSH0qO4XsvFH7VeKyi20VlBuStwSIH85rUoY/LSyDtrZj7fHb5GKHxD4kgytJE3mTvXpvgECrHbkVdnbGjr/WwmTzj5eRfQYUR1AIDF0A2GxrUMc76LlpHk83S0jXeo0zMbq6bn77/AHwurtir9yJtJ/U6T0yRhqkc7qpYgmtyLs7Enb/xiz6b1FXnjIsMUbQGBtl2B00SCCQDv7XiozeakSBVSMBnFnUSKI2ootW3xYoVz2t+gQRwZgRPFH5wUkSKu9NTMAOws/2+cZqNNt7pGlWp0033x/Ub4WPftjbjC4zjeUDBgwYADBgwYAM4MGDAAYMGDAAYxjOMYAKjN5W83C98LJtXuALv/XOLcY8+XvePQGJbuQhP8fuiLqarK1wL2Yn9vUccrzGbllDMuY1ElS0KJflqGpW8zgG2Aock463466WZoxW1lQTt77bnjcnf3rHNcx4QaOYvCHVYyJCFs+ob3feq2B+MZKvPBWlWVHUb3G5RrmPLjdldEkUERrKzCRVYneOj9XNgexvE6HKZeXNiBZmYDL62ka/W6lbBN7nc7dtsXHR/D/maf/t5nIv1yA6VF2dVkAbljtdX7Yt18HWWowylltVoaBRpl1UTsSDfPPFYXGjuTZ0ZepT9xuMbHMOtZ4ysj5SBsvOEZZ3SwrKNu3uO+1/3xvk8SM0csYgVEfLpDpvcEE6nBrk2ftteGTr3QJYLSTMQozfRBCNTt8kkDQKHN43eA/AySap8x60TcL2Pff37c4v0qyaM7rTu88iR0nwbLMhmWM+WNwTYB+AxHq/S8M3TvAUjAk+WoFklq7fG2OidR60I5cuV0/wxSfWdAIqPZK2vmuOSRiJ1LOrDa+X5kzKHIYEJGpP8uMDvZtjf3PYDpR1M9uH/AGM1SkxS6Z4YV7BVbQkEaSLHsCdh73WLrouVy+XkYIqtNVKUUNornsQCffF0/Uo1eJq1CSUxjT5mgROshEhJ3ZwFAJNgatvfFR02HLIPM/iJXW4tMMUZjFTH0MS1s1d7a/fCalfUTVriHRkndHrq/WpI1Mgie60atR3BIJBANV77e/vis8NdSGbzwjk0quhqB/M1Ee/tf7YustGMwiupbS30A0GABK+rmtwd6F4m5/pEeXhaSOFA6qzCYaS2sUuyMpBUljsT2uuMZaanu6iae9yyL3i3IeRksxX58xHS9tkRyKHf0/2xWeGcq66VDkkkXxZBqhX5Nh98WvXbzzC9MbgJqdY2LMpDn0qAxB9K8XsDhh8NQeQg0qf6eSQ3zqa7au4rFdTlpDWm5I1yRS6tIUSHi3S4kOx9Z/M43447nE3w3mJY1Mk0UKkreoBgxUDVRLEkVfBODJkhihly4X1kipVaq3210Tx6hxRod8VmV8T5RplvMfxPmOAqoFWNB3ZhsTvQs2TsO5w+nCMFZPA2W+aysr/Hg6JkpxIiuLpgCL+cb8a4+Me8MIM4xgwYAM4xgwYAM4MGDAAYMGDAAYMGDAAYMGDAB4YXiB/EhX0BfSSACNhspJ/asWJxWyoUUlq+rUPt7f2r9cFiGZ6nCZEKAldQrUCOP+2FTMdPkymTMeWJJjZwGJJNtRFAVZ3v22rvhnl6gkaF5XVQL3P96Hftjn2Z8QzZqVlgJjjeRTx6rVRv9vQNvkYpOoociJyjF3ZG8QdN87NohamcIZSo3Z63BI2Gw4G3GG7OFkH8NAgVAKZjwBwSRYPA5Jxs6N0qPKQltzI/LE+on788d8I/4heI1y58oOxjZGMuxABIIVVqjq18kkmucZbN58mzSq73yGvJZqOVwY6ZfJi8slVIDyOfLcKSAaEZYj2UY2TdKEp0S6i0gHr9YYhkYeohdKkAOK34XucUrZeIRCK2JKxRFl2ICZfS7RgbhgspArhpfjFp0+Fcp5szeaS0aLGkjAgGJPpjUXsQCS3we2NscIrJ3Zu6N0JJVVtTGKMaI7FEhb3Ubit/qIs7/BxbDLRjy1AdVPzuNwqC72s7/piT4cnj/hY9LghUFnUDRrhiO478Y0q8ThmDWH3s6ihVbOx4Hc7HEt3KlVncpq1nLSeXMG02NNOFIJjLVtbWLwkI2eGiRkkdHdIZixWtQaOyV1Wp1I27bb/OH6DKBr0BURjceq9iPqYJybZiKNCgf6sWEORYBtvr2bYAGtrKkNZrbfsBiAukVHQYhC0hbQJPLjUOBdC2sbXvZv8AXFV1fw9mZpmMWYWGAKG2R71m70rfbY/9WHTI9O8tQo2X+kAbn5NC/wC2JkWWAxDin8wKbTvFCPlfw9gZQ07TSE0zW2lTXH8vevnfDb03osMOoxRRpqILaUAuuOMWOnGQMCilwS5SfLPIXHrBgxJAYMGDAAYMGDAAXgvBgwAF4LwYMABeDBgwAGA4MYOADy71im8R55YwLPINJdajtyey+5+cWcreWrtuatiB8DgftjmrdUXM1K7j1cgg0OaSwNgOP0OFVKm1Y5D25Si2lcM1rzLAm3PYDYEnuB2A98MXTemLlkXXpDVdAih8s59/88bugSQbEOrNsNroe1XiPm5EywZ8wysSWKBjsqqv11VfVW5/qH2xkh1PdyVpaR7r1eSr8S9b8tDqXUWVtI320kWrDs3ob2oqN98c/wCrZBYnyxkyozWZnjSRmkL+UiMdhpH1vRFk+wxH8RvmM3EMwuqmd1VNNaiR6mQC9tzZvkmsdE8N5XOPkYLSFyqaTHICNl2UhwCQdIGGRltz3OjVh07Y/sUA68RnJEbLCRPPcKyO4cD0glQLXYrwRyMO+T6nl5ZmyjSXJHqGjYFlZKOk76mp9xexwr9aXqUCMuXy0EGrYyoWdtx21LsfnEbwt0FJEBa2kX1aidzqZjqsfSwbUt/Hzhvu2V2ZlRdrtj+/Tl0xZcOSulBMzfU8aWKJAolmoE+14k9SkUIItreQoq/BO5FcAA4hDPNGPWfYaiLP/X7qPcUcVvSZv4rPvJHvHBa6xekyEUFUnkAWxr3GGQqRlwUlBx5GvJ5cAkqKHA+3t+ps4n6ca4U0gDG3DGKisBWDBgxBYMGDBgAMGDBgAMGDBgAMGDBgAzgxjBgAzgx5wYAPWDHnGcAGcYrBgwABXEPM9NjaN49ICsGsADluT97N3iZgxDVyU2uBN6N4ESJ2d5Xff0KLUAfNHc48+KeiSNqZYkzCNp1o31DTuKFgFQd69zwcOeAjC/ZjaywO/ETct0s/c5l0bqBZvLdfWqkAEAaKU0AP7fGHLpMq+UpGwqjv3/1Z/XELxZ00LWZjT1qRr08svz71zhQzXWZo9RgXzEY/QX0svwGogj7jtycYo3oz2s1yiq8d0R+6s48o3RNEkHjTw1/G9/phH8NzoDNLYWFAVvtbvqr77A/9eK85nPZwnXH5SsN/WZW0nahGijniyQMOfTulQ5OBS41EEHSSDT+4Fbv2vn2oUMOqPcvAldGO5Hz07lANBDttGhILb8WAduOL7dsMHR8kMvGkSKaVaB2o19TE+5P+GIPQ+nMx8+UESNekNyqnbjgMR+wNYYo1oYvpqWy8vIivU32j4PS4zgwY0igwYMGAAwYMGAAwYMGAAwYMGAAwYMGAAwYMGAAwYMGAAxnGMGADODGMGAAwYMGAAwYMGADVmI9Ske4I/cY5n0LwLOZD5xMaK1WCCWUdko+kEdzvjqBxkYVUpRm1fsNp1p001HuV+S6UkSaEsLRuzbG+5Y73jzluixI+vSS3YsSa+wOw+4xYnGcX2R8C9z8mAuM4xjOLEBgwYMABgwYMABgwYMABgwYMABgwYMABgwYM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274" name="Picture 10" descr="http://www.bandeirantes1010.com.br/uploads/2013/06/2-conferencia-municipal-de-cultura-vai-indicar-caminh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7" y="0"/>
            <a:ext cx="4006695" cy="3735410"/>
          </a:xfrm>
          <a:prstGeom prst="rect">
            <a:avLst/>
          </a:prstGeom>
          <a:noFill/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043608" y="3664439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pt-BR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linguagem na qual se manifesta a unidade que mobiliza multidões, que busca a sua verdade na identificação da cidadania, preservando seu valores e mantendo vivas suas raízes através das gerações"</a:t>
            </a:r>
          </a:p>
          <a:p>
            <a:pPr marL="6858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Claudia Mª Assis Rocha</a:t>
            </a:r>
          </a:p>
          <a:p>
            <a:pPr marL="34290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02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Dia do </a:t>
            </a:r>
            <a:br>
              <a:rPr lang="pt-BR" dirty="0" smtClean="0"/>
            </a:br>
            <a:r>
              <a:rPr lang="pt-BR" dirty="0" smtClean="0"/>
              <a:t>Folclore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3" y="2323652"/>
            <a:ext cx="3384491" cy="350897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William John </a:t>
            </a:r>
            <a:r>
              <a:rPr lang="pt-BR" dirty="0" err="1" smtClean="0"/>
              <a:t>Thoms</a:t>
            </a:r>
            <a:r>
              <a:rPr lang="pt-BR" dirty="0" smtClean="0"/>
              <a:t> (1803-1885), antiquário inglês</a:t>
            </a:r>
          </a:p>
          <a:p>
            <a:pPr algn="just"/>
            <a:r>
              <a:rPr lang="pt-BR" i="1" dirty="0" err="1" smtClean="0"/>
              <a:t>Folk-lore</a:t>
            </a:r>
            <a:r>
              <a:rPr lang="pt-BR" i="1" dirty="0" smtClean="0"/>
              <a:t> </a:t>
            </a:r>
            <a:r>
              <a:rPr lang="pt-BR" dirty="0" smtClean="0"/>
              <a:t>(conhecimento do povo), publicado na revista </a:t>
            </a:r>
            <a:r>
              <a:rPr lang="pt-BR" i="1" dirty="0" smtClean="0"/>
              <a:t>The </a:t>
            </a:r>
            <a:r>
              <a:rPr lang="pt-BR" i="1" dirty="0" err="1" smtClean="0"/>
              <a:t>Athenaeum</a:t>
            </a:r>
            <a:endParaRPr lang="pt-BR" i="1" dirty="0" smtClean="0"/>
          </a:p>
          <a:p>
            <a:pPr lvl="1" algn="just"/>
            <a:r>
              <a:rPr lang="pt-BR" i="1" dirty="0" smtClean="0"/>
              <a:t>22 de agosto de 1846</a:t>
            </a:r>
          </a:p>
        </p:txBody>
      </p:sp>
      <p:pic>
        <p:nvPicPr>
          <p:cNvPr id="1026" name="Picture 2" descr="William John Thoms, by Samuel E. Poulton, 1861 - NPG Ax30394 - © National Portrait Gallery, Lond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0375"/>
            <a:ext cx="3667188" cy="6202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16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Nascimento </a:t>
            </a:r>
            <a:br>
              <a:rPr lang="pt-BR" dirty="0" smtClean="0"/>
            </a:br>
            <a:r>
              <a:rPr lang="pt-BR" sz="2200" dirty="0" smtClean="0"/>
              <a:t>da</a:t>
            </a:r>
            <a:r>
              <a:rPr lang="pt-BR" dirty="0" smtClean="0"/>
              <a:t> Astronomia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/>
              <a:t>Devido ao folclore, </a:t>
            </a:r>
            <a:r>
              <a:rPr lang="pt-BR" dirty="0"/>
              <a:t>à </a:t>
            </a:r>
            <a:r>
              <a:rPr lang="pt-BR" dirty="0" smtClean="0"/>
              <a:t>			  tradição </a:t>
            </a:r>
            <a:r>
              <a:rPr lang="pt-BR" dirty="0"/>
              <a:t>oral de se </a:t>
            </a:r>
            <a:r>
              <a:rPr lang="pt-BR" dirty="0" smtClean="0"/>
              <a:t>				      passar </a:t>
            </a:r>
            <a:r>
              <a:rPr lang="pt-BR" dirty="0"/>
              <a:t>o conhecimento às novas </a:t>
            </a:r>
            <a:r>
              <a:rPr lang="pt-BR" dirty="0" smtClean="0"/>
              <a:t>gerações</a:t>
            </a:r>
          </a:p>
          <a:p>
            <a:pPr algn="just"/>
            <a:r>
              <a:rPr lang="pt-BR" dirty="0" smtClean="0"/>
              <a:t>Novos </a:t>
            </a:r>
            <a:r>
              <a:rPr lang="pt-BR" dirty="0"/>
              <a:t>instrumentos e fórmulas matemáticas </a:t>
            </a:r>
            <a:r>
              <a:rPr lang="pt-BR" dirty="0" smtClean="0">
                <a:sym typeface="Wingdings" pitchFamily="2" charset="2"/>
              </a:rPr>
              <a:t> afastamento da Astronomia de suas raízes folclóricas</a:t>
            </a:r>
          </a:p>
          <a:p>
            <a:pPr algn="just"/>
            <a:r>
              <a:rPr lang="pt-BR" dirty="0" smtClean="0"/>
              <a:t>Sumérios </a:t>
            </a:r>
            <a:r>
              <a:rPr lang="pt-BR" dirty="0" smtClean="0">
                <a:sym typeface="Wingdings" pitchFamily="2" charset="2"/>
              </a:rPr>
              <a:t>começam a ler o futuro </a:t>
            </a:r>
            <a:r>
              <a:rPr lang="pt-BR" dirty="0" smtClean="0"/>
              <a:t>nas </a:t>
            </a:r>
            <a:r>
              <a:rPr lang="pt-BR" dirty="0"/>
              <a:t>entranhas do próprio </a:t>
            </a:r>
            <a:r>
              <a:rPr lang="pt-BR" dirty="0" smtClean="0"/>
              <a:t>Universo </a:t>
            </a:r>
            <a:r>
              <a:rPr lang="pt-BR" dirty="0" smtClean="0">
                <a:sym typeface="Wingdings" pitchFamily="2" charset="2"/>
              </a:rPr>
              <a:t> surge a </a:t>
            </a:r>
            <a:r>
              <a:rPr lang="pt-BR" dirty="0" smtClean="0"/>
              <a:t>Astrologia</a:t>
            </a:r>
            <a:r>
              <a:rPr lang="pt-BR" dirty="0"/>
              <a:t>, irmã caçula da </a:t>
            </a:r>
            <a:r>
              <a:rPr lang="pt-BR" dirty="0" smtClean="0"/>
              <a:t>Astronomia</a:t>
            </a:r>
            <a:endParaRPr lang="pt-BR" dirty="0"/>
          </a:p>
          <a:p>
            <a:pPr algn="just"/>
            <a:r>
              <a:rPr lang="pt-BR" dirty="0"/>
              <a:t>Os </a:t>
            </a:r>
            <a:r>
              <a:rPr lang="pt-BR" dirty="0" smtClean="0"/>
              <a:t>sumérios/egípcios/gregos/romanos </a:t>
            </a:r>
            <a:r>
              <a:rPr lang="pt-BR" dirty="0"/>
              <a:t>rechearam o céu com lendas, histórias de deuses, heróis e </a:t>
            </a:r>
            <a:r>
              <a:rPr lang="pt-BR" dirty="0" smtClean="0"/>
              <a:t>monstros </a:t>
            </a:r>
            <a:r>
              <a:rPr lang="pt-BR" dirty="0" smtClean="0">
                <a:sym typeface="Wingdings" pitchFamily="2" charset="2"/>
              </a:rPr>
              <a:t> cons</a:t>
            </a:r>
            <a:r>
              <a:rPr lang="pt-BR" dirty="0" smtClean="0"/>
              <a:t>telações </a:t>
            </a:r>
            <a:r>
              <a:rPr lang="pt-BR" dirty="0"/>
              <a:t>do </a:t>
            </a:r>
            <a:r>
              <a:rPr lang="pt-BR" dirty="0" smtClean="0"/>
              <a:t>zodíaco</a:t>
            </a:r>
          </a:p>
          <a:p>
            <a:pPr lvl="1" algn="just"/>
            <a:r>
              <a:rPr lang="pt-BR" dirty="0" err="1" smtClean="0"/>
              <a:t>Ex</a:t>
            </a:r>
            <a:r>
              <a:rPr lang="pt-BR" dirty="0" smtClean="0"/>
              <a:t>: Capricórnio: uma cabra que lembrava a chegada do inverno e que, </a:t>
            </a:r>
            <a:r>
              <a:rPr lang="pt-BR" dirty="0"/>
              <a:t>por causa do frio, as cabras desceriam das montanhas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89263" y="23241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www.gutenberg.org/files/42987/42987-h/images/illus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-27384"/>
            <a:ext cx="3770784" cy="2570417"/>
          </a:xfrm>
          <a:prstGeom prst="rect">
            <a:avLst/>
          </a:prstGeom>
          <a:noFill/>
        </p:spPr>
      </p:pic>
      <p:pic>
        <p:nvPicPr>
          <p:cNvPr id="7172" name="Picture 4" descr="http://www.le.ac.uk/has/cr/oldrug/aa/images/img0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-27384"/>
            <a:ext cx="3807743" cy="2712786"/>
          </a:xfrm>
          <a:prstGeom prst="rect">
            <a:avLst/>
          </a:prstGeom>
          <a:noFill/>
        </p:spPr>
      </p:pic>
      <p:pic>
        <p:nvPicPr>
          <p:cNvPr id="7174" name="Picture 6" descr="Babylonian clay tablet"/>
          <p:cNvPicPr>
            <a:picLocks noChangeAspect="1" noChangeArrowheads="1"/>
          </p:cNvPicPr>
          <p:nvPr/>
        </p:nvPicPr>
        <p:blipFill>
          <a:blip r:embed="rId5" cstate="print"/>
          <a:srcRect t="26180" b="20238"/>
          <a:stretch>
            <a:fillRect/>
          </a:stretch>
        </p:blipFill>
        <p:spPr bwMode="auto">
          <a:xfrm>
            <a:off x="4499992" y="-27384"/>
            <a:ext cx="3806552" cy="2708920"/>
          </a:xfrm>
          <a:prstGeom prst="rect">
            <a:avLst/>
          </a:prstGeom>
          <a:noFill/>
        </p:spPr>
      </p:pic>
      <p:pic>
        <p:nvPicPr>
          <p:cNvPr id="7176" name="Picture 8" descr="http://blogs-images.forbes.com/kenrapoza/files/2012/04/astrology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3194" y="-171400"/>
            <a:ext cx="3681214" cy="2856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048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4.bp.blogspot.com/-ckENWJFx9Tc/UdOFGCG3R6I/AAAAAAAAAMc/yDayGi3fA8o/s1024/The-pyramids-of-Egy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-25152"/>
            <a:ext cx="3741440" cy="280608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Astronomia </a:t>
            </a:r>
            <a:br>
              <a:rPr lang="pt-BR" dirty="0" smtClean="0"/>
            </a:br>
            <a:r>
              <a:rPr lang="pt-BR" dirty="0" smtClean="0"/>
              <a:t>Cultural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Céu dos egípcios </a:t>
            </a:r>
          </a:p>
          <a:p>
            <a:pPr algn="just">
              <a:buNone/>
            </a:pPr>
            <a:r>
              <a:rPr lang="pt-BR" dirty="0" smtClean="0"/>
              <a:t>	e babilônios</a:t>
            </a:r>
          </a:p>
          <a:p>
            <a:pPr algn="just"/>
            <a:r>
              <a:rPr lang="pt-BR" dirty="0" smtClean="0"/>
              <a:t>Céu </a:t>
            </a:r>
            <a:r>
              <a:rPr lang="pt-BR" dirty="0"/>
              <a:t>dos gregos </a:t>
            </a:r>
            <a:r>
              <a:rPr lang="pt-BR" dirty="0" smtClean="0"/>
              <a:t>antigos</a:t>
            </a:r>
          </a:p>
          <a:p>
            <a:pPr algn="just"/>
            <a:r>
              <a:rPr lang="pt-BR" dirty="0" smtClean="0"/>
              <a:t>Céu dos povos indígenas </a:t>
            </a:r>
            <a:r>
              <a:rPr lang="pt-BR" dirty="0" smtClean="0">
                <a:sym typeface="Wingdings" pitchFamily="2" charset="2"/>
              </a:rPr>
              <a:t> Marisa</a:t>
            </a:r>
          </a:p>
          <a:p>
            <a:pPr algn="just"/>
            <a:r>
              <a:rPr lang="en-US" dirty="0" smtClean="0">
                <a:sym typeface="Wingdings" pitchFamily="2" charset="2"/>
                <a:hlinkClick r:id="rId4"/>
              </a:rPr>
              <a:t>The International Society for </a:t>
            </a:r>
            <a:r>
              <a:rPr lang="en-US" dirty="0" err="1" smtClean="0">
                <a:sym typeface="Wingdings" pitchFamily="2" charset="2"/>
                <a:hlinkClick r:id="rId4"/>
              </a:rPr>
              <a:t>Archeoastronomy</a:t>
            </a:r>
            <a:r>
              <a:rPr lang="en-US" dirty="0" smtClean="0">
                <a:sym typeface="Wingdings" pitchFamily="2" charset="2"/>
                <a:hlinkClick r:id="rId4"/>
              </a:rPr>
              <a:t> and Astronomy in Culture</a:t>
            </a:r>
            <a:endParaRPr lang="pt-BR" dirty="0" smtClean="0">
              <a:sym typeface="Wingdings" pitchFamily="2" charset="2"/>
            </a:endParaRPr>
          </a:p>
        </p:txBody>
      </p:sp>
      <p:pic>
        <p:nvPicPr>
          <p:cNvPr id="5122" name="Picture 2" descr="http://etheric.com/wp-content/uploads/2013/03/Geb-Nu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-27384"/>
            <a:ext cx="3758208" cy="2498948"/>
          </a:xfrm>
          <a:prstGeom prst="rect">
            <a:avLst/>
          </a:prstGeom>
          <a:noFill/>
        </p:spPr>
      </p:pic>
      <p:pic>
        <p:nvPicPr>
          <p:cNvPr id="5124" name="Picture 4" descr="http://1.bp.blogspot.com/-Xm1WfPfaHNA/UdOEwKaBYMI/AAAAAAAAAMU/7ZercqbUnoY/s1536/o-STONEHENGE-GM-facebo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25045" y="0"/>
            <a:ext cx="4135387" cy="2756925"/>
          </a:xfrm>
          <a:prstGeom prst="rect">
            <a:avLst/>
          </a:prstGeom>
          <a:noFill/>
        </p:spPr>
      </p:pic>
      <p:pic>
        <p:nvPicPr>
          <p:cNvPr id="5126" name="Picture 6" descr="http://4.bp.blogspot.com/-OjJjctlEfNI/UdOEN4GiYsI/AAAAAAAAAMM/uG7trRVGrjY/s617/chichenitz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7261" y="-27851"/>
            <a:ext cx="4671203" cy="2808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9955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Folclore </a:t>
            </a:r>
            <a:br>
              <a:rPr lang="pt-BR" dirty="0" smtClean="0"/>
            </a:br>
            <a:r>
              <a:rPr lang="pt-BR" dirty="0" smtClean="0"/>
              <a:t>brasileiro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Lendas</a:t>
            </a:r>
          </a:p>
          <a:p>
            <a:pPr lvl="1"/>
            <a:r>
              <a:rPr lang="pt-BR" dirty="0" smtClean="0">
                <a:hlinkClick r:id="rId3" action="ppaction://hlinkfile"/>
              </a:rPr>
              <a:t>Lobisomem</a:t>
            </a:r>
            <a:endParaRPr lang="pt-BR" dirty="0" smtClean="0"/>
          </a:p>
          <a:p>
            <a:pPr lvl="1"/>
            <a:r>
              <a:rPr lang="pt-BR" dirty="0" smtClean="0">
                <a:hlinkClick r:id="rId4" action="ppaction://hlinkfile"/>
              </a:rPr>
              <a:t>Vitória-régia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Mitos</a:t>
            </a:r>
          </a:p>
          <a:p>
            <a:pPr lvl="1"/>
            <a:r>
              <a:rPr lang="pt-BR" dirty="0" smtClean="0"/>
              <a:t>Apontar estrelas faz crescer verrugas na ponta do dedo</a:t>
            </a:r>
          </a:p>
          <a:p>
            <a:pPr lvl="1"/>
            <a:r>
              <a:rPr lang="pt-BR" dirty="0" smtClean="0"/>
              <a:t>Fazer pedido quando ver uma estrela cadente</a:t>
            </a:r>
          </a:p>
          <a:p>
            <a:pPr lvl="1"/>
            <a:r>
              <a:rPr lang="pt-BR" dirty="0" smtClean="0"/>
              <a:t>Lua de São Jorge</a:t>
            </a:r>
          </a:p>
        </p:txBody>
      </p:sp>
      <p:pic>
        <p:nvPicPr>
          <p:cNvPr id="3074" name="Picture 2" descr="http://www.fpc.ba.gov.br/wp-content/uploads/2013/08/folclo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0020" y="-27384"/>
            <a:ext cx="3826396" cy="4277911"/>
          </a:xfrm>
          <a:prstGeom prst="rect">
            <a:avLst/>
          </a:prstGeom>
          <a:noFill/>
        </p:spPr>
      </p:pic>
      <p:pic>
        <p:nvPicPr>
          <p:cNvPr id="3076" name="Picture 4" descr="http://2.bp.blogspot.com/_H8zI57tRsOQ/TFrpjr2fMwI/AAAAAAAABm4/9m8rfWU-OJM/s320/aaa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-1"/>
            <a:ext cx="4826099" cy="2797503"/>
          </a:xfrm>
          <a:prstGeom prst="rect">
            <a:avLst/>
          </a:prstGeom>
          <a:noFill/>
        </p:spPr>
      </p:pic>
      <p:pic>
        <p:nvPicPr>
          <p:cNvPr id="3078" name="Picture 6" descr="http://1.bp.blogspot.com/-Qg9wSoZHt-c/UIU-uZHe4vI/AAAAAAAADh8/RyCphYDV5eM/s320/Casal_olhando_estrela_cadente_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0"/>
            <a:ext cx="4848200" cy="3514947"/>
          </a:xfrm>
          <a:prstGeom prst="rect">
            <a:avLst/>
          </a:prstGeom>
          <a:noFill/>
        </p:spPr>
      </p:pic>
      <p:pic>
        <p:nvPicPr>
          <p:cNvPr id="3080" name="Picture 8" descr="http://2.bp.blogspot.com/-1YElx-3Oeak/TbDIyY-1wgI/AAAAAAAAAIo/Y5YvgA-OKyk/s400/Lua+e+S%25C3%25A3o+Jor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0095" y="-99392"/>
            <a:ext cx="4978329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5836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364</TotalTime>
  <Words>317</Words>
  <Application>Microsoft Office PowerPoint</Application>
  <PresentationFormat>Apresentação na tela (4:3)</PresentationFormat>
  <Paragraphs>84</Paragraphs>
  <Slides>11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Austin</vt:lpstr>
      <vt:lpstr>Músicas de espera com temas de astronomia e folclore</vt:lpstr>
      <vt:lpstr>Folclore na Astronomia</vt:lpstr>
      <vt:lpstr>Folclore na Astronomia</vt:lpstr>
      <vt:lpstr>Folclore</vt:lpstr>
      <vt:lpstr>Slide 5</vt:lpstr>
      <vt:lpstr>Dia do  Folclore</vt:lpstr>
      <vt:lpstr>Nascimento  da Astronomia</vt:lpstr>
      <vt:lpstr>Astronomia  Cultural</vt:lpstr>
      <vt:lpstr>Folclore  brasileiro</vt:lpstr>
      <vt:lpstr>Astronomia  no Carnaval</vt:lpstr>
      <vt:lpstr>Muito Obrigada!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Folclore na Astronomia</dc:title>
  <dc:creator>Maite</dc:creator>
  <cp:lastModifiedBy>Jorge</cp:lastModifiedBy>
  <cp:revision>31</cp:revision>
  <dcterms:created xsi:type="dcterms:W3CDTF">2013-08-23T02:06:51Z</dcterms:created>
  <dcterms:modified xsi:type="dcterms:W3CDTF">2013-08-26T13:17:55Z</dcterms:modified>
</cp:coreProperties>
</file>