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57" r:id="rId2"/>
    <p:sldId id="256" r:id="rId3"/>
    <p:sldId id="268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82" r:id="rId15"/>
    <p:sldId id="283" r:id="rId16"/>
    <p:sldId id="284" r:id="rId17"/>
    <p:sldId id="281" r:id="rId18"/>
    <p:sldId id="291" r:id="rId19"/>
    <p:sldId id="290" r:id="rId20"/>
    <p:sldId id="287" r:id="rId21"/>
    <p:sldId id="285" r:id="rId22"/>
    <p:sldId id="288" r:id="rId23"/>
    <p:sldId id="286" r:id="rId24"/>
    <p:sldId id="292" r:id="rId25"/>
    <p:sldId id="277" r:id="rId26"/>
    <p:sldId id="269" r:id="rId2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990000"/>
    <a:srgbClr val="3399FF"/>
    <a:srgbClr val="FF9933"/>
    <a:srgbClr val="99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7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247A3-9196-46F7-AD73-5F3D54762D0B}" type="datetimeFigureOut">
              <a:rPr lang="pt-BR" smtClean="0"/>
              <a:pPr/>
              <a:t>09/11/2013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22BA0-AA6A-477D-86B7-C5456773212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e/Prime-meridian.jp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grafiaparatodos.com.br/capitulo_2_a_localizacao_no_espaco_e_os_sistemas_de_informacoes_geograficas_files/image006.pn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upload.wikimedia.org/wikipedia/commons/a/ad/Standard_time_zones_of_the_world.png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arsystemscope.com/sunmoonscope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youtube.com/watch?v=6JzUsz7b4zI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8/William-Willett.jpg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8/William-Willett.jpg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8/William-Willett.jpg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8/William-Willett.jpg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8/William-Willett.jpg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f/Sundial-from-Marcianopolis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8/William-Willett.jpg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8/William-Willett.jpg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fisica.if.usp.br/mecanica/ensinomedio/tempo/evolucao_relogio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fisica.if.usp.br/mecanica/ensinomedio/tempo/evolucao_relogio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fisica.if.usp.br/mecanica/ensinomedio/tempo/evolucao_relogio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fisica.if.usp.br/mecanica/ensinomedio/tempo/evolucao_relogios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fisica.if.usp.br/mecanica/ensinomedio/tempo/evolucao_relogio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http://pcdsh01.on.br/Imagens/MapaBrasilCor7_3fusosHV2013_2014.jpg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http://upload.wikimedia.org/wikipedia/commons/6/6e/Prime-meridian.jpg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http://www.geografiaparatodos.com.br/capitulo_2_a_localizacao_no_espaco_e_os_sistemas_de_informacoes_geograficas_files/image006.png</a:t>
            </a:r>
            <a:endParaRPr lang="pt-BR" dirty="0" smtClean="0"/>
          </a:p>
          <a:p>
            <a:r>
              <a:rPr lang="pt-BR" dirty="0" smtClean="0">
                <a:hlinkClick r:id="rId4"/>
              </a:rPr>
              <a:t>http://upload.wikimedia.org/wikipedia/commons/a/ad/Standard_time_zones_of_the_world.png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http://pcdsh01.on.br/Imagens/MapaBrasilCor7_3fusos_v02.JPG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http://www.solarsystemscope.com/sunmoonscope/</a:t>
            </a:r>
            <a:endParaRPr lang="pt-BR" dirty="0" smtClean="0"/>
          </a:p>
          <a:p>
            <a:endParaRPr lang="pt-BR" dirty="0" smtClean="0">
              <a:hlinkClick r:id="rId4"/>
            </a:endParaRPr>
          </a:p>
          <a:p>
            <a:r>
              <a:rPr lang="pt-BR" dirty="0" smtClean="0">
                <a:hlinkClick r:id="rId4"/>
              </a:rPr>
              <a:t>http://www.youtube.com/watch?v=6JzUsz7b4zI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http://upload.wikimedia.org/wikipedia/commons/9/98/William-Willett.jpg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http://upload.wikimedia.org/wikipedia/commons/9/98/William-Willett.jpg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http://upload.wikimedia.org/wikipedia/commons/9/98/William-Willett.jpg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http://upload.wikimedia.org/wikipedia/commons/9/98/William-Willett.jpg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http://upload.wikimedia.org/wikipedia/commons/9/98/William-Willett.jpg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http://upload.wikimedia.org/wikipedia/commons/f/ff/Sundial-from-Marcianopolis.jpg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http://upload.wikimedia.org/wikipedia/commons/9/98/William-Willett.jpg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http://upload.wikimedia.org/wikipedia/commons/9/98/William-Willett.jpg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http://efisica.if.usp.br/mecanica/ensinomedio/tempo/evolucao_relogios/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http://efisica.if.usp.br/mecanica/ensinomedio/tempo/evolucao_relogios/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http://efisica.if.usp.br/mecanica/ensinomedio/tempo/evolucao_relogios/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http://efisica.if.usp.br/mecanica/ensinomedio/tempo/evolucao_relogios/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hlinkClick r:id="rId3"/>
              </a:rPr>
              <a:t>http://efisica.if.usp.br/mecanica/ensinomedio/tempo/evolucao_relogios/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http://pcdsh01.on.br/Imagens/DSHO_2008duasfotos_9pc.JPG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http://pcdsh01.on.br/Imagens/padroes-Cs_02.jpg</a:t>
            </a:r>
            <a:br>
              <a:rPr lang="pt-BR" dirty="0" smtClean="0"/>
            </a:br>
            <a:r>
              <a:rPr lang="pt-BR" dirty="0" smtClean="0"/>
              <a:t>http://pcdsh01.on.br/Imagens/MASER_20100630_01xReduz-01.jpg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822BA0-AA6A-477D-86B7-C54567732129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09/11/2013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ângu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ângu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ângu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56" name="Retângu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ângu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ângu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ângu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09/11/2013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09/11/2013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09/11/2013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rma livre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orma livre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orma livre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orma livre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orma livre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orma livre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orma livre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orma livre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orma livre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orma livre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orma livre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orma livre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orma livre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orma livre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09/11/2013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ângu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ângu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09/11/2013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09/11/2013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ângu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ângu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ângu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ângu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ângu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ângu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09/11/2013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09/11/2013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09/11/2013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ector reto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ector reto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grpSp>
        <p:nvGrpSpPr>
          <p:cNvPr id="14" name="Gru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ector reto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ector reto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to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2E700DB3-DBF0-4086-B675-117E7A9610B8}" type="datetimeFigureOut">
              <a:rPr lang="pt-BR" smtClean="0"/>
              <a:pPr/>
              <a:t>09/11/2013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ângu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ângu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ângu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ângu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E700DB3-DBF0-4086-B675-117E7A9610B8}" type="datetimeFigureOut">
              <a:rPr lang="pt-BR" smtClean="0"/>
              <a:pPr/>
              <a:t>09/11/2013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s.org.br/analise_carga_demanda/horario_verao.aspx" TargetMode="External"/><Relationship Id="rId2" Type="http://schemas.openxmlformats.org/officeDocument/2006/relationships/hyperlink" Target="http://pcdsh01.on.b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6JzUsz7b4z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48680"/>
            <a:ext cx="5472608" cy="4654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ço Reservado para Texto 8"/>
          <p:cNvSpPr>
            <a:spLocks noGrp="1"/>
          </p:cNvSpPr>
          <p:nvPr>
            <p:ph type="body" sz="half" idx="4294967295"/>
          </p:nvPr>
        </p:nvSpPr>
        <p:spPr>
          <a:xfrm>
            <a:off x="2260600" y="5195888"/>
            <a:ext cx="6883400" cy="16621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3200" dirty="0">
                <a:latin typeface="Century Gothic" pitchFamily="34" charset="0"/>
              </a:rPr>
              <a:t>Observatório Dietrich </a:t>
            </a:r>
            <a:r>
              <a:rPr lang="pt-BR" sz="3200" dirty="0" err="1">
                <a:latin typeface="Century Gothic" pitchFamily="34" charset="0"/>
              </a:rPr>
              <a:t>Schiel</a:t>
            </a:r>
            <a:r>
              <a:rPr lang="pt-BR" sz="3200" dirty="0">
                <a:latin typeface="Century Gothic" pitchFamily="34" charset="0"/>
              </a:rPr>
              <a:t> </a:t>
            </a:r>
            <a:endParaRPr lang="pt-BR" sz="3200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pt-BR" sz="2800" dirty="0" smtClean="0">
                <a:latin typeface="Century Gothic" pitchFamily="34" charset="0"/>
              </a:rPr>
              <a:t>Centro </a:t>
            </a:r>
            <a:r>
              <a:rPr lang="pt-BR" sz="2800" dirty="0">
                <a:latin typeface="Century Gothic" pitchFamily="34" charset="0"/>
              </a:rPr>
              <a:t>de Divulgação da </a:t>
            </a:r>
            <a:r>
              <a:rPr lang="pt-BR" sz="2800" dirty="0" smtClean="0">
                <a:latin typeface="Century Gothic" pitchFamily="34" charset="0"/>
              </a:rPr>
              <a:t>Astronomia</a:t>
            </a:r>
            <a:endParaRPr lang="pt-BR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Century Gothic" pitchFamily="34" charset="0"/>
              </a:rPr>
              <a:t>Padrões Nacionais de Tempo e Frequência</a:t>
            </a:r>
            <a:endParaRPr lang="pt-BR" sz="3600" dirty="0">
              <a:latin typeface="Century Gothic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>
                <a:latin typeface="Century Gothic" pitchFamily="34" charset="0"/>
              </a:rPr>
              <a:t>7 padrões atômicos de feixe de césio e 2 padrões atômicos de MASER de hidrogênio.</a:t>
            </a:r>
          </a:p>
          <a:p>
            <a:r>
              <a:rPr lang="pt-BR" sz="2000" dirty="0" smtClean="0">
                <a:latin typeface="Century Gothic" pitchFamily="34" charset="0"/>
              </a:rPr>
              <a:t>MASER de hidrogênio: um segundo a cada 10 milhões de anos. </a:t>
            </a:r>
          </a:p>
          <a:p>
            <a:endParaRPr lang="pt-BR" sz="2000" dirty="0">
              <a:latin typeface="Century Gothic" pitchFamily="34" charset="0"/>
            </a:endParaRPr>
          </a:p>
        </p:txBody>
      </p:sp>
      <p:pic>
        <p:nvPicPr>
          <p:cNvPr id="6" name="Imagem 5" descr="MASER_20100630_01xReduz-01.jpg"/>
          <p:cNvPicPr>
            <a:picLocks noChangeAspect="1"/>
          </p:cNvPicPr>
          <p:nvPr/>
        </p:nvPicPr>
        <p:blipFill>
          <a:blip r:embed="rId3" cstate="print"/>
          <a:srcRect l="13889" t="16667" r="13889" b="14583"/>
          <a:stretch>
            <a:fillRect/>
          </a:stretch>
        </p:blipFill>
        <p:spPr>
          <a:xfrm>
            <a:off x="5697943" y="3404074"/>
            <a:ext cx="2402449" cy="3049262"/>
          </a:xfrm>
          <a:prstGeom prst="rect">
            <a:avLst/>
          </a:prstGeom>
        </p:spPr>
      </p:pic>
      <p:pic>
        <p:nvPicPr>
          <p:cNvPr id="7" name="Imagem 6" descr="padroes-Cs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429000"/>
            <a:ext cx="3034719" cy="2952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Century Gothic" pitchFamily="34" charset="0"/>
              </a:rPr>
              <a:t>Progresso e hora certa</a:t>
            </a:r>
            <a:endParaRPr lang="pt-BR" sz="3600" dirty="0">
              <a:latin typeface="Century Gothic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 smtClean="0">
                <a:latin typeface="Century Gothic" pitchFamily="34" charset="0"/>
              </a:rPr>
              <a:t>Conferência internacional em 1884: escolha de meridiano de partida que servisse a todas as nações do Mundo. </a:t>
            </a:r>
          </a:p>
          <a:p>
            <a:endParaRPr lang="pt-BR" sz="2000" dirty="0" smtClean="0">
              <a:latin typeface="Century Gothic" pitchFamily="34" charset="0"/>
            </a:endParaRPr>
          </a:p>
          <a:p>
            <a:r>
              <a:rPr lang="pt-BR" sz="2000" dirty="0" smtClean="0">
                <a:latin typeface="Century Gothic" pitchFamily="34" charset="0"/>
              </a:rPr>
              <a:t>Hora Média de Greenwich (Greenwich </a:t>
            </a:r>
            <a:r>
              <a:rPr lang="pt-BR" sz="2000" dirty="0" err="1" smtClean="0">
                <a:latin typeface="Century Gothic" pitchFamily="34" charset="0"/>
              </a:rPr>
              <a:t>Mean</a:t>
            </a:r>
            <a:r>
              <a:rPr lang="pt-BR" sz="2000" dirty="0" smtClean="0">
                <a:latin typeface="Century Gothic" pitchFamily="34" charset="0"/>
              </a:rPr>
              <a:t> Time ou GMT): padrão mundial de tempo até 1986</a:t>
            </a:r>
          </a:p>
          <a:p>
            <a:endParaRPr lang="pt-BR" sz="2000" dirty="0" smtClean="0">
              <a:latin typeface="Century Gothic" pitchFamily="34" charset="0"/>
            </a:endParaRPr>
          </a:p>
          <a:p>
            <a:r>
              <a:rPr lang="pt-BR" sz="2000" dirty="0" smtClean="0">
                <a:latin typeface="Century Gothic" pitchFamily="34" charset="0"/>
              </a:rPr>
              <a:t>Tempo Universal Coordenado (</a:t>
            </a:r>
            <a:r>
              <a:rPr lang="pt-BR" sz="2000" dirty="0" err="1" smtClean="0">
                <a:latin typeface="Century Gothic" pitchFamily="34" charset="0"/>
              </a:rPr>
              <a:t>Coordinated</a:t>
            </a:r>
            <a:r>
              <a:rPr lang="pt-BR" sz="2000" dirty="0" smtClean="0">
                <a:latin typeface="Century Gothic" pitchFamily="34" charset="0"/>
              </a:rPr>
              <a:t> Universal Time ou UTC): baseado em padrões atômicos</a:t>
            </a:r>
            <a:endParaRPr lang="pt-BR" sz="2000" dirty="0">
              <a:latin typeface="Century Gothic" pitchFamily="34" charset="0"/>
            </a:endParaRPr>
          </a:p>
        </p:txBody>
      </p:sp>
      <p:pic>
        <p:nvPicPr>
          <p:cNvPr id="8" name="Imagem 7" descr="Prime-meridi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052736"/>
            <a:ext cx="3674477" cy="5517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Century Gothic" pitchFamily="34" charset="0"/>
              </a:rPr>
              <a:t>Fuso horário</a:t>
            </a:r>
            <a:endParaRPr lang="pt-BR" sz="3600" dirty="0">
              <a:latin typeface="Century Gothic" pitchFamily="34" charset="0"/>
            </a:endParaRPr>
          </a:p>
        </p:txBody>
      </p:sp>
      <p:pic>
        <p:nvPicPr>
          <p:cNvPr id="5" name="Espaço Reservado para Conteúdo 4" descr="image00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9965" y="1268760"/>
            <a:ext cx="8026491" cy="4608512"/>
          </a:xfrm>
        </p:spPr>
      </p:pic>
      <p:pic>
        <p:nvPicPr>
          <p:cNvPr id="6" name="Imagem 5" descr="Standard_time_zones_of_the_worl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96752"/>
            <a:ext cx="8676456" cy="4676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Century Gothic" pitchFamily="34" charset="0"/>
              </a:rPr>
              <a:t>Fuso horário no Brasil</a:t>
            </a:r>
            <a:endParaRPr lang="pt-BR" sz="3600" dirty="0">
              <a:latin typeface="Century Gothic" pitchFamily="34" charset="0"/>
            </a:endParaRPr>
          </a:p>
        </p:txBody>
      </p:sp>
      <p:pic>
        <p:nvPicPr>
          <p:cNvPr id="8" name="Espaço Reservado para Conteúdo 7" descr="MapaBrasilCor7_3fusos_v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1196752"/>
            <a:ext cx="5220384" cy="4890915"/>
          </a:xfrm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691680" y="616530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pt-BR" b="1" i="0" kern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UTC -4 horas</a:t>
                      </a:r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b="1" i="0" kern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UTC -3 horas</a:t>
                      </a:r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b="1" i="0" kern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UTC -2 horas</a:t>
                      </a:r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83568" y="3731880"/>
            <a:ext cx="8156448" cy="777240"/>
          </a:xfrm>
        </p:spPr>
        <p:txBody>
          <a:bodyPr/>
          <a:lstStyle/>
          <a:p>
            <a:pPr algn="r"/>
            <a:r>
              <a:rPr lang="pt-BR" sz="5400" b="1" dirty="0" smtClean="0">
                <a:latin typeface="Century Gothic" pitchFamily="34" charset="0"/>
              </a:rPr>
              <a:t>O horário de verão</a:t>
            </a:r>
            <a:endParaRPr lang="pt-BR" sz="5400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Century Gothic" pitchFamily="34" charset="0"/>
              </a:rPr>
              <a:t>Princípio básico</a:t>
            </a:r>
            <a:endParaRPr lang="pt-BR" sz="3600" dirty="0">
              <a:latin typeface="Century Gothic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2400" dirty="0" smtClean="0">
                <a:latin typeface="Century Gothic" pitchFamily="34" charset="0"/>
              </a:rPr>
              <a:t>“Durante parte do ano, nos meses de verão, o Sol nasce antes que a maioria das pessoas tenha se levantado. Se os relógios forem adiantados, a luz do dia será melhor aproveitada pois a maioria da população passará a acordar, trabalhar, estudar, etc., em consonância com a luz do Sol.”</a:t>
            </a:r>
            <a:endParaRPr lang="pt-BR" sz="2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val 2"/>
          <p:cNvSpPr>
            <a:spLocks noChangeArrowheads="1"/>
          </p:cNvSpPr>
          <p:nvPr/>
        </p:nvSpPr>
        <p:spPr bwMode="auto">
          <a:xfrm>
            <a:off x="2317744" y="1484784"/>
            <a:ext cx="4681520" cy="4752975"/>
          </a:xfrm>
          <a:prstGeom prst="ellipse">
            <a:avLst/>
          </a:prstGeom>
          <a:gradFill flip="none" rotWithShape="1">
            <a:gsLst>
              <a:gs pos="68000">
                <a:srgbClr val="000066">
                  <a:alpha val="24000"/>
                </a:srgbClr>
              </a:gs>
              <a:gs pos="25000">
                <a:srgbClr val="0066FF"/>
              </a:gs>
              <a:gs pos="70000">
                <a:srgbClr val="0066FF"/>
              </a:gs>
              <a:gs pos="88000">
                <a:srgbClr val="0066FF"/>
              </a:gs>
              <a:gs pos="100000">
                <a:srgbClr val="8C3D91">
                  <a:alpha val="19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16388" name="Line 27"/>
          <p:cNvSpPr>
            <a:spLocks noChangeShapeType="1"/>
          </p:cNvSpPr>
          <p:nvPr/>
        </p:nvSpPr>
        <p:spPr bwMode="auto">
          <a:xfrm flipV="1">
            <a:off x="2771800" y="3933056"/>
            <a:ext cx="1800200" cy="1368150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grpSp>
        <p:nvGrpSpPr>
          <p:cNvPr id="2" name="Grupo 40"/>
          <p:cNvGrpSpPr>
            <a:grpSpLocks/>
          </p:cNvGrpSpPr>
          <p:nvPr/>
        </p:nvGrpSpPr>
        <p:grpSpPr bwMode="auto">
          <a:xfrm>
            <a:off x="1763688" y="2429339"/>
            <a:ext cx="5665787" cy="3076443"/>
            <a:chOff x="1714480" y="2428868"/>
            <a:chExt cx="5665808" cy="3076443"/>
          </a:xfrm>
        </p:grpSpPr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pt-BR" sz="4000" b="1">
                  <a:solidFill>
                    <a:srgbClr val="FF3300"/>
                  </a:solidFill>
                  <a:latin typeface="Century Gothic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pt-BR" sz="4000" b="1" dirty="0">
                  <a:solidFill>
                    <a:srgbClr val="FF3300"/>
                  </a:solidFill>
                  <a:latin typeface="Century Gothic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pt-BR" sz="4000" b="1">
                  <a:solidFill>
                    <a:srgbClr val="FF3300"/>
                  </a:solidFill>
                  <a:latin typeface="Century Gothic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pt-BR" sz="4000" b="1">
                  <a:solidFill>
                    <a:srgbClr val="FF3300"/>
                  </a:solidFill>
                  <a:latin typeface="Century Gothic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sz="1600" b="1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  <p:sp>
          <p:nvSpPr>
            <p:cNvPr id="16416" name="Arc 4"/>
            <p:cNvSpPr>
              <a:spLocks/>
            </p:cNvSpPr>
            <p:nvPr/>
          </p:nvSpPr>
          <p:spPr bwMode="auto">
            <a:xfrm flipV="1">
              <a:off x="2268538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57000"/>
              </a:srgbClr>
            </a:solidFill>
            <a:ln w="38100" cap="rnd">
              <a:solidFill>
                <a:srgbClr val="339966">
                  <a:alpha val="36000"/>
                </a:srgbClr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>
                <a:solidFill>
                  <a:srgbClr val="FF0066"/>
                </a:solidFill>
                <a:latin typeface="Century Gothic" pitchFamily="34" charset="0"/>
              </a:endParaRPr>
            </a:p>
          </p:txBody>
        </p:sp>
      </p:grp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660232" y="2060848"/>
            <a:ext cx="792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b="1" dirty="0">
                <a:solidFill>
                  <a:srgbClr val="FFFF00"/>
                </a:solidFill>
                <a:latin typeface="Century Gothic" pitchFamily="34" charset="0"/>
              </a:rPr>
              <a:t>PCS</a:t>
            </a:r>
          </a:p>
        </p:txBody>
      </p:sp>
      <p:sp>
        <p:nvSpPr>
          <p:cNvPr id="16393" name="Arc 3"/>
          <p:cNvSpPr>
            <a:spLocks/>
          </p:cNvSpPr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611560" y="354360"/>
            <a:ext cx="7772400" cy="914400"/>
          </a:xfrm>
        </p:spPr>
        <p:txBody>
          <a:bodyPr/>
          <a:lstStyle/>
          <a:p>
            <a:r>
              <a:rPr lang="pt-BR" sz="36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itchFamily="34" charset="0"/>
              </a:rPr>
              <a:t>As diferentes trajetórias diárias do Sol nas estações</a:t>
            </a:r>
          </a:p>
        </p:txBody>
      </p:sp>
      <p:sp>
        <p:nvSpPr>
          <p:cNvPr id="16408" name="Arc 5"/>
          <p:cNvSpPr>
            <a:spLocks/>
          </p:cNvSpPr>
          <p:nvPr/>
        </p:nvSpPr>
        <p:spPr bwMode="auto">
          <a:xfrm flipV="1">
            <a:off x="2339752" y="3861048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63500">
            <a:solidFill>
              <a:srgbClr val="339966">
                <a:alpha val="64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 flipV="1">
            <a:off x="4572000" y="2348879"/>
            <a:ext cx="2016224" cy="1580183"/>
          </a:xfrm>
          <a:prstGeom prst="line">
            <a:avLst/>
          </a:prstGeom>
          <a:noFill/>
          <a:ln w="2540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sp>
        <p:nvSpPr>
          <p:cNvPr id="40" name="Arco 39"/>
          <p:cNvSpPr/>
          <p:nvPr/>
        </p:nvSpPr>
        <p:spPr bwMode="auto">
          <a:xfrm rot="8526017">
            <a:off x="4277327" y="1213138"/>
            <a:ext cx="1641871" cy="4527699"/>
          </a:xfrm>
          <a:prstGeom prst="arc">
            <a:avLst>
              <a:gd name="adj1" fmla="val 18315189"/>
              <a:gd name="adj2" fmla="val 5380108"/>
            </a:avLst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 smtClean="0">
              <a:solidFill>
                <a:srgbClr val="FF0066"/>
              </a:solidFill>
            </a:endParaRPr>
          </a:p>
        </p:txBody>
      </p:sp>
      <p:sp>
        <p:nvSpPr>
          <p:cNvPr id="41" name="Arco 40"/>
          <p:cNvSpPr/>
          <p:nvPr/>
        </p:nvSpPr>
        <p:spPr bwMode="auto">
          <a:xfrm rot="8526017">
            <a:off x="4277326" y="1223562"/>
            <a:ext cx="1641871" cy="4527699"/>
          </a:xfrm>
          <a:prstGeom prst="arc">
            <a:avLst>
              <a:gd name="adj1" fmla="val 5400390"/>
              <a:gd name="adj2" fmla="val 12414015"/>
            </a:avLst>
          </a:prstGeom>
          <a:noFill/>
          <a:ln w="38100" cap="flat" cmpd="sng" algn="ctr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 smtClean="0">
              <a:solidFill>
                <a:srgbClr val="FF0066"/>
              </a:solidFill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444208" y="2350021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sp>
        <p:nvSpPr>
          <p:cNvPr id="53" name="Arco 52"/>
          <p:cNvSpPr/>
          <p:nvPr/>
        </p:nvSpPr>
        <p:spPr bwMode="auto">
          <a:xfrm rot="8526017">
            <a:off x="3317019" y="2147520"/>
            <a:ext cx="1570553" cy="4435168"/>
          </a:xfrm>
          <a:prstGeom prst="arc">
            <a:avLst>
              <a:gd name="adj1" fmla="val 5400390"/>
              <a:gd name="adj2" fmla="val 7565296"/>
            </a:avLst>
          </a:prstGeom>
          <a:noFill/>
          <a:ln w="38100" cap="flat" cmpd="sng" algn="ctr">
            <a:solidFill>
              <a:srgbClr val="FFFF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 smtClean="0">
              <a:solidFill>
                <a:srgbClr val="FF0066"/>
              </a:solidFill>
            </a:endParaRPr>
          </a:p>
        </p:txBody>
      </p:sp>
      <p:grpSp>
        <p:nvGrpSpPr>
          <p:cNvPr id="3" name="Grupo 55"/>
          <p:cNvGrpSpPr/>
          <p:nvPr/>
        </p:nvGrpSpPr>
        <p:grpSpPr>
          <a:xfrm>
            <a:off x="3694546" y="1562955"/>
            <a:ext cx="1768136" cy="4683523"/>
            <a:chOff x="8312694" y="1371514"/>
            <a:chExt cx="1639732" cy="4541035"/>
          </a:xfrm>
        </p:grpSpPr>
        <p:sp>
          <p:nvSpPr>
            <p:cNvPr id="58" name="Arco 57"/>
            <p:cNvSpPr/>
            <p:nvPr/>
          </p:nvSpPr>
          <p:spPr bwMode="auto">
            <a:xfrm rot="8526017">
              <a:off x="8312694" y="1384850"/>
              <a:ext cx="1614194" cy="4527699"/>
            </a:xfrm>
            <a:prstGeom prst="arc">
              <a:avLst>
                <a:gd name="adj1" fmla="val 5400390"/>
                <a:gd name="adj2" fmla="val 9476570"/>
              </a:avLst>
            </a:prstGeom>
            <a:noFill/>
            <a:ln w="38100" cap="flat" cmpd="sng" algn="ctr">
              <a:solidFill>
                <a:srgbClr val="00B0F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 smtClean="0">
                <a:solidFill>
                  <a:srgbClr val="FF0066"/>
                </a:solidFill>
              </a:endParaRPr>
            </a:p>
          </p:txBody>
        </p:sp>
        <p:sp>
          <p:nvSpPr>
            <p:cNvPr id="57" name="Arco 56"/>
            <p:cNvSpPr/>
            <p:nvPr/>
          </p:nvSpPr>
          <p:spPr bwMode="auto">
            <a:xfrm rot="8526017">
              <a:off x="8329166" y="1371514"/>
              <a:ext cx="1623260" cy="4527699"/>
            </a:xfrm>
            <a:prstGeom prst="arc">
              <a:avLst>
                <a:gd name="adj1" fmla="val 20162981"/>
                <a:gd name="adj2" fmla="val 5380108"/>
              </a:avLst>
            </a:prstGeom>
            <a:noFill/>
            <a:ln w="635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 smtClean="0">
                <a:solidFill>
                  <a:srgbClr val="FF0066"/>
                </a:solidFill>
              </a:endParaRPr>
            </a:p>
          </p:txBody>
        </p:sp>
      </p:grpSp>
      <p:sp>
        <p:nvSpPr>
          <p:cNvPr id="48" name="Arco 47"/>
          <p:cNvSpPr/>
          <p:nvPr/>
        </p:nvSpPr>
        <p:spPr bwMode="auto">
          <a:xfrm rot="8526017">
            <a:off x="3311902" y="2157610"/>
            <a:ext cx="1589839" cy="4395658"/>
          </a:xfrm>
          <a:prstGeom prst="arc">
            <a:avLst>
              <a:gd name="adj1" fmla="val 1349338"/>
              <a:gd name="adj2" fmla="val 5430327"/>
            </a:avLst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 smtClean="0">
              <a:solidFill>
                <a:srgbClr val="FF0066"/>
              </a:solidFill>
            </a:endParaRPr>
          </a:p>
        </p:txBody>
      </p:sp>
      <p:sp>
        <p:nvSpPr>
          <p:cNvPr id="46" name="Texto explicativo retangular 45"/>
          <p:cNvSpPr/>
          <p:nvPr/>
        </p:nvSpPr>
        <p:spPr bwMode="auto">
          <a:xfrm>
            <a:off x="6479704" y="4797152"/>
            <a:ext cx="2268760" cy="864096"/>
          </a:xfrm>
          <a:prstGeom prst="wedgeRectCallout">
            <a:avLst>
              <a:gd name="adj1" fmla="val -129714"/>
              <a:gd name="adj2" fmla="val -112976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0000"/>
                </a:solidFill>
                <a:latin typeface="Century Gothic" pitchFamily="34" charset="0"/>
              </a:rPr>
              <a:t>começo do verão</a:t>
            </a:r>
          </a:p>
        </p:txBody>
      </p:sp>
      <p:sp>
        <p:nvSpPr>
          <p:cNvPr id="47" name="Texto explicativo retangular 46"/>
          <p:cNvSpPr/>
          <p:nvPr/>
        </p:nvSpPr>
        <p:spPr bwMode="auto">
          <a:xfrm>
            <a:off x="467544" y="1556792"/>
            <a:ext cx="1907704" cy="1296144"/>
          </a:xfrm>
          <a:prstGeom prst="wedgeRectCallout">
            <a:avLst>
              <a:gd name="adj1" fmla="val 84384"/>
              <a:gd name="adj2" fmla="val -1797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FF00"/>
                </a:solidFill>
                <a:latin typeface="Century Gothic" pitchFamily="34" charset="0"/>
              </a:rPr>
              <a:t>começo do outono/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FFFF00"/>
                </a:solidFill>
                <a:latin typeface="Century Gothic" pitchFamily="34" charset="0"/>
              </a:rPr>
              <a:t>primavera</a:t>
            </a:r>
          </a:p>
        </p:txBody>
      </p:sp>
      <p:sp>
        <p:nvSpPr>
          <p:cNvPr id="50" name="Texto explicativo retangular 49"/>
          <p:cNvSpPr/>
          <p:nvPr/>
        </p:nvSpPr>
        <p:spPr bwMode="auto">
          <a:xfrm>
            <a:off x="539552" y="5445224"/>
            <a:ext cx="1980728" cy="864096"/>
          </a:xfrm>
          <a:prstGeom prst="wedgeRectCallout">
            <a:avLst>
              <a:gd name="adj1" fmla="val 57216"/>
              <a:gd name="adj2" fmla="val -307759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 smtClean="0">
                <a:solidFill>
                  <a:srgbClr val="00B0F0"/>
                </a:solidFill>
                <a:latin typeface="Century Gothic" pitchFamily="34" charset="0"/>
              </a:rPr>
              <a:t>começo do Inverno</a:t>
            </a:r>
          </a:p>
        </p:txBody>
      </p:sp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2699792" y="5373216"/>
            <a:ext cx="792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pt-BR" b="1" dirty="0">
                <a:solidFill>
                  <a:srgbClr val="FFFF00"/>
                </a:solidFill>
                <a:latin typeface="Century Gothic" pitchFamily="34" charset="0"/>
              </a:rPr>
              <a:t>PCN</a:t>
            </a:r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2699792" y="5229200"/>
            <a:ext cx="144462" cy="1428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</a:endParaRPr>
          </a:p>
        </p:txBody>
      </p:sp>
      <p:sp>
        <p:nvSpPr>
          <p:cNvPr id="31" name="Oval 25"/>
          <p:cNvSpPr>
            <a:spLocks noChangeArrowheads="1"/>
          </p:cNvSpPr>
          <p:nvPr/>
        </p:nvSpPr>
        <p:spPr bwMode="auto">
          <a:xfrm>
            <a:off x="226888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32" name="Oval 25"/>
          <p:cNvSpPr>
            <a:spLocks noChangeArrowheads="1"/>
          </p:cNvSpPr>
          <p:nvPr/>
        </p:nvSpPr>
        <p:spPr bwMode="auto">
          <a:xfrm>
            <a:off x="493204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33" name="Oval 25"/>
          <p:cNvSpPr>
            <a:spLocks noChangeArrowheads="1"/>
          </p:cNvSpPr>
          <p:nvPr/>
        </p:nvSpPr>
        <p:spPr bwMode="auto">
          <a:xfrm>
            <a:off x="4069085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sp>
        <p:nvSpPr>
          <p:cNvPr id="34" name="Oval 25"/>
          <p:cNvSpPr>
            <a:spLocks noChangeArrowheads="1"/>
          </p:cNvSpPr>
          <p:nvPr/>
        </p:nvSpPr>
        <p:spPr bwMode="auto">
          <a:xfrm>
            <a:off x="6949405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1600" b="1">
              <a:solidFill>
                <a:srgbClr val="FF0066"/>
              </a:solidFill>
              <a:latin typeface="Century Gothic" pitchFamily="34" charset="0"/>
            </a:endParaRPr>
          </a:p>
        </p:txBody>
      </p:sp>
      <p:grpSp>
        <p:nvGrpSpPr>
          <p:cNvPr id="4" name="Grupo 34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6" name="Elipse 35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sz="1600" b="1" smtClean="0">
                <a:solidFill>
                  <a:srgbClr val="FF0066"/>
                </a:solidFill>
              </a:endParaRPr>
            </a:p>
          </p:txBody>
        </p:sp>
        <p:cxnSp>
          <p:nvCxnSpPr>
            <p:cNvPr id="37" name="Conector reto 36"/>
            <p:cNvCxnSpPr>
              <a:stCxn id="36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8" name="Conector reto 37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9" name="Conector reto 38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2" name="Conector reto 41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3" name="Conector reto 42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Century Gothic" pitchFamily="34" charset="0"/>
              </a:rPr>
              <a:t>Histórico</a:t>
            </a:r>
            <a:endParaRPr lang="pt-BR" sz="3600" dirty="0">
              <a:latin typeface="Century Gothic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39552" y="1783560"/>
            <a:ext cx="5544616" cy="4572000"/>
          </a:xfrm>
        </p:spPr>
        <p:txBody>
          <a:bodyPr>
            <a:normAutofit/>
          </a:bodyPr>
          <a:lstStyle/>
          <a:p>
            <a:r>
              <a:rPr lang="pt-BR" sz="2400" dirty="0" smtClean="0">
                <a:latin typeface="Century Gothic" pitchFamily="34" charset="0"/>
              </a:rPr>
              <a:t>1907 - William </a:t>
            </a:r>
            <a:r>
              <a:rPr lang="pt-BR" sz="2400" dirty="0" err="1" smtClean="0">
                <a:latin typeface="Century Gothic" pitchFamily="34" charset="0"/>
              </a:rPr>
              <a:t>Willett</a:t>
            </a:r>
            <a:r>
              <a:rPr lang="pt-BR" sz="2400" dirty="0" smtClean="0">
                <a:latin typeface="Century Gothic" pitchFamily="34" charset="0"/>
              </a:rPr>
              <a:t> membro da Sociedade Astronômica Real (Inglaterra)</a:t>
            </a:r>
          </a:p>
          <a:p>
            <a:pPr lvl="1"/>
            <a:r>
              <a:rPr lang="pt-BR" sz="2000" dirty="0" smtClean="0">
                <a:latin typeface="Century Gothic" pitchFamily="34" charset="0"/>
              </a:rPr>
              <a:t>Argumento utilizado: mais tempo para o lazer, menor criminalidade e redução no consumo de luz artificial.</a:t>
            </a:r>
          </a:p>
          <a:p>
            <a:pPr lvl="1"/>
            <a:r>
              <a:rPr lang="pt-BR" sz="2000" dirty="0" err="1" smtClean="0">
                <a:latin typeface="Century Gothic" pitchFamily="34" charset="0"/>
              </a:rPr>
              <a:t>Willett</a:t>
            </a:r>
            <a:r>
              <a:rPr lang="pt-BR" sz="2000" dirty="0" smtClean="0">
                <a:latin typeface="Century Gothic" pitchFamily="34" charset="0"/>
              </a:rPr>
              <a:t> não viveu o suficiente para ver a sua ideia ser colocada em prática. </a:t>
            </a:r>
            <a:endParaRPr lang="pt-BR" sz="2000" dirty="0">
              <a:latin typeface="Century Gothic" pitchFamily="34" charset="0"/>
            </a:endParaRPr>
          </a:p>
        </p:txBody>
      </p:sp>
      <p:pic>
        <p:nvPicPr>
          <p:cNvPr id="6" name="Imagem 5" descr="William-Wille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6264" y="1196752"/>
            <a:ext cx="2346176" cy="4848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Century Gothic" pitchFamily="34" charset="0"/>
              </a:rPr>
              <a:t>Histórico</a:t>
            </a:r>
            <a:endParaRPr lang="pt-BR" sz="3600" dirty="0">
              <a:latin typeface="Century Gothic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sz="2400" dirty="0" smtClean="0">
                <a:latin typeface="Century Gothic" pitchFamily="34" charset="0"/>
              </a:rPr>
              <a:t>P</a:t>
            </a:r>
            <a:r>
              <a:rPr lang="pt-BR" sz="2400" dirty="0" smtClean="0">
                <a:latin typeface="Century Gothic" pitchFamily="34" charset="0"/>
              </a:rPr>
              <a:t>rimeiro país </a:t>
            </a:r>
            <a:r>
              <a:rPr lang="pt-BR" sz="2400" dirty="0" smtClean="0">
                <a:latin typeface="Century Gothic" pitchFamily="34" charset="0"/>
              </a:rPr>
              <a:t>a </a:t>
            </a:r>
            <a:r>
              <a:rPr lang="pt-BR" sz="2400" dirty="0" smtClean="0">
                <a:latin typeface="Century Gothic" pitchFamily="34" charset="0"/>
              </a:rPr>
              <a:t>adotar: Alemanha</a:t>
            </a:r>
            <a:r>
              <a:rPr lang="pt-BR" sz="2400" dirty="0" smtClean="0">
                <a:latin typeface="Century Gothic" pitchFamily="34" charset="0"/>
              </a:rPr>
              <a:t>, em 1916, seguido pela Inglaterra</a:t>
            </a:r>
            <a:r>
              <a:rPr lang="pt-BR" sz="2400" dirty="0" smtClean="0">
                <a:latin typeface="Century Gothic" pitchFamily="34" charset="0"/>
              </a:rPr>
              <a:t>.</a:t>
            </a:r>
          </a:p>
          <a:p>
            <a:endParaRPr lang="pt-BR" sz="2400" dirty="0" smtClean="0">
              <a:latin typeface="Century Gothic" pitchFamily="34" charset="0"/>
            </a:endParaRPr>
          </a:p>
          <a:p>
            <a:r>
              <a:rPr lang="pt-BR" sz="2400" dirty="0" smtClean="0">
                <a:latin typeface="Century Gothic" pitchFamily="34" charset="0"/>
              </a:rPr>
              <a:t>Primeira </a:t>
            </a:r>
            <a:r>
              <a:rPr lang="pt-BR" sz="2400" dirty="0" smtClean="0">
                <a:latin typeface="Century Gothic" pitchFamily="34" charset="0"/>
              </a:rPr>
              <a:t>Guerra </a:t>
            </a:r>
            <a:r>
              <a:rPr lang="pt-BR" sz="2400" dirty="0" smtClean="0">
                <a:latin typeface="Century Gothic" pitchFamily="34" charset="0"/>
              </a:rPr>
              <a:t>Mundial: diminuição do </a:t>
            </a:r>
            <a:r>
              <a:rPr lang="pt-BR" sz="2400" dirty="0" smtClean="0">
                <a:latin typeface="Century Gothic" pitchFamily="34" charset="0"/>
              </a:rPr>
              <a:t>consumo de carvão, principal fonte de energia da época</a:t>
            </a:r>
            <a:r>
              <a:rPr lang="pt-BR" sz="2400" dirty="0" smtClean="0">
                <a:latin typeface="Century Gothic" pitchFamily="34" charset="0"/>
              </a:rPr>
              <a:t>.</a:t>
            </a:r>
          </a:p>
          <a:p>
            <a:endParaRPr lang="pt-BR" sz="2400" dirty="0" smtClean="0">
              <a:latin typeface="Century Gothic" pitchFamily="34" charset="0"/>
            </a:endParaRPr>
          </a:p>
          <a:p>
            <a:r>
              <a:rPr lang="pt-BR" sz="2400" dirty="0" smtClean="0">
                <a:latin typeface="Century Gothic" pitchFamily="34" charset="0"/>
              </a:rPr>
              <a:t>A medida foi seguida por outros países europeus</a:t>
            </a:r>
            <a:r>
              <a:rPr lang="pt-BR" sz="2400" dirty="0" smtClean="0">
                <a:latin typeface="Century Gothic" pitchFamily="34" charset="0"/>
              </a:rPr>
              <a:t>.</a:t>
            </a:r>
          </a:p>
          <a:p>
            <a:endParaRPr lang="pt-BR" sz="2400" dirty="0" smtClean="0">
              <a:latin typeface="Century Gothic" pitchFamily="34" charset="0"/>
            </a:endParaRPr>
          </a:p>
          <a:p>
            <a:r>
              <a:rPr lang="pt-BR" sz="2400" dirty="0" smtClean="0">
                <a:latin typeface="Century Gothic" pitchFamily="34" charset="0"/>
              </a:rPr>
              <a:t>Os Estados Unidos o adotaram em 1918 junto com seu sistema de fusos horários.</a:t>
            </a:r>
            <a:endParaRPr lang="pt-BR" sz="24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paBrasilCor7_3fusosHV2013_2014.jpg"/>
          <p:cNvPicPr>
            <a:picLocks noChangeAspect="1"/>
          </p:cNvPicPr>
          <p:nvPr/>
        </p:nvPicPr>
        <p:blipFill>
          <a:blip r:embed="rId3" cstate="print"/>
          <a:srcRect l="1386" t="1479" r="242" b="2395"/>
          <a:stretch>
            <a:fillRect/>
          </a:stretch>
        </p:blipFill>
        <p:spPr>
          <a:xfrm>
            <a:off x="683568" y="188640"/>
            <a:ext cx="5112568" cy="46805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4869160"/>
            <a:ext cx="8204448" cy="1975104"/>
          </a:xfrm>
        </p:spPr>
        <p:txBody>
          <a:bodyPr/>
          <a:lstStyle/>
          <a:p>
            <a:pPr algn="r"/>
            <a:r>
              <a:rPr lang="pt-BR" dirty="0" smtClean="0">
                <a:latin typeface="Century Gothic" pitchFamily="34" charset="0"/>
              </a:rPr>
              <a:t>O horário de verão Brasileiro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0080" y="6093296"/>
            <a:ext cx="7772400" cy="576064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/>
              <a:t>Karen Luisa Parra de Barros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Century Gothic" pitchFamily="34" charset="0"/>
              </a:rPr>
              <a:t>Horário de verão no Mundo</a:t>
            </a:r>
            <a:endParaRPr lang="pt-BR" sz="3600" dirty="0">
              <a:latin typeface="Century Gothic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30 países </a:t>
            </a:r>
            <a:r>
              <a:rPr lang="pt-BR" dirty="0" smtClean="0">
                <a:latin typeface="Century Gothic" pitchFamily="34" charset="0"/>
              </a:rPr>
              <a:t>em </a:t>
            </a:r>
            <a:r>
              <a:rPr lang="pt-BR" dirty="0" smtClean="0">
                <a:latin typeface="Century Gothic" pitchFamily="34" charset="0"/>
              </a:rPr>
              <a:t>pelo menos parte de seu </a:t>
            </a:r>
            <a:r>
              <a:rPr lang="pt-BR" dirty="0" smtClean="0">
                <a:latin typeface="Century Gothic" pitchFamily="34" charset="0"/>
              </a:rPr>
              <a:t>território</a:t>
            </a:r>
          </a:p>
          <a:p>
            <a:endParaRPr lang="pt-BR" dirty="0" smtClean="0">
              <a:latin typeface="Century Gothic" pitchFamily="34" charset="0"/>
            </a:endParaRPr>
          </a:p>
          <a:p>
            <a:r>
              <a:rPr lang="pt-BR" dirty="0" smtClean="0">
                <a:latin typeface="Century Gothic" pitchFamily="34" charset="0"/>
              </a:rPr>
              <a:t>Datas </a:t>
            </a:r>
            <a:r>
              <a:rPr lang="pt-BR" dirty="0" smtClean="0">
                <a:latin typeface="Century Gothic" pitchFamily="34" charset="0"/>
              </a:rPr>
              <a:t>de início e fim do horário de verão </a:t>
            </a:r>
            <a:r>
              <a:rPr lang="pt-BR" b="1" dirty="0" smtClean="0">
                <a:latin typeface="Century Gothic" pitchFamily="34" charset="0"/>
              </a:rPr>
              <a:t>não</a:t>
            </a:r>
            <a:r>
              <a:rPr lang="pt-BR" dirty="0" smtClean="0">
                <a:latin typeface="Century Gothic" pitchFamily="34" charset="0"/>
              </a:rPr>
              <a:t> são definidas por critérios </a:t>
            </a:r>
            <a:r>
              <a:rPr lang="pt-BR" dirty="0" smtClean="0">
                <a:latin typeface="Century Gothic" pitchFamily="34" charset="0"/>
              </a:rPr>
              <a:t>astronômicos.</a:t>
            </a:r>
            <a:endParaRPr lang="pt-BR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Century Gothic" pitchFamily="34" charset="0"/>
              </a:rPr>
              <a:t>Horário de verão no Mundo</a:t>
            </a:r>
            <a:endParaRPr lang="pt-BR" sz="3600" dirty="0">
              <a:latin typeface="Century Gothic" pitchFamily="34" charset="0"/>
            </a:endParaRPr>
          </a:p>
        </p:txBody>
      </p:sp>
      <p:pic>
        <p:nvPicPr>
          <p:cNvPr id="8" name="Espaço Reservado para Conteúdo 7" descr="DaylightSaving-World-Subdivisions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916832"/>
            <a:ext cx="8452377" cy="3719756"/>
          </a:xfrm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691680" y="6165304"/>
          <a:ext cx="640871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6237"/>
                <a:gridCol w="2136237"/>
                <a:gridCol w="21362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pt-BR" b="1" i="0" kern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Adotam</a:t>
                      </a:r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b="1" i="0" kern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Já adotaram</a:t>
                      </a:r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b="1" i="0" kern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Nunca adotaram</a:t>
                      </a:r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99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Century Gothic" pitchFamily="34" charset="0"/>
              </a:rPr>
              <a:t>Horário de verão no Brasil</a:t>
            </a:r>
            <a:br>
              <a:rPr lang="pt-BR" sz="3600" dirty="0" smtClean="0">
                <a:latin typeface="Century Gothic" pitchFamily="34" charset="0"/>
              </a:rPr>
            </a:br>
            <a:endParaRPr lang="pt-BR" sz="3600" dirty="0">
              <a:latin typeface="Century Gothic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 smtClean="0">
                <a:latin typeface="Century Gothic" pitchFamily="34" charset="0"/>
              </a:rPr>
              <a:t>Adotado </a:t>
            </a:r>
            <a:r>
              <a:rPr lang="pt-BR" dirty="0" smtClean="0">
                <a:latin typeface="Century Gothic" pitchFamily="34" charset="0"/>
              </a:rPr>
              <a:t>pela primeira vez em </a:t>
            </a:r>
            <a:r>
              <a:rPr lang="pt-BR" dirty="0" smtClean="0">
                <a:latin typeface="Century Gothic" pitchFamily="34" charset="0"/>
              </a:rPr>
              <a:t>1931.</a:t>
            </a:r>
          </a:p>
          <a:p>
            <a:endParaRPr lang="pt-BR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pt-BR" dirty="0" smtClean="0">
                <a:latin typeface="Century Gothic" pitchFamily="34" charset="0"/>
              </a:rPr>
              <a:t> N° 6.558 de 08/09/2008. </a:t>
            </a:r>
            <a:endParaRPr lang="pt-BR" dirty="0" smtClean="0">
              <a:latin typeface="Century Gothic" pitchFamily="34" charset="0"/>
            </a:endParaRPr>
          </a:p>
          <a:p>
            <a:pPr algn="ctr">
              <a:buNone/>
            </a:pPr>
            <a:r>
              <a:rPr lang="pt-BR" dirty="0" smtClean="0">
                <a:latin typeface="Century Gothic" pitchFamily="34" charset="0"/>
              </a:rPr>
              <a:t/>
            </a:r>
            <a:br>
              <a:rPr lang="pt-BR" dirty="0" smtClean="0">
                <a:latin typeface="Century Gothic" pitchFamily="34" charset="0"/>
              </a:rPr>
            </a:br>
            <a:r>
              <a:rPr lang="pt-BR" dirty="0" smtClean="0">
                <a:latin typeface="Century Gothic" pitchFamily="34" charset="0"/>
              </a:rPr>
              <a:t>Fica instituída a hora de verão, a partir de zero hora do terceiro domingo do mês de outubro de cada ano, até zero hora do terceiro domingo do mês de fevereiro do ano </a:t>
            </a:r>
            <a:r>
              <a:rPr lang="pt-BR" dirty="0" smtClean="0">
                <a:latin typeface="Century Gothic" pitchFamily="34" charset="0"/>
              </a:rPr>
              <a:t>subsequente, </a:t>
            </a:r>
            <a:r>
              <a:rPr lang="pt-BR" dirty="0" smtClean="0">
                <a:latin typeface="Century Gothic" pitchFamily="34" charset="0"/>
              </a:rPr>
              <a:t>em parte do território nacional, adiantada em sessenta minutos em relação à hora legal. </a:t>
            </a:r>
            <a:br>
              <a:rPr lang="pt-BR" dirty="0" smtClean="0">
                <a:latin typeface="Century Gothic" pitchFamily="34" charset="0"/>
              </a:rPr>
            </a:br>
            <a:r>
              <a:rPr lang="pt-BR" dirty="0" smtClean="0">
                <a:latin typeface="Century Gothic" pitchFamily="34" charset="0"/>
              </a:rPr>
              <a:t>No ano em que houver coincidência entre o domingo previsto para o término da hora de verão e o domingo de carnaval,o encerramento da hora de verão dar-se-á no domingo seguinte. </a:t>
            </a:r>
            <a:endParaRPr lang="pt-BR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Century Gothic" pitchFamily="34" charset="0"/>
              </a:rPr>
              <a:t>Horário de verão no Brasil</a:t>
            </a:r>
            <a:br>
              <a:rPr lang="pt-BR" sz="3600" dirty="0" smtClean="0">
                <a:latin typeface="Century Gothic" pitchFamily="34" charset="0"/>
              </a:rPr>
            </a:br>
            <a:endParaRPr lang="pt-BR" sz="3600" dirty="0">
              <a:latin typeface="Century Gothic" pitchFamily="34" charset="0"/>
            </a:endParaRPr>
          </a:p>
        </p:txBody>
      </p:sp>
      <p:pic>
        <p:nvPicPr>
          <p:cNvPr id="5" name="Espaço Reservado para Conteúdo 4" descr="MapaBrasilCor7_3fusosHV2013_20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60607" y="1412776"/>
            <a:ext cx="4879986" cy="4572000"/>
          </a:xfrm>
        </p:spPr>
      </p:pic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691680" y="6165304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pt-BR" b="1" i="0" kern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UTC -4 horas</a:t>
                      </a:r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99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b="1" i="0" kern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UTC -3 horas</a:t>
                      </a:r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pt-BR" b="1" i="0" kern="1200" dirty="0" smtClean="0">
                          <a:solidFill>
                            <a:schemeClr val="bg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UTC -2 horas</a:t>
                      </a:r>
                      <a:endParaRPr lang="pt-BR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latin typeface="Century Gothic" pitchFamily="34" charset="0"/>
              </a:rPr>
              <a:t>Horário de verão no Brasil</a:t>
            </a:r>
            <a:br>
              <a:rPr lang="pt-BR" sz="3600" dirty="0" smtClean="0">
                <a:latin typeface="Century Gothic" pitchFamily="34" charset="0"/>
              </a:rPr>
            </a:br>
            <a:endParaRPr lang="pt-BR" sz="3600" dirty="0">
              <a:latin typeface="Century Gothic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Único </a:t>
            </a:r>
            <a:r>
              <a:rPr lang="pt-BR" dirty="0" smtClean="0">
                <a:latin typeface="Century Gothic" pitchFamily="34" charset="0"/>
              </a:rPr>
              <a:t>país equatorial do mundo que adota o horário de verão </a:t>
            </a:r>
            <a:endParaRPr lang="pt-BR" dirty="0" smtClean="0">
              <a:latin typeface="Century Gothic" pitchFamily="34" charset="0"/>
            </a:endParaRPr>
          </a:p>
          <a:p>
            <a:endParaRPr lang="pt-BR" dirty="0" smtClean="0">
              <a:latin typeface="Century Gothic" pitchFamily="34" charset="0"/>
            </a:endParaRPr>
          </a:p>
          <a:p>
            <a:r>
              <a:rPr lang="pt-BR" dirty="0" smtClean="0">
                <a:latin typeface="Century Gothic" pitchFamily="34" charset="0"/>
              </a:rPr>
              <a:t>A </a:t>
            </a:r>
            <a:r>
              <a:rPr lang="pt-BR" dirty="0" smtClean="0">
                <a:latin typeface="Century Gothic" pitchFamily="34" charset="0"/>
              </a:rPr>
              <a:t>economia de energia elétrica </a:t>
            </a:r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não</a:t>
            </a:r>
            <a:r>
              <a:rPr lang="pt-BR" dirty="0" smtClean="0">
                <a:latin typeface="Century Gothic" pitchFamily="34" charset="0"/>
              </a:rPr>
              <a:t> é considerada o fator predominante. Segundo o Operador Nacional do Sistema Elétrico (ONS), a motivação de se estabelecer esse dispositivo no Brasil é pela segurança do sistema.</a:t>
            </a:r>
            <a:endParaRPr lang="pt-BR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2699792" y="4251714"/>
            <a:ext cx="5718048" cy="977486"/>
          </a:xfrm>
        </p:spPr>
        <p:txBody>
          <a:bodyPr>
            <a:noAutofit/>
          </a:bodyPr>
          <a:lstStyle/>
          <a:p>
            <a:pPr algn="r"/>
            <a:r>
              <a:rPr lang="pt-BR" dirty="0" smtClean="0">
                <a:latin typeface="Century Gothic" pitchFamily="34" charset="0"/>
              </a:rPr>
              <a:t>"</a:t>
            </a:r>
            <a:r>
              <a:rPr lang="pt-BR" i="1" dirty="0" smtClean="0">
                <a:latin typeface="Century Gothic" pitchFamily="34" charset="0"/>
              </a:rPr>
              <a:t>Os deuses instilaram ansiedade no primeiro homem que descobriu como distinguir as horas.</a:t>
            </a:r>
            <a:r>
              <a:rPr lang="pt-BR" dirty="0" smtClean="0">
                <a:latin typeface="Century Gothic" pitchFamily="34" charset="0"/>
              </a:rPr>
              <a:t>"</a:t>
            </a:r>
            <a:br>
              <a:rPr lang="pt-BR" dirty="0" smtClean="0">
                <a:latin typeface="Century Gothic" pitchFamily="34" charset="0"/>
              </a:rPr>
            </a:br>
            <a:r>
              <a:rPr lang="pt-BR" dirty="0" smtClean="0">
                <a:latin typeface="Century Gothic" pitchFamily="34" charset="0"/>
              </a:rPr>
              <a:t/>
            </a:r>
            <a:br>
              <a:rPr lang="pt-BR" dirty="0" smtClean="0">
                <a:latin typeface="Century Gothic" pitchFamily="34" charset="0"/>
              </a:rPr>
            </a:br>
            <a:r>
              <a:rPr lang="pt-BR" dirty="0" err="1" smtClean="0">
                <a:latin typeface="Century Gothic" pitchFamily="34" charset="0"/>
              </a:rPr>
              <a:t>Titus</a:t>
            </a:r>
            <a:r>
              <a:rPr lang="pt-BR" dirty="0" smtClean="0">
                <a:latin typeface="Century Gothic" pitchFamily="34" charset="0"/>
              </a:rPr>
              <a:t> </a:t>
            </a:r>
            <a:r>
              <a:rPr lang="pt-BR" dirty="0" err="1" smtClean="0">
                <a:latin typeface="Century Gothic" pitchFamily="34" charset="0"/>
              </a:rPr>
              <a:t>Maccius</a:t>
            </a:r>
            <a:r>
              <a:rPr lang="pt-BR" dirty="0" smtClean="0">
                <a:latin typeface="Century Gothic" pitchFamily="34" charset="0"/>
              </a:rPr>
              <a:t> </a:t>
            </a:r>
            <a:r>
              <a:rPr lang="pt-BR" dirty="0" err="1" smtClean="0">
                <a:latin typeface="Century Gothic" pitchFamily="34" charset="0"/>
              </a:rPr>
              <a:t>Plautus</a:t>
            </a:r>
            <a:r>
              <a:rPr lang="pt-BR" dirty="0" smtClean="0">
                <a:latin typeface="Century Gothic" pitchFamily="34" charset="0"/>
              </a:rPr>
              <a:t> (254-184 </a:t>
            </a:r>
            <a:r>
              <a:rPr lang="pt-BR" dirty="0" err="1" smtClean="0">
                <a:latin typeface="Century Gothic" pitchFamily="34" charset="0"/>
              </a:rPr>
              <a:t>d.C.</a:t>
            </a:r>
            <a:r>
              <a:rPr lang="pt-BR" dirty="0" smtClean="0">
                <a:latin typeface="Century Gothic" pitchFamily="34" charset="0"/>
              </a:rPr>
              <a:t>) Dramaturgo italiano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Referências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t-BR" sz="1800" dirty="0" smtClean="0">
                <a:latin typeface="Century Gothic" pitchFamily="34" charset="0"/>
              </a:rPr>
              <a:t>Divisão Serviço da Hora - DSHO - </a:t>
            </a:r>
            <a:r>
              <a:rPr lang="pt-BR" sz="1800" dirty="0" smtClean="0">
                <a:latin typeface="Century Gothic" pitchFamily="34" charset="0"/>
                <a:hlinkClick r:id="rId2"/>
              </a:rPr>
              <a:t>http://pcdsh01.on.br/</a:t>
            </a:r>
            <a:endParaRPr lang="pt-BR" sz="1800" dirty="0" smtClean="0">
              <a:latin typeface="Century Gothic" pitchFamily="34" charset="0"/>
            </a:endParaRPr>
          </a:p>
          <a:p>
            <a:pPr>
              <a:buNone/>
            </a:pPr>
            <a:endParaRPr lang="pt-BR" sz="1800" dirty="0" smtClean="0">
              <a:latin typeface="Century Gothic" pitchFamily="34" charset="0"/>
            </a:endParaRPr>
          </a:p>
          <a:p>
            <a:pPr>
              <a:buNone/>
            </a:pPr>
            <a:r>
              <a:rPr lang="pt-BR" sz="1800" dirty="0" smtClean="0">
                <a:latin typeface="Century Gothic" pitchFamily="34" charset="0"/>
              </a:rPr>
              <a:t>Costa, </a:t>
            </a:r>
            <a:r>
              <a:rPr lang="pt-BR" sz="1800" dirty="0" err="1" smtClean="0">
                <a:latin typeface="Century Gothic" pitchFamily="34" charset="0"/>
              </a:rPr>
              <a:t>J.R.V.</a:t>
            </a:r>
            <a:r>
              <a:rPr lang="pt-BR" sz="1800" dirty="0" smtClean="0">
                <a:latin typeface="Century Gothic" pitchFamily="34" charset="0"/>
              </a:rPr>
              <a:t> Horário de Verão. Astronomia no Zênite, dez. 2002. Disponível em: &lt;http://www.zenite.nu?</a:t>
            </a:r>
            <a:r>
              <a:rPr lang="pt-BR" sz="1800" dirty="0" err="1" smtClean="0">
                <a:latin typeface="Century Gothic" pitchFamily="34" charset="0"/>
              </a:rPr>
              <a:t>horariodeverao</a:t>
            </a:r>
            <a:r>
              <a:rPr lang="pt-BR" sz="1800" dirty="0" smtClean="0">
                <a:latin typeface="Century Gothic" pitchFamily="34" charset="0"/>
              </a:rPr>
              <a:t>&gt;. Acesso em: 5 nov. 2013</a:t>
            </a:r>
            <a:r>
              <a:rPr lang="pt-BR" sz="1800" dirty="0" smtClean="0">
                <a:latin typeface="Century Gothic" pitchFamily="34" charset="0"/>
              </a:rPr>
              <a:t>.</a:t>
            </a:r>
          </a:p>
          <a:p>
            <a:pPr>
              <a:buNone/>
            </a:pPr>
            <a:endParaRPr lang="pt-BR" sz="1800" dirty="0" smtClean="0">
              <a:latin typeface="Century Gothic" pitchFamily="34" charset="0"/>
            </a:endParaRPr>
          </a:p>
          <a:p>
            <a:pPr>
              <a:buNone/>
            </a:pPr>
            <a:r>
              <a:rPr lang="pt-BR" sz="1800" dirty="0" smtClean="0">
                <a:latin typeface="Century Gothic" pitchFamily="34" charset="0"/>
              </a:rPr>
              <a:t>Operador Nacional do Sistema Elétrico </a:t>
            </a:r>
            <a:r>
              <a:rPr lang="pt-BR" sz="1800" dirty="0" smtClean="0">
                <a:latin typeface="Century Gothic" pitchFamily="34" charset="0"/>
              </a:rPr>
              <a:t>- </a:t>
            </a:r>
            <a:r>
              <a:rPr lang="pt-BR" sz="1800" dirty="0" smtClean="0">
                <a:latin typeface="Century Gothic" pitchFamily="34" charset="0"/>
                <a:hlinkClick r:id="rId3"/>
              </a:rPr>
              <a:t>http://</a:t>
            </a:r>
            <a:r>
              <a:rPr lang="pt-BR" sz="1800" dirty="0" smtClean="0">
                <a:latin typeface="Century Gothic" pitchFamily="34" charset="0"/>
                <a:hlinkClick r:id="rId3"/>
              </a:rPr>
              <a:t>www.ons.org.br/analise_carga_demanda/horario_verao.</a:t>
            </a:r>
            <a:r>
              <a:rPr lang="pt-BR" sz="1800" dirty="0" err="1" smtClean="0">
                <a:latin typeface="Century Gothic" pitchFamily="34" charset="0"/>
                <a:hlinkClick r:id="rId3"/>
              </a:rPr>
              <a:t>aspx</a:t>
            </a:r>
            <a:endParaRPr lang="pt-BR" sz="1800" dirty="0" smtClean="0">
              <a:latin typeface="Century Gothic" pitchFamily="34" charset="0"/>
            </a:endParaRPr>
          </a:p>
          <a:p>
            <a:pPr>
              <a:buNone/>
            </a:pPr>
            <a:endParaRPr lang="pt-BR" sz="1800" dirty="0" smtClean="0">
              <a:latin typeface="Century Gothic" pitchFamily="34" charset="0"/>
            </a:endParaRPr>
          </a:p>
          <a:p>
            <a:pPr>
              <a:buNone/>
            </a:pPr>
            <a:r>
              <a:rPr lang="pt-BR" sz="1800" dirty="0" smtClean="0"/>
              <a:t>Céu da Semana </a:t>
            </a:r>
            <a:r>
              <a:rPr lang="pt-BR" sz="1800" dirty="0" err="1" smtClean="0"/>
              <a:t>Ep</a:t>
            </a:r>
            <a:r>
              <a:rPr lang="pt-BR" sz="1800" dirty="0" smtClean="0"/>
              <a:t>. #172 - O Crepúsculo - 23 a </a:t>
            </a:r>
            <a:r>
              <a:rPr lang="pt-BR" sz="1800" dirty="0" smtClean="0"/>
              <a:t>29/9/2013 - </a:t>
            </a:r>
            <a:r>
              <a:rPr lang="pt-BR" sz="1800" dirty="0" smtClean="0">
                <a:hlinkClick r:id="rId4"/>
              </a:rPr>
              <a:t>http</a:t>
            </a:r>
            <a:r>
              <a:rPr lang="pt-BR" sz="1800" dirty="0" smtClean="0">
                <a:hlinkClick r:id="rId4"/>
              </a:rPr>
              <a:t>://www.youtube.com/watch?v=6JzUsz7b4zI</a:t>
            </a:r>
            <a:endParaRPr lang="pt-BR" sz="1800" dirty="0" smtClean="0">
              <a:latin typeface="Century Gothic" pitchFamily="34" charset="0"/>
            </a:endParaRPr>
          </a:p>
          <a:p>
            <a:pPr>
              <a:buNone/>
            </a:pPr>
            <a:endParaRPr lang="pt-BR" sz="1800" dirty="0" smtClean="0">
              <a:latin typeface="Century Gothic" pitchFamily="34" charset="0"/>
            </a:endParaRPr>
          </a:p>
          <a:p>
            <a:pPr>
              <a:buNone/>
            </a:pPr>
            <a:endParaRPr lang="pt-BR" sz="18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Astronomia como medida de tempo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400" y="1988840"/>
            <a:ext cx="7772400" cy="4366720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Century Gothic" pitchFamily="34" charset="0"/>
              </a:rPr>
              <a:t>Baseado no movimento da Terra em torno do Sol</a:t>
            </a:r>
          </a:p>
          <a:p>
            <a:endParaRPr lang="pt-BR" sz="2800" dirty="0" smtClean="0">
              <a:latin typeface="Century Gothic" pitchFamily="34" charset="0"/>
            </a:endParaRPr>
          </a:p>
          <a:p>
            <a:r>
              <a:rPr lang="pt-BR" sz="2800" dirty="0" smtClean="0">
                <a:latin typeface="Century Gothic" pitchFamily="34" charset="0"/>
              </a:rPr>
              <a:t>Regula a atividade humana</a:t>
            </a:r>
          </a:p>
          <a:p>
            <a:pPr lvl="1"/>
            <a:r>
              <a:rPr lang="pt-BR" sz="2400" dirty="0" smtClean="0">
                <a:latin typeface="Century Gothic" pitchFamily="34" charset="0"/>
              </a:rPr>
              <a:t>Superação com a luz artificial</a:t>
            </a:r>
          </a:p>
          <a:p>
            <a:endParaRPr lang="pt-BR" sz="2800" dirty="0" smtClean="0">
              <a:latin typeface="Century Gothic" pitchFamily="34" charset="0"/>
            </a:endParaRPr>
          </a:p>
        </p:txBody>
      </p:sp>
      <p:pic>
        <p:nvPicPr>
          <p:cNvPr id="4" name="Imagem 3" descr="Sundial-from-Marcianopol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620688"/>
            <a:ext cx="7950288" cy="5970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Evolução da medida do tempo</a:t>
            </a:r>
            <a:endParaRPr lang="pt-BR" dirty="0">
              <a:latin typeface="Century Gothic" pitchFamily="34" charset="0"/>
            </a:endParaRPr>
          </a:p>
        </p:txBody>
      </p:sp>
      <p:pic>
        <p:nvPicPr>
          <p:cNvPr id="12" name="Espaço Reservado para Conteúdo 11" descr="solar_m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60201" y="1484784"/>
            <a:ext cx="5819109" cy="44644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Evolução da medida do tempo</a:t>
            </a:r>
            <a:endParaRPr lang="pt-BR" dirty="0">
              <a:latin typeface="Century Gothic" pitchFamily="34" charset="0"/>
            </a:endParaRPr>
          </a:p>
        </p:txBody>
      </p:sp>
      <p:pic>
        <p:nvPicPr>
          <p:cNvPr id="5" name="Espaço Reservado para Conteúdo 4" descr="water_med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628800"/>
            <a:ext cx="3247662" cy="4926793"/>
          </a:xfrm>
        </p:spPr>
      </p:pic>
      <p:pic>
        <p:nvPicPr>
          <p:cNvPr id="6" name="Imagem 5" descr="areia_m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1556792"/>
            <a:ext cx="2520280" cy="4976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Evolução da medida do tempo</a:t>
            </a:r>
            <a:endParaRPr lang="pt-BR" dirty="0">
              <a:latin typeface="Century Gothic" pitchFamily="34" charset="0"/>
            </a:endParaRPr>
          </a:p>
        </p:txBody>
      </p:sp>
      <p:pic>
        <p:nvPicPr>
          <p:cNvPr id="6" name="Espaço Reservado para Conteúdo 5" descr="pendulo_med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31840" y="1625969"/>
            <a:ext cx="3098969" cy="45393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Evolução da medida do tempo</a:t>
            </a:r>
            <a:endParaRPr lang="pt-BR" dirty="0">
              <a:latin typeface="Century Gothic" pitchFamily="34" charset="0"/>
            </a:endParaRPr>
          </a:p>
        </p:txBody>
      </p:sp>
      <p:pic>
        <p:nvPicPr>
          <p:cNvPr id="5" name="Espaço Reservado para Conteúdo 4" descr="portable_m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051719" y="1778124"/>
            <a:ext cx="5347541" cy="44591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Evolução da medida do tempo</a:t>
            </a:r>
            <a:endParaRPr lang="pt-BR" dirty="0">
              <a:latin typeface="Century Gothic" pitchFamily="34" charset="0"/>
            </a:endParaRPr>
          </a:p>
        </p:txBody>
      </p:sp>
      <p:pic>
        <p:nvPicPr>
          <p:cNvPr id="6" name="Espaço Reservado para Conteúdo 5" descr="cesio_me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987824" y="1356610"/>
            <a:ext cx="3256384" cy="46885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Century Gothic" pitchFamily="34" charset="0"/>
              </a:rPr>
              <a:t>Divisão Serviço da Hora - DSHO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>
                <a:latin typeface="Century Gothic" pitchFamily="34" charset="0"/>
              </a:rPr>
              <a:t>Única instituição legalmente designada para Gerar, Conservar e Disseminar à Hora Legal Brasileira (HLB).</a:t>
            </a:r>
          </a:p>
          <a:p>
            <a:endParaRPr lang="pt-BR" sz="2400" dirty="0" smtClean="0">
              <a:latin typeface="Century Gothic" pitchFamily="34" charset="0"/>
            </a:endParaRPr>
          </a:p>
          <a:p>
            <a:endParaRPr lang="pt-BR" sz="2400" dirty="0">
              <a:latin typeface="Century Gothic" pitchFamily="34" charset="0"/>
            </a:endParaRPr>
          </a:p>
        </p:txBody>
      </p:sp>
      <p:pic>
        <p:nvPicPr>
          <p:cNvPr id="5" name="Imagem 4" descr="DSHO_2008duasfotos_9p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284984"/>
            <a:ext cx="7417248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ô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trô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4622</TotalTime>
  <Words>591</Words>
  <Application>Microsoft Office PowerPoint</Application>
  <PresentationFormat>Apresentação na tela (4:3)</PresentationFormat>
  <Paragraphs>130</Paragraphs>
  <Slides>26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Metrô</vt:lpstr>
      <vt:lpstr>Slide 1</vt:lpstr>
      <vt:lpstr>O horário de verão Brasileiro</vt:lpstr>
      <vt:lpstr>Astronomia como medida de tempo</vt:lpstr>
      <vt:lpstr>Evolução da medida do tempo</vt:lpstr>
      <vt:lpstr>Evolução da medida do tempo</vt:lpstr>
      <vt:lpstr>Evolução da medida do tempo</vt:lpstr>
      <vt:lpstr>Evolução da medida do tempo</vt:lpstr>
      <vt:lpstr>Evolução da medida do tempo</vt:lpstr>
      <vt:lpstr>Divisão Serviço da Hora - DSHO</vt:lpstr>
      <vt:lpstr>Padrões Nacionais de Tempo e Frequência</vt:lpstr>
      <vt:lpstr>Progresso e hora certa</vt:lpstr>
      <vt:lpstr>Fuso horário</vt:lpstr>
      <vt:lpstr>Fuso horário no Brasil</vt:lpstr>
      <vt:lpstr>O horário de verão</vt:lpstr>
      <vt:lpstr>Princípio básico</vt:lpstr>
      <vt:lpstr>As diferentes trajetórias diárias do Sol nas estações</vt:lpstr>
      <vt:lpstr>Slide 17</vt:lpstr>
      <vt:lpstr>Histórico</vt:lpstr>
      <vt:lpstr>Histórico</vt:lpstr>
      <vt:lpstr>Horário de verão no Mundo</vt:lpstr>
      <vt:lpstr>Horário de verão no Mundo</vt:lpstr>
      <vt:lpstr>Horário de verão no Brasil </vt:lpstr>
      <vt:lpstr>Horário de verão no Brasil </vt:lpstr>
      <vt:lpstr>Horário de verão no Brasil </vt:lpstr>
      <vt:lpstr>Slide 25</vt:lpstr>
      <vt:lpstr>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Karen</dc:creator>
  <cp:lastModifiedBy>Observatório</cp:lastModifiedBy>
  <cp:revision>250</cp:revision>
  <dcterms:created xsi:type="dcterms:W3CDTF">2013-08-28T17:02:23Z</dcterms:created>
  <dcterms:modified xsi:type="dcterms:W3CDTF">2013-11-09T22:52:54Z</dcterms:modified>
</cp:coreProperties>
</file>