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7" r:id="rId2"/>
    <p:sldId id="316" r:id="rId3"/>
    <p:sldId id="297" r:id="rId4"/>
    <p:sldId id="317" r:id="rId5"/>
    <p:sldId id="300" r:id="rId6"/>
    <p:sldId id="318" r:id="rId7"/>
    <p:sldId id="321" r:id="rId8"/>
    <p:sldId id="319" r:id="rId9"/>
    <p:sldId id="320" r:id="rId10"/>
    <p:sldId id="322" r:id="rId11"/>
    <p:sldId id="323" r:id="rId12"/>
    <p:sldId id="325" r:id="rId13"/>
    <p:sldId id="324" r:id="rId14"/>
    <p:sldId id="328" r:id="rId15"/>
    <p:sldId id="326" r:id="rId16"/>
    <p:sldId id="327" r:id="rId17"/>
    <p:sldId id="329" r:id="rId18"/>
    <p:sldId id="330" r:id="rId19"/>
    <p:sldId id="331" r:id="rId20"/>
    <p:sldId id="333" r:id="rId21"/>
    <p:sldId id="332" r:id="rId22"/>
    <p:sldId id="295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96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00" d="100"/>
          <a:sy n="100" d="100"/>
        </p:scale>
        <p:origin x="-18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D8DD7-ADDB-4FC3-86D0-55828022F5C1}" type="datetimeFigureOut">
              <a:rPr lang="pt-BR" smtClean="0"/>
              <a:pPr/>
              <a:t>29/03/2014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96953-FACC-4876-A123-A480335A154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52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6953-FACC-4876-A123-A480335A154D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9F0C-1D26-42AC-BB18-EBA7C0DEA2C0}" type="datetime1">
              <a:rPr lang="pt-BR" smtClean="0"/>
              <a:t>29/03/2014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01A0-5C5B-4B4F-AA7D-799AE1795B72}" type="datetime1">
              <a:rPr lang="pt-BR" smtClean="0"/>
              <a:t>29/03/2014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5E64-20AA-4EA1-807A-F91CD5708C79}" type="datetime1">
              <a:rPr lang="pt-BR" smtClean="0"/>
              <a:t>29/03/2014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DA0F-F356-4E23-8AD2-32527292A006}" type="datetime1">
              <a:rPr lang="pt-BR" smtClean="0"/>
              <a:t>29/03/2014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BEBC-AC79-415E-A24F-560C21B4EF7C}" type="datetime1">
              <a:rPr lang="pt-BR" smtClean="0"/>
              <a:t>29/03/2014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4B630-374D-4780-A706-1C91495B1322}" type="datetime1">
              <a:rPr lang="pt-BR" smtClean="0"/>
              <a:t>29/03/2014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15C9-820E-43DE-A4EB-765DBB5CB77C}" type="datetime1">
              <a:rPr lang="pt-BR" smtClean="0"/>
              <a:t>29/03/2014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5CBE-C5BA-46EC-A3E0-7A288AE8C1C0}" type="datetime1">
              <a:rPr lang="pt-BR" smtClean="0"/>
              <a:t>29/03/2014</a:t>
            </a:fld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D639-355E-4045-ACEB-F2C955B8D54F}" type="datetime1">
              <a:rPr lang="pt-BR" smtClean="0"/>
              <a:t>29/03/2014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9072-4A36-41A6-A707-681EC33F5BB1}" type="datetime1">
              <a:rPr lang="pt-BR" smtClean="0"/>
              <a:t>29/03/2014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99C6DAB-EEDF-4C2F-8D0C-7B67E6811C91}" type="datetime1">
              <a:rPr lang="pt-BR" smtClean="0"/>
              <a:t>29/03/2014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v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a liv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F7AC8F6-58AF-4E11-9BC7-466B05F5F366}" type="datetime1">
              <a:rPr lang="pt-BR" smtClean="0"/>
              <a:t>29/03/2014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7E84A62-D831-412C-8EE8-43096A88DA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1.globo.com/ciencia-e-saude/noticia/2013/08/tragedia-em-alcantara-faz-dez-anos-e-brasil-ainda-sonha-em-lancar-foguete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folha.uol.com.br/ciencia/2013/12/1382856-fracassa-lancamento-de-satelite-brasileiro-em-parceria-com-a-china.s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hyperlink" Target="http://brazilianspace.blogspot.com.br/2011/06/politica-espacial-no-setor-de-satelite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folha.uol.com.br/ciencia/2013/12/1382856-fracassa-lancamento-de-satelite-brasileiro-em-parceria-com-a-china.s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noticias.terra.com.br/ciencia/top-5-principais-satelites-brasileiros,ecc621bd679dc310VgnCLD2000000dc6eb0aRCRD.html" TargetMode="External"/><Relationship Id="rId13" Type="http://schemas.openxmlformats.org/officeDocument/2006/relationships/hyperlink" Target="http://g1.globo.com/ciencia-e-saude/noticia/2013/08/tragedia-em-alcantara-faz-dez-anos-e-brasil-ainda-sonha-em-lancar-foguete.html" TargetMode="External"/><Relationship Id="rId18" Type="http://schemas.openxmlformats.org/officeDocument/2006/relationships/hyperlink" Target="http://pt.wikipedia.org/wiki/Marcos_Pontes" TargetMode="External"/><Relationship Id="rId3" Type="http://schemas.openxmlformats.org/officeDocument/2006/relationships/hyperlink" Target="http://pt.wikipedia.org/wiki/Programa_espacial_brasileiro" TargetMode="External"/><Relationship Id="rId7" Type="http://schemas.openxmlformats.org/officeDocument/2006/relationships/hyperlink" Target="http://www.brasil.gov.br/ciencia-e-tecnologia/2010/09/brasileiro-no-espaco" TargetMode="External"/><Relationship Id="rId12" Type="http://schemas.openxmlformats.org/officeDocument/2006/relationships/hyperlink" Target="http://www.marcospontes.net/$SETOR/MCP/POLEMICAS/custo_missao.html" TargetMode="External"/><Relationship Id="rId17" Type="http://schemas.openxmlformats.org/officeDocument/2006/relationships/hyperlink" Target="http://pt.wikipedia.org/wiki/Miss%C3%A3o_Centen%C3%A1rio" TargetMode="External"/><Relationship Id="rId2" Type="http://schemas.openxmlformats.org/officeDocument/2006/relationships/hyperlink" Target="http://olhardigital.uol.com.br/noticia/o-que-voce-precisa-saber-sobre-o-programa-espacial-brasileiro/29778" TargetMode="External"/><Relationship Id="rId16" Type="http://schemas.openxmlformats.org/officeDocument/2006/relationships/hyperlink" Target="http://pt.wikipedia.org/wiki/Sat%C3%A9lite_Sino-Brasileiro_de_Recursos_Terrestr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zenite.nu/" TargetMode="External"/><Relationship Id="rId11" Type="http://schemas.openxmlformats.org/officeDocument/2006/relationships/hyperlink" Target="http://www6.cptec.inpe.br/~grupoweb/Educacional/MACA_SSS/" TargetMode="External"/><Relationship Id="rId5" Type="http://schemas.openxmlformats.org/officeDocument/2006/relationships/hyperlink" Target="http://www.iae.cta.br/" TargetMode="External"/><Relationship Id="rId15" Type="http://schemas.openxmlformats.org/officeDocument/2006/relationships/hyperlink" Target="http://www.cbers.inpe.br/index.php" TargetMode="External"/><Relationship Id="rId10" Type="http://schemas.openxmlformats.org/officeDocument/2006/relationships/hyperlink" Target="http://principiosdaastronomia.blogspot.com.br/2010/08/os-satelites-brasileiros-scd-e-cbers.html" TargetMode="External"/><Relationship Id="rId4" Type="http://schemas.openxmlformats.org/officeDocument/2006/relationships/hyperlink" Target="http://pt.wikipedia.org/wiki/Ag%C3%AAncia_Espacial_Brasileira" TargetMode="External"/><Relationship Id="rId9" Type="http://schemas.openxmlformats.org/officeDocument/2006/relationships/hyperlink" Target="http://www1.folha.uol.com.br/ciencia/2013/12/1382856-fracassa-lancamento-de-satelite-brasileiro-em-parceria-com-a-china.shtml" TargetMode="External"/><Relationship Id="rId14" Type="http://schemas.openxmlformats.org/officeDocument/2006/relationships/hyperlink" Target="http://www.luiscardoso.com.br/maranhao/2013/08/explosao-em-alcantara-parou-projeto-espacial-brasileiro-ha-10-anos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dasin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64288" cy="561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915816" y="5949280"/>
            <a:ext cx="622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Palestrante: Andrew Hideo Kajiyama</a:t>
            </a:r>
          </a:p>
          <a:p>
            <a:pPr algn="ctr"/>
            <a:r>
              <a:rPr lang="pt-BR" sz="2000" dirty="0" smtClean="0"/>
              <a:t>andrewhideok@gmail.com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2915816" y="5301208"/>
            <a:ext cx="44644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Centro de </a:t>
            </a:r>
            <a:r>
              <a:rPr lang="en-US" sz="2000" dirty="0" err="1"/>
              <a:t>Divulgação</a:t>
            </a:r>
            <a:r>
              <a:rPr lang="en-US" sz="2000" dirty="0"/>
              <a:t> da </a:t>
            </a:r>
            <a:r>
              <a:rPr lang="en-US" sz="2000" dirty="0" err="1"/>
              <a:t>Astronomia</a:t>
            </a:r>
            <a:endParaRPr lang="en-US" sz="2000" dirty="0"/>
          </a:p>
          <a:p>
            <a:r>
              <a:rPr lang="en-US" sz="2000" dirty="0" err="1"/>
              <a:t>Observatório</a:t>
            </a:r>
            <a:r>
              <a:rPr lang="en-US" sz="2000" dirty="0"/>
              <a:t> Dietrich </a:t>
            </a:r>
            <a:r>
              <a:rPr lang="en-US" sz="2000" dirty="0" err="1"/>
              <a:t>Schiel</a:t>
            </a:r>
            <a:r>
              <a:rPr lang="en-US" sz="2000" dirty="0"/>
              <a:t> </a:t>
            </a:r>
            <a:endParaRPr lang="pt-BR" sz="2000" dirty="0"/>
          </a:p>
          <a:p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 explosão na Base de Alcântara em 2003 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96467"/>
            <a:ext cx="284797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716016" y="2424078"/>
            <a:ext cx="36004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“O </a:t>
            </a:r>
            <a:r>
              <a:rPr lang="pt-BR" dirty="0"/>
              <a:t>grande problema foi a perda humana. A paralisação do programa espacial ocorreu mais pela comoção, pela falta de reação, pelo fato de as promessas não terem sido </a:t>
            </a:r>
            <a:r>
              <a:rPr lang="pt-BR" dirty="0" smtClean="0"/>
              <a:t>cumpridas“</a:t>
            </a:r>
          </a:p>
          <a:p>
            <a:endParaRPr lang="pt-BR" dirty="0"/>
          </a:p>
          <a:p>
            <a:r>
              <a:rPr lang="pt-BR" sz="1100" b="1" dirty="0" err="1"/>
              <a:t>Aydano</a:t>
            </a:r>
            <a:r>
              <a:rPr lang="pt-BR" sz="1100" b="1" dirty="0"/>
              <a:t> </a:t>
            </a:r>
            <a:r>
              <a:rPr lang="pt-BR" sz="1100" b="1" dirty="0" err="1"/>
              <a:t>Carleial</a:t>
            </a:r>
            <a:r>
              <a:rPr lang="pt-BR" sz="1100" b="1" dirty="0"/>
              <a:t>,</a:t>
            </a:r>
            <a:br>
              <a:rPr lang="pt-BR" sz="1100" b="1" dirty="0"/>
            </a:br>
            <a:r>
              <a:rPr lang="pt-BR" sz="1100" b="1" dirty="0"/>
              <a:t>presidente da</a:t>
            </a:r>
            <a:br>
              <a:rPr lang="pt-BR" sz="1100" b="1" dirty="0"/>
            </a:br>
            <a:r>
              <a:rPr lang="pt-BR" sz="1100" b="1" dirty="0"/>
              <a:t>Associação Aeroespacial Brasileira</a:t>
            </a:r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4067944" y="6237312"/>
            <a:ext cx="4536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Infográfico retirado do link: </a:t>
            </a:r>
            <a:r>
              <a:rPr lang="pt-BR" sz="1000" dirty="0">
                <a:hlinkClick r:id="rId3"/>
              </a:rPr>
              <a:t>http://g1.globo.com/ciencia-e-saude/noticia/2013/08/tragedia-em-alcantara-faz-dez-anos-e-brasil-ainda-sonha-em-lancar-foguete.html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89053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Satélites de Coleta de Dados (SCD)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11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5" y="2359913"/>
            <a:ext cx="3275856" cy="218663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732240" y="452015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SCD-1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611560" y="1628800"/>
            <a:ext cx="44644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Objetivos: Captação e retransmissão de dados meteorológicos, ambientais e de química atmosférica coletados de </a:t>
            </a:r>
            <a:r>
              <a:rPr lang="pt-BR" sz="1400" dirty="0" err="1" smtClean="0"/>
              <a:t>PCDs</a:t>
            </a:r>
            <a:r>
              <a:rPr lang="pt-BR" sz="1400" dirty="0" smtClean="0"/>
              <a:t> (Plataformas de Coletas de Dados) instaladas em terra ou em boias oceânicas. 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Existem 2 satélites desta família: SCD-1 (1993) e SCD2 (1998)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O SCD-1 foi o primeiro satélite totalmente brasileiro a ser posto em órbita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Apesar de ter expectativa de 1 ano, ambos os satélites permanecem em operação até hoje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Dimensões: 1m de diâmetro, 1,45m de altura, massa de 115kg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Lançado pelo foguete </a:t>
            </a:r>
            <a:r>
              <a:rPr lang="pt-BR" sz="1400" dirty="0" err="1" smtClean="0"/>
              <a:t>Pegasus</a:t>
            </a:r>
            <a:r>
              <a:rPr lang="pt-BR" sz="1400" dirty="0" smtClean="0"/>
              <a:t>, na Estação da Força Aérea de Cabo </a:t>
            </a:r>
            <a:r>
              <a:rPr lang="pt-BR" sz="1400" dirty="0" err="1" smtClean="0"/>
              <a:t>Canveral</a:t>
            </a:r>
            <a:r>
              <a:rPr lang="pt-BR" sz="1400" dirty="0" smtClean="0"/>
              <a:t>, Flórida, EUA</a:t>
            </a: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endParaRPr lang="pt-BR" sz="1400" dirty="0" smtClean="0"/>
          </a:p>
        </p:txBody>
      </p:sp>
    </p:spTree>
    <p:extLst>
      <p:ext uri="{BB962C8B-B14F-4D97-AF65-F5344CB8AC3E}">
        <p14:creationId xmlns:p14="http://schemas.microsoft.com/office/powerpoint/2010/main" val="35866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Satélites de Coleta de Dados (SCD)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03988"/>
            <a:ext cx="7299225" cy="358003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99592" y="5805264"/>
            <a:ext cx="729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Esquemático do lançamento do SCD-1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67580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Satélite Sino-Brasileiro de Recursos Terrestres (CBERS)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11560" y="1628800"/>
            <a:ext cx="7992888" cy="461664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Objetivos: </a:t>
            </a:r>
            <a:r>
              <a:rPr lang="pt-BR" sz="1400" dirty="0"/>
              <a:t> </a:t>
            </a:r>
            <a:r>
              <a:rPr lang="pt-BR" sz="1400" dirty="0" smtClean="0"/>
              <a:t>Monitoração </a:t>
            </a:r>
            <a:r>
              <a:rPr lang="pt-BR" sz="1400" dirty="0"/>
              <a:t>do clima, projetos de sistematização e uso da terra, gerenciamento de recursos hídricos, arrecadação fiscal, imagens para licenciamento e monitoramento ambiental, entre outras aplicações</a:t>
            </a:r>
            <a:r>
              <a:rPr lang="pt-BR" sz="1400" dirty="0" smtClean="0"/>
              <a:t>.</a:t>
            </a:r>
          </a:p>
          <a:p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Existem 5 satélites desta família: CBERS-1(1999-2003), CBERS-2(2003-2009), CBERS-2B(2007-2010), CBERS-3(2013), CBERS-4(2015-previsão)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Os CBERS de primeira geração (1,2 e 2B) tinham a China com 70% das responsabilidades e o Brasil com 30%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Dimensões dos CBERS de primeira geração:1,8m x 2,0m x 2,2m; 1.450kg e alimentação de 1.100W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Os CBERS de segunda geração (3 e 4) tem maior envolvimento do Brasil (50%) no projeto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Dimensões dos CBERS de segunda geração: mesmo tamanho dos anteriores, mas com massa de 1.980kg e alimentação de 2.300W</a:t>
            </a: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endParaRPr lang="pt-BR" sz="1400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84984"/>
            <a:ext cx="4420633" cy="230425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414164" y="5683682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CBERS-3 (Ilustrativo)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01542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14</a:t>
            </a:fld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Satélite Sino-Brasileiro de Recursos Terrestres (CBERS)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LancamentoCBERS2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844824"/>
            <a:ext cx="5328592" cy="399644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477283" y="6453336"/>
            <a:ext cx="365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tx1">
                    <a:lumMod val="50000"/>
                  </a:schemeClr>
                </a:solidFill>
              </a:rPr>
              <a:t>Lançamento do CBERS-2B</a:t>
            </a:r>
            <a:endParaRPr lang="pt-BR" sz="1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0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15</a:t>
            </a:fld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Satélite Sino-Brasileiro de Recursos Terrestres (CBERS)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31" y="1933575"/>
            <a:ext cx="5918505" cy="38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16</a:t>
            </a:fld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Satélite Sino-Brasileiro de Recursos Terrestres (CBERS)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3650596" cy="36004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3568" y="5563302"/>
            <a:ext cx="365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Cidade de São Paulo vista pelo CBERS</a:t>
            </a:r>
            <a:endParaRPr lang="pt-BR" sz="1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04" y="1844824"/>
            <a:ext cx="3542828" cy="36004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953852" y="5569495"/>
            <a:ext cx="365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Brasília visto pelo CBERS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55472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17</a:t>
            </a:fld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 fracasso do lançamento do CBERS-3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1" y="2331025"/>
            <a:ext cx="4547447" cy="197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49456" y="4653136"/>
            <a:ext cx="455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Retirado do link: </a:t>
            </a:r>
            <a:r>
              <a:rPr lang="pt-BR" sz="1400" dirty="0">
                <a:hlinkClick r:id="rId3"/>
              </a:rPr>
              <a:t>http://www1.folha.uol.com.br/ciencia/2013/12/1382856-fracassa-lancamento-de-satelite-brasileiro-em-parceria-com-a-china.shtml</a:t>
            </a:r>
            <a:endParaRPr lang="pt-BR" sz="1400" dirty="0"/>
          </a:p>
        </p:txBody>
      </p:sp>
      <p:sp>
        <p:nvSpPr>
          <p:cNvPr id="8" name="Retângulo 7"/>
          <p:cNvSpPr/>
          <p:nvPr/>
        </p:nvSpPr>
        <p:spPr>
          <a:xfrm>
            <a:off x="5772472" y="4653136"/>
            <a:ext cx="304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Retirado do link: </a:t>
            </a:r>
            <a:r>
              <a:rPr lang="pt-BR" sz="1400" dirty="0" smtClean="0">
                <a:hlinkClick r:id="rId4"/>
              </a:rPr>
              <a:t>http</a:t>
            </a:r>
            <a:r>
              <a:rPr lang="pt-BR" sz="1400" dirty="0">
                <a:hlinkClick r:id="rId4"/>
              </a:rPr>
              <a:t>://brazilianspace.blogspot.com.br/2011/06/politica-espacial-no-setor-de-satelites.html</a:t>
            </a:r>
            <a:endParaRPr lang="pt-BR" sz="1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472" y="2204864"/>
            <a:ext cx="30480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18</a:t>
            </a:fld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 fracasso do lançamento do CBERS-3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33693"/>
            <a:ext cx="4248472" cy="531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28780" y="2780928"/>
            <a:ext cx="23042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Retirado do link: </a:t>
            </a:r>
            <a:r>
              <a:rPr lang="pt-BR" sz="1400" dirty="0">
                <a:hlinkClick r:id="rId3"/>
              </a:rPr>
              <a:t>http://www1.folha.uol.com.br/ciencia/2013/12/1382856-fracassa-lancamento-de-satelite-brasileiro-em-parceria-com-a-china.shtml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82624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19</a:t>
            </a:fld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 Missão centenário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11560" y="1628800"/>
            <a:ext cx="446449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Homenagem ao centenário do primeiro voo tripulado de uma aeronave, o 14-BIS de Santos Dumont (1906)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Nasceu de um acordo entre a AEB e Agência Espacial da Federação Russa (2005)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Lançamento: 30/03/2006 às 23h30m (Horário de Brasília) no Cazaquistão 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Tripulação: Pavel </a:t>
            </a:r>
            <a:r>
              <a:rPr lang="pt-BR" sz="1400" dirty="0" err="1" smtClean="0"/>
              <a:t>Vinogradov</a:t>
            </a:r>
            <a:r>
              <a:rPr lang="pt-BR" sz="1400" dirty="0" smtClean="0"/>
              <a:t>, Marcos Cesar Pontes e Jeffrey Willians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Objetivos: </a:t>
            </a:r>
          </a:p>
          <a:p>
            <a:r>
              <a:rPr lang="pt-BR" sz="1400" dirty="0" smtClean="0"/>
              <a:t>-     Fomentar pesquisas em </a:t>
            </a:r>
            <a:r>
              <a:rPr lang="pt-BR" sz="1400" dirty="0" err="1" smtClean="0"/>
              <a:t>microgravidade</a:t>
            </a:r>
            <a:endParaRPr lang="pt-BR" sz="1400" dirty="0" smtClean="0"/>
          </a:p>
          <a:p>
            <a:r>
              <a:rPr lang="pt-BR" sz="1400" dirty="0" smtClean="0"/>
              <a:t>-     Divulgação do Programa Espacial Brasileiro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Homenagem a Santos Dumont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Motivação de recursos humanos 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Promover o Brasil no cenário tecnológico espacial</a:t>
            </a:r>
          </a:p>
          <a:p>
            <a:pPr marL="285750" indent="-285750">
              <a:buFontTx/>
              <a:buChar char="-"/>
            </a:pPr>
            <a:endParaRPr lang="pt-BR" sz="1400" dirty="0" smtClean="0"/>
          </a:p>
          <a:p>
            <a:pPr marL="285750" indent="-285750">
              <a:buFontTx/>
              <a:buChar char="-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endParaRPr lang="pt-BR" sz="1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2040" y="1052736"/>
            <a:ext cx="1452396" cy="181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724128" y="2864601"/>
            <a:ext cx="2888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Tenente Coronel Marcos Cesar Pontes, o primeiro brasileiro no espaço</a:t>
            </a:r>
            <a:endParaRPr lang="pt-BR" sz="11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80" y="3573016"/>
            <a:ext cx="1630296" cy="245363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724128" y="6021288"/>
            <a:ext cx="2888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Lançamento da </a:t>
            </a:r>
            <a:r>
              <a:rPr lang="pt-BR" sz="1100" dirty="0" err="1" smtClean="0"/>
              <a:t>Soyuz</a:t>
            </a:r>
            <a:r>
              <a:rPr lang="pt-BR" sz="1100" dirty="0" smtClean="0"/>
              <a:t> TMA-8 com Willians, Pavel e Pontes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89013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2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9512" y="5157192"/>
            <a:ext cx="8712968" cy="1384995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Sessão Astronomia</a:t>
            </a:r>
          </a:p>
          <a:p>
            <a:r>
              <a:rPr lang="pt-BR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Brasil no Espaço: O Programa Espacial Brasileiro</a:t>
            </a:r>
            <a:endParaRPr lang="pt-BR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227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20</a:t>
            </a:fld>
            <a:endParaRPr lang="pt-BR"/>
          </a:p>
        </p:txBody>
      </p:sp>
      <p:sp>
        <p:nvSpPr>
          <p:cNvPr id="5" name="Retângulo de cantos arredondados 4"/>
          <p:cNvSpPr/>
          <p:nvPr/>
        </p:nvSpPr>
        <p:spPr>
          <a:xfrm>
            <a:off x="9540552" y="1916832"/>
            <a:ext cx="6336704" cy="3024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Falar sobre o Marcos Pontes, os objetivos da missão (no site dele) e os benefícios da missão para o Brasil como um todo 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 Missão centenário – esclarecimentos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11560" y="1628800"/>
            <a:ext cx="446449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A missão primária de Pontes era </a:t>
            </a:r>
            <a:r>
              <a:rPr lang="pt-BR" sz="1400" dirty="0" smtClean="0">
                <a:solidFill>
                  <a:srgbClr val="FFC000"/>
                </a:solidFill>
              </a:rPr>
              <a:t>a manutenção dos sistemas</a:t>
            </a:r>
            <a:r>
              <a:rPr lang="pt-BR" sz="1400" dirty="0" smtClean="0"/>
              <a:t> da ISS, </a:t>
            </a:r>
            <a:r>
              <a:rPr lang="pt-BR" sz="1400" dirty="0" smtClean="0">
                <a:solidFill>
                  <a:srgbClr val="FFC000"/>
                </a:solidFill>
              </a:rPr>
              <a:t>montagem</a:t>
            </a:r>
            <a:r>
              <a:rPr lang="pt-BR" sz="1400" dirty="0" smtClean="0"/>
              <a:t> de novos sistemas, </a:t>
            </a:r>
            <a:r>
              <a:rPr lang="pt-BR" sz="1400" dirty="0" smtClean="0">
                <a:solidFill>
                  <a:srgbClr val="FFC000"/>
                </a:solidFill>
              </a:rPr>
              <a:t>configuração e operação de equipamentos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>
                <a:solidFill>
                  <a:srgbClr val="FFC000"/>
                </a:solidFill>
              </a:rPr>
              <a:t>6 experimentos</a:t>
            </a:r>
            <a:r>
              <a:rPr lang="pt-BR" sz="1400" dirty="0" smtClean="0"/>
              <a:t> realizados por Pontes eram de </a:t>
            </a:r>
            <a:r>
              <a:rPr lang="pt-BR" sz="1400" dirty="0" smtClean="0">
                <a:solidFill>
                  <a:srgbClr val="FFC000"/>
                </a:solidFill>
              </a:rPr>
              <a:t>universidades e centros de pesquisa</a:t>
            </a:r>
            <a:r>
              <a:rPr lang="pt-BR" sz="1400" dirty="0" smtClean="0"/>
              <a:t>; </a:t>
            </a:r>
            <a:r>
              <a:rPr lang="pt-BR" sz="1400" dirty="0" smtClean="0">
                <a:solidFill>
                  <a:srgbClr val="FFC000"/>
                </a:solidFill>
              </a:rPr>
              <a:t>2 experimentos eram escolas</a:t>
            </a:r>
            <a:r>
              <a:rPr lang="pt-BR" sz="1400" dirty="0" smtClean="0"/>
              <a:t>  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/>
              <a:t>Os </a:t>
            </a:r>
            <a:r>
              <a:rPr lang="pt-BR" sz="1400" dirty="0">
                <a:solidFill>
                  <a:srgbClr val="FFC000"/>
                </a:solidFill>
              </a:rPr>
              <a:t>objetivos</a:t>
            </a:r>
            <a:r>
              <a:rPr lang="pt-BR" sz="1400" dirty="0"/>
              <a:t> foram todos </a:t>
            </a:r>
            <a:r>
              <a:rPr lang="pt-BR" sz="1400" dirty="0">
                <a:solidFill>
                  <a:srgbClr val="FFC000"/>
                </a:solidFill>
              </a:rPr>
              <a:t>cumpridos</a:t>
            </a:r>
            <a:r>
              <a:rPr lang="pt-BR" sz="1400" dirty="0"/>
              <a:t>, inclusive o </a:t>
            </a:r>
            <a:r>
              <a:rPr lang="pt-BR" sz="1400" dirty="0">
                <a:solidFill>
                  <a:srgbClr val="FFC000"/>
                </a:solidFill>
              </a:rPr>
              <a:t>incentivo aos jovens</a:t>
            </a:r>
            <a:r>
              <a:rPr lang="pt-BR" sz="1400" dirty="0"/>
              <a:t> a ciência e  tecnologia. Em </a:t>
            </a:r>
            <a:r>
              <a:rPr lang="pt-BR" sz="1400" dirty="0">
                <a:solidFill>
                  <a:srgbClr val="FFC000"/>
                </a:solidFill>
              </a:rPr>
              <a:t>2005</a:t>
            </a:r>
            <a:r>
              <a:rPr lang="pt-BR" sz="1400" dirty="0"/>
              <a:t>, o número de participantes da </a:t>
            </a:r>
            <a:r>
              <a:rPr lang="pt-BR" sz="1400" dirty="0">
                <a:solidFill>
                  <a:srgbClr val="FFC000"/>
                </a:solidFill>
              </a:rPr>
              <a:t>OBA</a:t>
            </a:r>
            <a:r>
              <a:rPr lang="pt-BR" sz="1400" dirty="0"/>
              <a:t> era cerca de </a:t>
            </a:r>
            <a:r>
              <a:rPr lang="pt-BR" sz="1400" dirty="0">
                <a:solidFill>
                  <a:srgbClr val="FFC000"/>
                </a:solidFill>
              </a:rPr>
              <a:t>185 mil</a:t>
            </a:r>
            <a:r>
              <a:rPr lang="pt-BR" sz="1400" dirty="0"/>
              <a:t>. Em </a:t>
            </a:r>
            <a:r>
              <a:rPr lang="pt-BR" sz="1400" dirty="0">
                <a:solidFill>
                  <a:srgbClr val="FFC000"/>
                </a:solidFill>
              </a:rPr>
              <a:t>2006</a:t>
            </a:r>
            <a:r>
              <a:rPr lang="pt-BR" sz="1400" dirty="0"/>
              <a:t> foram </a:t>
            </a:r>
            <a:r>
              <a:rPr lang="pt-BR" sz="1400" dirty="0">
                <a:solidFill>
                  <a:srgbClr val="FFC000"/>
                </a:solidFill>
              </a:rPr>
              <a:t>306 mil</a:t>
            </a:r>
            <a:r>
              <a:rPr lang="pt-BR" sz="1400" dirty="0"/>
              <a:t>.</a:t>
            </a:r>
          </a:p>
          <a:p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>
                <a:solidFill>
                  <a:srgbClr val="FFC000"/>
                </a:solidFill>
              </a:rPr>
              <a:t>Outros países</a:t>
            </a:r>
            <a:r>
              <a:rPr lang="pt-BR" sz="1400" dirty="0" smtClean="0"/>
              <a:t> também realizavam </a:t>
            </a:r>
            <a:r>
              <a:rPr lang="pt-BR" sz="1400" dirty="0" smtClean="0">
                <a:solidFill>
                  <a:srgbClr val="FFC000"/>
                </a:solidFill>
              </a:rPr>
              <a:t>experimentos</a:t>
            </a:r>
            <a:r>
              <a:rPr lang="pt-BR" sz="1400" dirty="0" smtClean="0"/>
              <a:t> de </a:t>
            </a:r>
            <a:r>
              <a:rPr lang="pt-BR" sz="1400" dirty="0" smtClean="0">
                <a:solidFill>
                  <a:srgbClr val="FFC000"/>
                </a:solidFill>
              </a:rPr>
              <a:t>escolas primárias e secundárias</a:t>
            </a:r>
            <a:r>
              <a:rPr lang="pt-BR" sz="1400" dirty="0" smtClean="0"/>
              <a:t> como </a:t>
            </a:r>
            <a:r>
              <a:rPr lang="pt-BR" sz="1400" dirty="0" smtClean="0">
                <a:solidFill>
                  <a:srgbClr val="FFC000"/>
                </a:solidFill>
              </a:rPr>
              <a:t>incentivo</a:t>
            </a:r>
            <a:r>
              <a:rPr lang="pt-BR" sz="1400" dirty="0" smtClean="0"/>
              <a:t> a ciência e tecnologia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Investimento: cerca de </a:t>
            </a:r>
            <a:r>
              <a:rPr lang="pt-BR" sz="1400" dirty="0" smtClean="0">
                <a:solidFill>
                  <a:srgbClr val="FFC000"/>
                </a:solidFill>
              </a:rPr>
              <a:t>R$ 40milhões</a:t>
            </a:r>
            <a:r>
              <a:rPr lang="pt-BR" sz="1400" dirty="0" smtClean="0"/>
              <a:t>, incluindo os </a:t>
            </a:r>
            <a:r>
              <a:rPr lang="pt-BR" sz="1400" dirty="0" smtClean="0">
                <a:solidFill>
                  <a:srgbClr val="FFC000"/>
                </a:solidFill>
              </a:rPr>
              <a:t>8 anos de treinamento</a:t>
            </a:r>
            <a:r>
              <a:rPr lang="pt-BR" sz="1400" dirty="0" smtClean="0"/>
              <a:t> na NASA e a </a:t>
            </a:r>
            <a:r>
              <a:rPr lang="pt-BR" sz="1400" dirty="0" smtClean="0">
                <a:solidFill>
                  <a:srgbClr val="FFC000"/>
                </a:solidFill>
              </a:rPr>
              <a:t>viagem</a:t>
            </a:r>
            <a:r>
              <a:rPr lang="pt-BR" sz="1400" dirty="0" smtClean="0"/>
              <a:t> em si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endParaRPr lang="pt-BR" sz="1400" dirty="0" smtClean="0"/>
          </a:p>
          <a:p>
            <a:pPr marL="285750" indent="-285750">
              <a:buFontTx/>
              <a:buChar char="-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  <a:p>
            <a:endParaRPr lang="pt-BR" sz="1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0511" y="1336227"/>
            <a:ext cx="2695454" cy="151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724128" y="2864601"/>
            <a:ext cx="2888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Pontes entrando na Estação Espacial Internacional com a bandeira do Brasil</a:t>
            </a:r>
            <a:endParaRPr lang="pt-BR" sz="11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95" y="4149080"/>
            <a:ext cx="2786353" cy="13270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724128" y="5593026"/>
            <a:ext cx="2888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Presidente Lula em videoconferência com Pontes, da Estação Espacial Internacional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89446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21</a:t>
            </a:fld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Bibliografia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5536" y="1412776"/>
            <a:ext cx="83529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u="sng" dirty="0">
                <a:hlinkClick r:id="rId2"/>
              </a:rPr>
              <a:t>http://olhardigital.uol.com.br/noticia/o-que-voce-precisa-saber-sobre-o-programa-espacial-brasileiro/29778</a:t>
            </a:r>
            <a:endParaRPr lang="pt-BR" sz="1400" dirty="0"/>
          </a:p>
          <a:p>
            <a:r>
              <a:rPr lang="pt-BR" sz="1400" u="sng" dirty="0">
                <a:hlinkClick r:id="rId3"/>
              </a:rPr>
              <a:t>http://pt.wikipedia.org/wiki/Programa_espacial_brasileiro</a:t>
            </a:r>
            <a:endParaRPr lang="pt-BR" sz="1400" dirty="0"/>
          </a:p>
          <a:p>
            <a:r>
              <a:rPr lang="pt-BR" sz="1400" u="sng" dirty="0">
                <a:hlinkClick r:id="rId4"/>
              </a:rPr>
              <a:t>http://pt.wikipedia.org/wiki/Ag%C3%AAncia_Espacial_Brasileira</a:t>
            </a:r>
            <a:endParaRPr lang="pt-BR" sz="1400" dirty="0"/>
          </a:p>
          <a:p>
            <a:r>
              <a:rPr lang="pt-BR" sz="1400" u="sng" dirty="0">
                <a:hlinkClick r:id="rId5"/>
              </a:rPr>
              <a:t>http://www.iae.cta.br/</a:t>
            </a:r>
            <a:endParaRPr lang="pt-BR" sz="1400" dirty="0"/>
          </a:p>
          <a:p>
            <a:r>
              <a:rPr lang="pt-BR" sz="1400" u="sng" dirty="0">
                <a:hlinkClick r:id="rId6"/>
              </a:rPr>
              <a:t>http://www.zenite.nu/</a:t>
            </a:r>
            <a:endParaRPr lang="pt-BR" sz="1400" dirty="0"/>
          </a:p>
          <a:p>
            <a:r>
              <a:rPr lang="pt-BR" sz="1400" u="sng" dirty="0">
                <a:hlinkClick r:id="rId7"/>
              </a:rPr>
              <a:t>http://www.brasil.gov.br/ciencia-e-tecnologia/2010/09/brasileiro-no-espaco</a:t>
            </a:r>
            <a:endParaRPr lang="pt-BR" sz="1400" dirty="0"/>
          </a:p>
          <a:p>
            <a:r>
              <a:rPr lang="pt-BR" sz="1400" u="sng" dirty="0">
                <a:hlinkClick r:id="rId8"/>
              </a:rPr>
              <a:t>http://noticias.terra.com.br/ciencia/top-5-principais-satelites-brasileiros,ecc621bd679dc310VgnCLD2000000dc6eb0aRCRD.html</a:t>
            </a:r>
            <a:endParaRPr lang="pt-BR" sz="1400" dirty="0"/>
          </a:p>
          <a:p>
            <a:r>
              <a:rPr lang="pt-BR" sz="1400" u="sng" dirty="0">
                <a:hlinkClick r:id="rId9"/>
              </a:rPr>
              <a:t>http://www1.folha.uol.com.br/ciencia/2013/12/1382856-fracassa-lancamento-de-satelite-brasileiro-em-parceria-com-a-china.shtml</a:t>
            </a:r>
            <a:endParaRPr lang="pt-BR" sz="1400" dirty="0"/>
          </a:p>
          <a:p>
            <a:r>
              <a:rPr lang="pt-BR" sz="1400" u="sng" dirty="0">
                <a:hlinkClick r:id="rId10"/>
              </a:rPr>
              <a:t>http://principiosdaastronomia.blogspot.com.br/2010/08/os-satelites-brasileiros-scd-e-cbers.html</a:t>
            </a:r>
            <a:endParaRPr lang="pt-BR" sz="1400" dirty="0"/>
          </a:p>
          <a:p>
            <a:r>
              <a:rPr lang="pt-BR" sz="1400" u="sng" dirty="0">
                <a:hlinkClick r:id="rId11"/>
              </a:rPr>
              <a:t>http://www6.cptec.inpe.br/~grupoweb/Educacional/MACA_SSS/</a:t>
            </a:r>
            <a:endParaRPr lang="pt-BR" sz="1400" dirty="0"/>
          </a:p>
          <a:p>
            <a:r>
              <a:rPr lang="pt-BR" sz="1400" u="sng" dirty="0">
                <a:hlinkClick r:id="rId12"/>
              </a:rPr>
              <a:t>http://www.marcospontes.net/$SETOR/MCP/POLEMICAS/custo_missao.html</a:t>
            </a:r>
            <a:endParaRPr lang="pt-BR" sz="1400" dirty="0"/>
          </a:p>
          <a:p>
            <a:r>
              <a:rPr lang="pt-BR" sz="1400" u="sng" dirty="0">
                <a:hlinkClick r:id="rId13"/>
              </a:rPr>
              <a:t>http://g1.globo.com/ciencia-e-saude/noticia/2013/08/tragedia-em-alcantara-faz-dez-anos-e-brasil-ainda-sonha-em-lancar-foguete.html</a:t>
            </a:r>
            <a:endParaRPr lang="pt-BR" sz="1400" dirty="0"/>
          </a:p>
          <a:p>
            <a:r>
              <a:rPr lang="pt-BR" sz="1400" u="sng" dirty="0">
                <a:hlinkClick r:id="rId14"/>
              </a:rPr>
              <a:t>http://www.luiscardoso.com.br/maranhao/2013/08/explosao-em-alcantara-parou-projeto-espacial-brasileiro-ha-10-anos/</a:t>
            </a:r>
            <a:endParaRPr lang="pt-BR" sz="1400" dirty="0"/>
          </a:p>
          <a:p>
            <a:r>
              <a:rPr lang="pt-BR" sz="1400" u="sng" dirty="0">
                <a:hlinkClick r:id="rId15"/>
              </a:rPr>
              <a:t>http://www.cbers.inpe.br/index.php</a:t>
            </a:r>
            <a:endParaRPr lang="pt-BR" sz="1400" dirty="0"/>
          </a:p>
          <a:p>
            <a:r>
              <a:rPr lang="pt-BR" sz="1400" u="sng" dirty="0">
                <a:hlinkClick r:id="rId16"/>
              </a:rPr>
              <a:t>http://</a:t>
            </a:r>
            <a:r>
              <a:rPr lang="pt-BR" sz="1400" u="sng" dirty="0" smtClean="0">
                <a:hlinkClick r:id="rId16"/>
              </a:rPr>
              <a:t>pt.wikipedia.org/wiki/Sat%C3%A9lite_Sino-Brasileiro_de_Recursos_Terrestres</a:t>
            </a:r>
            <a:endParaRPr lang="pt-BR" sz="1400" u="sng" dirty="0" smtClean="0"/>
          </a:p>
          <a:p>
            <a:r>
              <a:rPr lang="pt-BR" sz="1400" dirty="0">
                <a:hlinkClick r:id="rId17"/>
              </a:rPr>
              <a:t>http://</a:t>
            </a:r>
            <a:r>
              <a:rPr lang="pt-BR" sz="1400" dirty="0" smtClean="0">
                <a:hlinkClick r:id="rId17"/>
              </a:rPr>
              <a:t>pt.wikipedia.org/wiki/Miss%C3%A3o_Centen%C3%A1rio</a:t>
            </a:r>
            <a:endParaRPr lang="pt-BR" sz="1400" dirty="0" smtClean="0"/>
          </a:p>
          <a:p>
            <a:r>
              <a:rPr lang="pt-BR" sz="1400" dirty="0">
                <a:hlinkClick r:id="rId18"/>
              </a:rPr>
              <a:t>http://</a:t>
            </a:r>
            <a:r>
              <a:rPr lang="pt-BR" sz="1400" dirty="0" smtClean="0">
                <a:hlinkClick r:id="rId18"/>
              </a:rPr>
              <a:t>pt.wikipedia.org/wiki/Marcos_Pontes</a:t>
            </a:r>
            <a:endParaRPr lang="pt-BR" sz="1400" dirty="0" smtClean="0"/>
          </a:p>
          <a:p>
            <a:endParaRPr lang="pt-BR" sz="1400" dirty="0"/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24125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502024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>OBRIGADO !!!!!</a:t>
            </a:r>
            <a:br>
              <a:rPr lang="pt-BR" sz="6000" dirty="0" smtClean="0"/>
            </a:br>
            <a:r>
              <a:rPr lang="pt-BR" sz="6000" dirty="0" smtClean="0"/>
              <a:t/>
            </a:r>
            <a:br>
              <a:rPr lang="pt-BR" sz="6000" dirty="0" smtClean="0"/>
            </a:br>
            <a:endParaRPr lang="pt-BR" sz="60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 contexto histórico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4925144"/>
          </a:xfrm>
        </p:spPr>
        <p:txBody>
          <a:bodyPr>
            <a:noAutofit/>
          </a:bodyPr>
          <a:lstStyle/>
          <a:p>
            <a:r>
              <a:rPr lang="pt-BR" sz="1400" dirty="0" smtClean="0"/>
              <a:t>1956: Montagem da estação de rastreio em Fernando de Noronha em conjunto com os EUA (desativada em 1960)</a:t>
            </a:r>
          </a:p>
          <a:p>
            <a:r>
              <a:rPr lang="pt-BR" sz="1400" dirty="0" smtClean="0"/>
              <a:t>1958: Criação da NASA </a:t>
            </a:r>
          </a:p>
          <a:p>
            <a:r>
              <a:rPr lang="pt-BR" sz="1400" dirty="0" smtClean="0"/>
              <a:t>1961: Visita de Yuri </a:t>
            </a:r>
            <a:r>
              <a:rPr lang="pt-BR" sz="1400" dirty="0" err="1" smtClean="0"/>
              <a:t>Gagarin</a:t>
            </a:r>
            <a:r>
              <a:rPr lang="pt-BR" sz="1400" dirty="0" smtClean="0"/>
              <a:t> ao Brasil e a instituição da CNAE (Comissão Nacional de Atividades Espaciais).</a:t>
            </a:r>
          </a:p>
          <a:p>
            <a:r>
              <a:rPr lang="pt-BR" sz="1400" b="1" dirty="0" smtClean="0">
                <a:solidFill>
                  <a:srgbClr val="FFFF00"/>
                </a:solidFill>
              </a:rPr>
              <a:t>1965: Instalação do CLBI (Centro de Lançamento da Barreira do Inferno) </a:t>
            </a:r>
          </a:p>
          <a:p>
            <a:r>
              <a:rPr lang="pt-BR" sz="1400" dirty="0" smtClean="0"/>
              <a:t>1969: O Homem pisa pela primeira vez na Lua</a:t>
            </a:r>
          </a:p>
          <a:p>
            <a:r>
              <a:rPr lang="pt-BR" sz="1400" dirty="0" smtClean="0"/>
              <a:t>1971: Criação do INPE (Instituto Nacional de Pesquisa Espacial)</a:t>
            </a:r>
          </a:p>
          <a:p>
            <a:r>
              <a:rPr lang="pt-BR" sz="1400" b="1" dirty="0" smtClean="0">
                <a:solidFill>
                  <a:srgbClr val="FFFF00"/>
                </a:solidFill>
              </a:rPr>
              <a:t>1983: Inauguração do Centro de Lançamento de Alcântara no Maranhão</a:t>
            </a:r>
          </a:p>
          <a:p>
            <a:r>
              <a:rPr lang="pt-BR" sz="1400" dirty="0" smtClean="0"/>
              <a:t>1988: Brasil e China assinam acordo de cooperação para o desenvolvimento do projeto CBERS (Satélite Sino-Brasileiro de Recursos Terrestres)</a:t>
            </a:r>
          </a:p>
          <a:p>
            <a:r>
              <a:rPr lang="pt-BR" sz="1400" b="1" dirty="0" smtClean="0">
                <a:solidFill>
                  <a:srgbClr val="FFFF00"/>
                </a:solidFill>
              </a:rPr>
              <a:t>1993: Lançamento do SCD-1 (Satélite de Coleta de Dados), o primeiro satélite brasileiro a operar em orbita</a:t>
            </a:r>
            <a:r>
              <a:rPr lang="pt-BR" sz="14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</a:p>
          <a:p>
            <a:endParaRPr lang="pt-BR" sz="1400" dirty="0" smtClean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3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44824"/>
            <a:ext cx="3009290" cy="18002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012160" y="3861048"/>
            <a:ext cx="3009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Yuri </a:t>
            </a:r>
            <a:r>
              <a:rPr lang="pt-BR" sz="1200" dirty="0" err="1" smtClean="0"/>
              <a:t>Gagarin</a:t>
            </a:r>
            <a:r>
              <a:rPr lang="pt-BR" sz="1200" dirty="0" smtClean="0"/>
              <a:t> é condecorado com a Ordem Nacional do Cruzeiro Nacional pelo presidente Jânio Quadros e recebe beijo de </a:t>
            </a:r>
            <a:r>
              <a:rPr lang="pt-BR" sz="1200" dirty="0" err="1" smtClean="0"/>
              <a:t>Sonja</a:t>
            </a:r>
            <a:r>
              <a:rPr lang="pt-BR" sz="1200" dirty="0" smtClean="0"/>
              <a:t> Gracie, socialite carioca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51259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 contexto histórico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925144"/>
          </a:xfrm>
        </p:spPr>
        <p:txBody>
          <a:bodyPr>
            <a:noAutofit/>
          </a:bodyPr>
          <a:lstStyle/>
          <a:p>
            <a:r>
              <a:rPr lang="pt-BR" sz="1400" dirty="0" smtClean="0"/>
              <a:t>1994: Criação da AEB (Agência Espacial Brasileira)</a:t>
            </a:r>
          </a:p>
          <a:p>
            <a:r>
              <a:rPr lang="pt-BR" sz="1400" dirty="0" smtClean="0"/>
              <a:t>1997: Explosão do voo inaugural do VLS-1 (Veículo Lançador de Satélite)</a:t>
            </a:r>
          </a:p>
          <a:p>
            <a:r>
              <a:rPr lang="pt-BR" sz="1400" dirty="0" smtClean="0"/>
              <a:t>1998: O tenente-coronel da FAB, Marcos Cesar Pontes é escolhido para ser o primeiro astronauta brasileiro</a:t>
            </a:r>
          </a:p>
          <a:p>
            <a:r>
              <a:rPr lang="pt-BR" sz="1400" b="1" dirty="0" smtClean="0">
                <a:solidFill>
                  <a:srgbClr val="FFFF00"/>
                </a:solidFill>
              </a:rPr>
              <a:t>02/1999</a:t>
            </a:r>
            <a:r>
              <a:rPr lang="pt-BR" sz="1400" b="1" dirty="0">
                <a:solidFill>
                  <a:srgbClr val="FFFF00"/>
                </a:solidFill>
              </a:rPr>
              <a:t>: Lançamento do CBERS-1 em </a:t>
            </a:r>
            <a:r>
              <a:rPr lang="pt-BR" sz="1400" b="1" dirty="0" err="1">
                <a:solidFill>
                  <a:srgbClr val="FFFF00"/>
                </a:solidFill>
              </a:rPr>
              <a:t>Taiyuan</a:t>
            </a:r>
            <a:r>
              <a:rPr lang="pt-BR" sz="1400" b="1" dirty="0">
                <a:solidFill>
                  <a:srgbClr val="FFFF00"/>
                </a:solidFill>
              </a:rPr>
              <a:t> na </a:t>
            </a:r>
            <a:r>
              <a:rPr lang="pt-BR" sz="1400" b="1" dirty="0" smtClean="0">
                <a:solidFill>
                  <a:srgbClr val="FFFF00"/>
                </a:solidFill>
              </a:rPr>
              <a:t>China</a:t>
            </a:r>
          </a:p>
          <a:p>
            <a:r>
              <a:rPr lang="pt-BR" sz="1400" dirty="0" smtClean="0"/>
              <a:t>12/1999: Segunda tentativa de lançamento do VLS-1 V2, porém mal sucedida</a:t>
            </a:r>
          </a:p>
          <a:p>
            <a:r>
              <a:rPr lang="pt-BR" sz="1400" b="1" dirty="0" smtClean="0">
                <a:solidFill>
                  <a:srgbClr val="FFFF00"/>
                </a:solidFill>
              </a:rPr>
              <a:t>08/2003: Explosão do VLS-1 V3, matando 21 técnicos e engenheiros do CTA</a:t>
            </a:r>
          </a:p>
          <a:p>
            <a:r>
              <a:rPr lang="pt-BR" sz="1400" dirty="0" smtClean="0"/>
              <a:t>10/2003: Lançamento do CBERS-2, também na China</a:t>
            </a:r>
          </a:p>
          <a:p>
            <a:r>
              <a:rPr lang="pt-BR" sz="1400" b="1" dirty="0" smtClean="0">
                <a:solidFill>
                  <a:srgbClr val="FFFF00"/>
                </a:solidFill>
              </a:rPr>
              <a:t>2006: Pontes se torna o primeiro brasileiro a ir para o espaço</a:t>
            </a:r>
          </a:p>
          <a:p>
            <a:r>
              <a:rPr lang="pt-BR" sz="1400" dirty="0" smtClean="0"/>
              <a:t>2007: Lançamento do CBERS-2B</a:t>
            </a:r>
          </a:p>
          <a:p>
            <a:r>
              <a:rPr lang="pt-BR" sz="1400" b="1" dirty="0" smtClean="0">
                <a:solidFill>
                  <a:srgbClr val="FFFF00"/>
                </a:solidFill>
              </a:rPr>
              <a:t>2013: Falha no lançamento do CBERS-3, na China</a:t>
            </a:r>
          </a:p>
          <a:p>
            <a:pPr marL="36576" indent="0">
              <a:buNone/>
            </a:pPr>
            <a:endParaRPr lang="pt-BR" sz="1600" b="1" dirty="0" smtClean="0">
              <a:solidFill>
                <a:srgbClr val="FFFF00"/>
              </a:solidFill>
            </a:endParaRPr>
          </a:p>
          <a:p>
            <a:endParaRPr lang="pt-BR" sz="1600" dirty="0" smtClean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4</a:t>
            </a:fld>
            <a:endParaRPr lang="pt-BR"/>
          </a:p>
        </p:txBody>
      </p:sp>
      <p:pic>
        <p:nvPicPr>
          <p:cNvPr id="1026" name="Picture 2" descr="marcos-pontes-em-rio-pre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52527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156176" y="3861048"/>
            <a:ext cx="2597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Marcos Cesar Pontes, primeiro astronauta brasileiro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62135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 Centro de Lançamento Barreira do Inferno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5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1" y="1628800"/>
            <a:ext cx="1745633" cy="22322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221088"/>
            <a:ext cx="3170076" cy="211674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95536" y="1628800"/>
            <a:ext cx="47525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Localização: Município de </a:t>
            </a:r>
            <a:r>
              <a:rPr lang="pt-BR" sz="1400" dirty="0" err="1" smtClean="0"/>
              <a:t>Parnamirin</a:t>
            </a:r>
            <a:r>
              <a:rPr lang="pt-BR" sz="1400" dirty="0" smtClean="0"/>
              <a:t>, a 12km de Natal, RN</a:t>
            </a:r>
          </a:p>
          <a:p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Atividades atuais:</a:t>
            </a:r>
          </a:p>
          <a:p>
            <a:pPr marL="285750" indent="-285750">
              <a:buFont typeface="Arial" pitchFamily="34" charset="0"/>
              <a:buChar char="―"/>
            </a:pPr>
            <a:r>
              <a:rPr lang="pt-BR" sz="1400" dirty="0" smtClean="0"/>
              <a:t>Rastreamento do Veículo Lançador Ariane, em conjunto com o Centro Espacial Francês</a:t>
            </a:r>
          </a:p>
          <a:p>
            <a:pPr marL="285750" indent="-285750">
              <a:buFont typeface="Arial" pitchFamily="34" charset="0"/>
              <a:buChar char="―"/>
            </a:pPr>
            <a:r>
              <a:rPr lang="pt-BR" sz="1400" dirty="0" smtClean="0"/>
              <a:t>Testes e experimentos da Aeronáutica, Marinha e Exército</a:t>
            </a:r>
          </a:p>
          <a:p>
            <a:pPr marL="285750" indent="-285750">
              <a:buFont typeface="Arial" pitchFamily="34" charset="0"/>
              <a:buChar char="―"/>
            </a:pPr>
            <a:r>
              <a:rPr lang="pt-BR" sz="1400" dirty="0" smtClean="0"/>
              <a:t>Venda de serviços de lançamentos e rastreamento de foguetes de sondagem (</a:t>
            </a:r>
            <a:r>
              <a:rPr lang="pt-BR" sz="1400" dirty="0" err="1" smtClean="0"/>
              <a:t>suborbitais</a:t>
            </a:r>
            <a:r>
              <a:rPr lang="pt-BR" sz="1400" dirty="0" smtClean="0"/>
              <a:t>)</a:t>
            </a:r>
          </a:p>
          <a:p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Com o crescimento da cidade de Natal, foi cessado a ampliação da base e criado o Centro de Lançamento de Alcântara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7223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 Centro de Lançamento Barreira do Inferno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92912"/>
            <a:ext cx="6533232" cy="48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1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 Centro de Lançamento </a:t>
            </a:r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de Alcântara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7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1" y="1632662"/>
            <a:ext cx="1745633" cy="2224523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95536" y="1628800"/>
            <a:ext cx="47525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Localização: Município de Alcântara, a 32km de São Luís, MA</a:t>
            </a:r>
          </a:p>
          <a:p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Atividades atuais:</a:t>
            </a:r>
          </a:p>
          <a:p>
            <a:pPr marL="285750" indent="-285750">
              <a:buFont typeface="Arial" pitchFamily="34" charset="0"/>
              <a:buChar char="―"/>
            </a:pPr>
            <a:r>
              <a:rPr lang="pt-BR" sz="1400" dirty="0" smtClean="0"/>
              <a:t>Lançamento de satélites</a:t>
            </a:r>
          </a:p>
          <a:p>
            <a:pPr marL="285750" indent="-285750">
              <a:buFont typeface="Arial" pitchFamily="34" charset="0"/>
              <a:buChar char="―"/>
            </a:pPr>
            <a:r>
              <a:rPr lang="pt-BR" sz="1400" dirty="0" smtClean="0"/>
              <a:t>Testes e experimentos da Aeronáutica, em especial o VLS (Veículo Lançador de Satélites)</a:t>
            </a:r>
          </a:p>
          <a:p>
            <a:pPr marL="285750" indent="-285750">
              <a:buFont typeface="Arial" pitchFamily="34" charset="0"/>
              <a:buChar char="―"/>
            </a:pPr>
            <a:r>
              <a:rPr lang="pt-BR" sz="1400" dirty="0" smtClean="0"/>
              <a:t>Atividades conjuntas de rastreio dos lançamentos </a:t>
            </a:r>
            <a:r>
              <a:rPr lang="pt-BR" sz="1400" dirty="0" err="1" smtClean="0"/>
              <a:t>suborbitais</a:t>
            </a:r>
            <a:r>
              <a:rPr lang="pt-BR" sz="1400" dirty="0" smtClean="0"/>
              <a:t>, coordenados pelo CLBI </a:t>
            </a:r>
          </a:p>
          <a:p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A proximidade com a linha do Equador (2º18’S) permite uma economia de combustível para o lançamento de satélites, </a:t>
            </a:r>
          </a:p>
          <a:p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A baixa densidade demográfica da região possibilita a existência de diversos sítios para foguete</a:t>
            </a:r>
          </a:p>
          <a:p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/>
              <a:t>Clima estável, com chuvas regulares e ventos em limites aceitáveis para lançamentos de foguetes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pt-BR" sz="1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15" y="4004703"/>
            <a:ext cx="3707904" cy="24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 Centro de Lançamento </a:t>
            </a:r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de Alcântara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"/>
          <a:stretch/>
        </p:blipFill>
        <p:spPr>
          <a:xfrm>
            <a:off x="683568" y="1678675"/>
            <a:ext cx="7956376" cy="47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4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t-BR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 explosão na Base de Alcântara em 2003 </a:t>
            </a:r>
            <a:endParaRPr lang="pt-BR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4A62-D831-412C-8EE8-43096A88DAC9}" type="slidenum">
              <a:rPr lang="pt-BR" smtClean="0"/>
              <a:pPr/>
              <a:t>9</a:t>
            </a:fld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6345"/>
            <a:ext cx="285750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50989"/>
            <a:ext cx="159067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44482"/>
            <a:ext cx="281940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067944" y="6237312"/>
            <a:ext cx="4536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Infográfico retirado do link: http://g1.globo.com/ciencia-e-saude/noticia/2013/08/tragedia-em-alcantara-faz-dez-anos-e-brasil-ainda-sonha-em-lancar-foguete.html</a:t>
            </a:r>
          </a:p>
        </p:txBody>
      </p:sp>
    </p:spTree>
    <p:extLst>
      <p:ext uri="{BB962C8B-B14F-4D97-AF65-F5344CB8AC3E}">
        <p14:creationId xmlns:p14="http://schemas.microsoft.com/office/powerpoint/2010/main" val="360927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-poderia bruce willis salvar o mundo">
  <a:themeElements>
    <a:clrScheme name="Técnic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SA-poderia bruce willis salvar o mundo</Template>
  <TotalTime>1573</TotalTime>
  <Words>1148</Words>
  <Application>Microsoft Office PowerPoint</Application>
  <PresentationFormat>Apresentação na tela (4:3)</PresentationFormat>
  <Paragraphs>185</Paragraphs>
  <Slides>22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SA-poderia bruce willis salvar o mundo</vt:lpstr>
      <vt:lpstr>Apresentação do PowerPoint</vt:lpstr>
      <vt:lpstr>Apresentação do PowerPoint</vt:lpstr>
      <vt:lpstr>O contexto histórico</vt:lpstr>
      <vt:lpstr>O contexto histórico</vt:lpstr>
      <vt:lpstr>O Centro de Lançamento Barreira do Inferno</vt:lpstr>
      <vt:lpstr>O Centro de Lançamento Barreira do Inferno</vt:lpstr>
      <vt:lpstr>O Centro de Lançamento de Alcântara</vt:lpstr>
      <vt:lpstr>O Centro de Lançamento de Alcântara</vt:lpstr>
      <vt:lpstr>A explosão na Base de Alcântara em 2003 </vt:lpstr>
      <vt:lpstr>A explosão na Base de Alcântara em 2003 </vt:lpstr>
      <vt:lpstr>Satélites de Coleta de Dados (SCD)</vt:lpstr>
      <vt:lpstr>Satélites de Coleta de Dados (SCD)</vt:lpstr>
      <vt:lpstr>Satélite Sino-Brasileiro de Recursos Terrestres (CBERS)</vt:lpstr>
      <vt:lpstr>Satélite Sino-Brasileiro de Recursos Terrestres (CBERS)</vt:lpstr>
      <vt:lpstr>Satélite Sino-Brasileiro de Recursos Terrestres (CBERS)</vt:lpstr>
      <vt:lpstr>Satélite Sino-Brasileiro de Recursos Terrestres (CBERS)</vt:lpstr>
      <vt:lpstr>O fracasso do lançamento do CBERS-3</vt:lpstr>
      <vt:lpstr>O fracasso do lançamento do CBERS-3</vt:lpstr>
      <vt:lpstr>A Missão centenário</vt:lpstr>
      <vt:lpstr>A Missão centenário – esclarecimentos</vt:lpstr>
      <vt:lpstr>Bibliografia</vt:lpstr>
      <vt:lpstr>  OBRIGADO !!!!!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Andrew Kajiyama</dc:creator>
  <cp:lastModifiedBy>Andrew Kajiyama</cp:lastModifiedBy>
  <cp:revision>61</cp:revision>
  <dcterms:created xsi:type="dcterms:W3CDTF">2014-03-22T12:55:08Z</dcterms:created>
  <dcterms:modified xsi:type="dcterms:W3CDTF">2014-03-30T01:00:15Z</dcterms:modified>
</cp:coreProperties>
</file>