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77" r:id="rId4"/>
    <p:sldId id="262" r:id="rId5"/>
    <p:sldId id="259" r:id="rId6"/>
    <p:sldId id="264" r:id="rId7"/>
    <p:sldId id="278" r:id="rId8"/>
    <p:sldId id="265" r:id="rId9"/>
    <p:sldId id="279" r:id="rId10"/>
    <p:sldId id="266" r:id="rId11"/>
    <p:sldId id="284" r:id="rId12"/>
    <p:sldId id="281" r:id="rId13"/>
    <p:sldId id="282" r:id="rId14"/>
    <p:sldId id="280" r:id="rId15"/>
    <p:sldId id="267" r:id="rId16"/>
    <p:sldId id="285" r:id="rId17"/>
    <p:sldId id="268" r:id="rId18"/>
    <p:sldId id="269" r:id="rId19"/>
    <p:sldId id="271" r:id="rId20"/>
    <p:sldId id="270" r:id="rId21"/>
    <p:sldId id="272" r:id="rId22"/>
    <p:sldId id="283" r:id="rId23"/>
    <p:sldId id="273" r:id="rId24"/>
    <p:sldId id="288" r:id="rId25"/>
    <p:sldId id="286" r:id="rId26"/>
    <p:sldId id="275" r:id="rId27"/>
    <p:sldId id="287" r:id="rId28"/>
    <p:sldId id="289" r:id="rId29"/>
    <p:sldId id="274" r:id="rId30"/>
    <p:sldId id="290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003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6" autoAdjust="0"/>
    <p:restoredTop sz="94660"/>
  </p:normalViewPr>
  <p:slideViewPr>
    <p:cSldViewPr>
      <p:cViewPr varScale="1">
        <p:scale>
          <a:sx n="41" d="100"/>
          <a:sy n="41" d="100"/>
        </p:scale>
        <p:origin x="-67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88F5-C470-4168-BBF6-6E1BFA69252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E2B54-1ADB-4309-A262-3C66C6D890F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http://www.wallpapers10.net/wp-content/uploads/2009/12/Galaxy.jpg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</a:t>
            </a:fld>
            <a:endParaRPr lang="pt-B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http://www.firstlightastro.com/skiesabove/files/archive-jul-2011.php</a:t>
            </a:r>
          </a:p>
          <a:p>
            <a:r>
              <a:rPr lang="pt-BR" dirty="0" smtClean="0"/>
              <a:t>http://www.daviddarling.info/images/M6_Butterfly_Cluster.jpg</a:t>
            </a:r>
          </a:p>
          <a:p>
            <a:r>
              <a:rPr lang="pt-BR" dirty="0" smtClean="0"/>
              <a:t>http://apod.nasa.gov/apod/image/0302/orion_spinelli_c1.jpg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11</a:t>
            </a:fld>
            <a:endParaRPr lang="pt-B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12</a:t>
            </a:fld>
            <a:endParaRPr lang="pt-B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http://scienceblogs.com/startswithabang/files/2012/11/Messier_Objects_1680.jpeg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13</a:t>
            </a:fld>
            <a:endParaRPr lang="pt-B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14</a:t>
            </a:fld>
            <a:endParaRPr lang="pt-B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http://www.optcorp.com/images2/articles/full-509px-William_Parsons,_3rd_Earl_of_Rosse.jpg</a:t>
            </a:r>
          </a:p>
          <a:p>
            <a:r>
              <a:rPr lang="pt-BR" dirty="0" smtClean="0"/>
              <a:t>http://tectonicablog.com/wp-content/uploads/2010/07/ross-4.jpg</a:t>
            </a:r>
          </a:p>
          <a:p>
            <a:r>
              <a:rPr lang="pt-BR" dirty="0" smtClean="0"/>
              <a:t>http://amazing-space.stsci.edu/resources/explorations/groundup/lesson/basics/g44/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15</a:t>
            </a:fld>
            <a:endParaRPr lang="pt-B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http://www.optcorp.com/images2/articles/full-509px-William_Parsons,_3rd_Earl_of_Rosse.jpg</a:t>
            </a:r>
          </a:p>
          <a:p>
            <a:r>
              <a:rPr lang="pt-BR" dirty="0" smtClean="0"/>
              <a:t>http://tectonicablog.com/wp-content/uploads/2010/07/ross-4.jpg</a:t>
            </a:r>
          </a:p>
          <a:p>
            <a:r>
              <a:rPr lang="pt-BR" dirty="0" smtClean="0"/>
              <a:t>http://amazing-space.stsci.edu/resources/explorations/groundup/lesson/basics/g44/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16</a:t>
            </a:fld>
            <a:endParaRPr lang="pt-B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http://www.flickr.com/photos/astronomia5/6408282645/sizes/m/in/photostream/</a:t>
            </a:r>
          </a:p>
          <a:p>
            <a:r>
              <a:rPr lang="pt-BR" dirty="0" smtClean="0"/>
              <a:t>http://www.flickr.com/photos/rafaeldacosta/4246431521/sizes/m/in/photostream/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17</a:t>
            </a:fld>
            <a:endParaRPr lang="pt-B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http://www.astro.iag.usp.br/~ronaldo/extragal/Cap1.pdf</a:t>
            </a:r>
          </a:p>
          <a:p>
            <a:r>
              <a:rPr lang="pt-BR" dirty="0" smtClean="0"/>
              <a:t>http://www2.uol.com.br/sciam/reportagens/as_10_maiores_descobertas_do_hubble_imprimir.html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19</a:t>
            </a:fld>
            <a:endParaRPr lang="pt-B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http://www.astrophoton.com/images/leo1-1_full.jpg</a:t>
            </a:r>
          </a:p>
          <a:p>
            <a:r>
              <a:rPr lang="pt-BR" dirty="0" smtClean="0"/>
              <a:t>http://www.lunarplanner.com/Images/Deep%20Space/IC1613-Cetus.jpg</a:t>
            </a:r>
          </a:p>
          <a:p>
            <a:r>
              <a:rPr lang="pt-BR" dirty="0" smtClean="0"/>
              <a:t>http://www.astrogb.com/images/galleria/M33.jpg</a:t>
            </a:r>
          </a:p>
          <a:p>
            <a:r>
              <a:rPr lang="pt-BR" dirty="0" smtClean="0"/>
              <a:t>http://static.pmylund.com/blog/content/scale_of_the_universe.jpg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21</a:t>
            </a:fld>
            <a:endParaRPr lang="pt-B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http://www.astrophoton.com/images/leo1-1_full.jpg</a:t>
            </a:r>
          </a:p>
          <a:p>
            <a:r>
              <a:rPr lang="pt-BR" dirty="0" smtClean="0"/>
              <a:t>http://www.lunarplanner.com/Images/Deep%20Space/IC1613-Cetus.jpg</a:t>
            </a:r>
          </a:p>
          <a:p>
            <a:r>
              <a:rPr lang="pt-BR" dirty="0" smtClean="0"/>
              <a:t>http://www.astrogb.com/images/galleria/M33.jpg</a:t>
            </a:r>
          </a:p>
          <a:p>
            <a:r>
              <a:rPr lang="pt-BR" dirty="0" smtClean="0"/>
              <a:t>http://static.pmylund.com/blog/content/scale_of_the_universe.jpg</a:t>
            </a:r>
          </a:p>
          <a:p>
            <a:r>
              <a:rPr lang="pt-BR" dirty="0" smtClean="0"/>
              <a:t>http://cdn.zmescience.com/wp-content/uploads/2013/03/Large-Magellanic-Cloud.jpg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22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http://pt.wikipedia.org/wiki/Mitologia_estoniana</a:t>
            </a:r>
          </a:p>
          <a:p>
            <a:r>
              <a:rPr lang="pt-BR" dirty="0" smtClean="0"/>
              <a:t>http://danielleu.com/blog/wp-content/uploads/2014/01/DL_20130811_DSC6827-ME.jpg</a:t>
            </a:r>
          </a:p>
          <a:p>
            <a:r>
              <a:rPr lang="pt-BR" dirty="0" smtClean="0"/>
              <a:t>http://www.megacurioso.com.br/astronomia/37834-voce-sabe-por-que-a-via-lactea-tem-esse-nome-.htm</a:t>
            </a:r>
          </a:p>
          <a:p>
            <a:r>
              <a:rPr lang="pt-BR" dirty="0" smtClean="0"/>
              <a:t>http://www.native-science.net/Milky_Way_Myths.htm</a:t>
            </a:r>
          </a:p>
          <a:p>
            <a:r>
              <a:rPr lang="pt-BR" dirty="0" smtClean="0"/>
              <a:t>http://www.13profecias.com.br/dicionario/index.php/v/1443-via-lactea</a:t>
            </a:r>
          </a:p>
          <a:p>
            <a:r>
              <a:rPr lang="pt-BR" dirty="0" smtClean="0"/>
              <a:t>http://www.centershop.com.br/mostra_conteudo.php?referencia=curiosidades&amp;conteudo=230455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3</a:t>
            </a:fld>
            <a:endParaRPr lang="pt-B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http://www.prof2000.pt/users/angelof/af16/ts_galaxias/bigga3.htm</a:t>
            </a:r>
          </a:p>
          <a:p>
            <a:r>
              <a:rPr lang="pt-BR" dirty="0" smtClean="0"/>
              <a:t>http://www.ccvalg.pt/astronomia/</a:t>
            </a:r>
          </a:p>
          <a:p>
            <a:r>
              <a:rPr lang="pt-BR" dirty="0" smtClean="0"/>
              <a:t>http://www.starsurfin.com/images/galaxies_classification.jpg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23</a:t>
            </a:fld>
            <a:endParaRPr lang="pt-B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http://www.prof2000.pt/users/angelof/af16/ts_galaxias/bigga3.htm</a:t>
            </a:r>
          </a:p>
          <a:p>
            <a:r>
              <a:rPr lang="pt-BR" dirty="0" smtClean="0"/>
              <a:t>http://www.ccvalg.pt/astronomia/</a:t>
            </a:r>
          </a:p>
          <a:p>
            <a:r>
              <a:rPr lang="pt-BR" dirty="0" smtClean="0"/>
              <a:t>http://apod.nasa.gov/apod/ap081229.html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24</a:t>
            </a:fld>
            <a:endParaRPr lang="pt-B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http://pt.wikipedia.org/wiki/Hubble_Ultra_Deep_Field</a:t>
            </a: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25</a:t>
            </a:fld>
            <a:endParaRPr lang="pt-B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26</a:t>
            </a:fld>
            <a:endParaRPr lang="pt-B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https://ponchomx.files.wordpress.com/2011/12/vialactea.jpg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27</a:t>
            </a:fld>
            <a:endParaRPr lang="pt-B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http://www.biblio.com.br/defaultz.asp?link=http://www.biblio.com.br/conteudo/OlavoBilac/vialactea.htm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29</a:t>
            </a:fld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http://www.baixaki.com.br/usuarios/imagens/wpapers/2467756-152540-1280.jpg</a:t>
            </a:r>
          </a:p>
          <a:p>
            <a:r>
              <a:rPr lang="pt-BR" dirty="0" smtClean="0"/>
              <a:t>http://3.bp.blogspot.com/-_wmdPI08Ghs/Tu8Xc7M17ZI/AAAAAAAAAck/W6Ka1wlArEw/s1600/via+lactea-ip-560.jpg</a:t>
            </a:r>
          </a:p>
          <a:p>
            <a:r>
              <a:rPr lang="pt-BR" dirty="0" smtClean="0"/>
              <a:t>https://encrypted-tbn2.gstatic.com/images?q=tbn:ANd9GcRa8njzkNvAX9RKC-kpmoHrNv-XajHNMbD84pLzra8WVHMerpoI</a:t>
            </a:r>
          </a:p>
          <a:p>
            <a:r>
              <a:rPr lang="pt-BR" dirty="0" smtClean="0"/>
              <a:t>http://static.hsw.com.br/gif/milky-way-2.jpg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4</a:t>
            </a:fld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http://www.brasilescola.com/upload/e/democrito.jpg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5</a:t>
            </a:fld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http://en.wikipedia.org/wiki/File:Thomas_Wright_(astronomer).jpg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http://pt.wikipedia.org/wiki/Ficheiro:Immanuel_Kant_(painted_portrait).jpg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6</a:t>
            </a:fld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http://en.wikipedia.org/wiki/File:Thomas_Wright_(astronomer).jpg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http://pt.wikipedia.org/wiki/Ficheiro:Immanuel_Kant_(painted_portrait).jpg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7</a:t>
            </a:fld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http://www.scienceclarified.com/scitech/images/lsts_0001_0001_0_img0012.jpg</a:t>
            </a:r>
          </a:p>
          <a:p>
            <a:r>
              <a:rPr lang="pt-BR" dirty="0" smtClean="0"/>
              <a:t>http://upload.wikimedia.org/wikipedia/commons/thumb/3/36/William_Herschel01.jpg/200px-William_Herschel01.jpg</a:t>
            </a:r>
          </a:p>
          <a:p>
            <a:r>
              <a:rPr lang="pt-BR" dirty="0" smtClean="0"/>
              <a:t>http://pt.wikipedia.org/wiki/Ficheiro:Herschel-Galaxy.png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8</a:t>
            </a:fld>
            <a:endParaRPr 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http://www.scienceclarified.com/scitech/images/lsts_0001_0001_0_img0012.jpg</a:t>
            </a:r>
          </a:p>
          <a:p>
            <a:r>
              <a:rPr lang="pt-BR" dirty="0" smtClean="0"/>
              <a:t>http://upload.wikimedia.org/wikipedia/commons/thumb/3/36/William_Herschel01.jpg/200px-William_Herschel01.jpg</a:t>
            </a:r>
          </a:p>
          <a:p>
            <a:r>
              <a:rPr lang="pt-BR" dirty="0" smtClean="0"/>
              <a:t>http://pt.wikipedia.org/wiki/Ficheiro:Herschel-Galaxy.png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9</a:t>
            </a:fld>
            <a:endParaRPr lang="pt-B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http://wanderleyjunior.xpg.uol.com.br/astrofe2.jpg</a:t>
            </a:r>
          </a:p>
          <a:p>
            <a:r>
              <a:rPr lang="pt-BR" dirty="0" smtClean="0"/>
              <a:t>http://upload.wikimedia.org/wikipedia/commons/thumb/9/98/Andromeda_Galaxy_(with_h-alpha).jpg/1280px-Andromeda_Galaxy_(with_h-alpha).jpg</a:t>
            </a:r>
          </a:p>
          <a:p>
            <a:r>
              <a:rPr lang="pt-BR" dirty="0" smtClean="0"/>
              <a:t>http://amazingsky.files.wordpress.com/2011/06/centaurus-50mm-5dii.jpg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E2B54-1ADB-4309-A262-3C66C6D890F8}" type="slidenum">
              <a:rPr lang="pt-BR" smtClean="0"/>
              <a:pPr/>
              <a:t>10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5000"/>
            <a:lum bright="-25000" contrast="12000"/>
          </a:blip>
          <a:srcRect/>
          <a:tile tx="-254000" ty="-635000" sx="92000" sy="93000" flip="y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8030-BB71-4CF9-A4CF-02100C313E86}" type="datetimeFigureOut">
              <a:rPr lang="pt-BR" smtClean="0"/>
              <a:pPr/>
              <a:t>06/09/2014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341F2-A758-44E0-AA0F-411199C0318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alaxy.jpg"/>
          <p:cNvPicPr>
            <a:picLocks noChangeAspect="1"/>
          </p:cNvPicPr>
          <p:nvPr/>
        </p:nvPicPr>
        <p:blipFill>
          <a:blip r:embed="rId3" cstate="print">
            <a:lum contrast="4000"/>
          </a:blip>
          <a:srcRect l="8650" r="5470" b="-404"/>
          <a:stretch>
            <a:fillRect/>
          </a:stretch>
        </p:blipFill>
        <p:spPr>
          <a:xfrm>
            <a:off x="-252536" y="-27384"/>
            <a:ext cx="9540552" cy="6971223"/>
          </a:xfrm>
          <a:prstGeom prst="rect">
            <a:avLst/>
          </a:prstGeom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-258708" y="638259"/>
            <a:ext cx="6371370" cy="369331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dirty="0" smtClean="0">
                <a:ln w="9525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1">
                    <a:lumMod val="85000"/>
                  </a:schemeClr>
                </a:solidFill>
                <a:effectLst>
                  <a:innerShdw blurRad="152400" dist="215900" dir="19140000">
                    <a:schemeClr val="accent4">
                      <a:lumMod val="75000"/>
                      <a:alpha val="74000"/>
                    </a:schemeClr>
                  </a:innerShdw>
                </a:effectLst>
                <a:latin typeface="Berlin Sans FB Demi" pitchFamily="34" charset="0"/>
              </a:rPr>
              <a:t>	</a:t>
            </a:r>
            <a:r>
              <a:rPr lang="pt-BR" sz="5200" dirty="0" smtClean="0">
                <a:ln w="9525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1">
                    <a:lumMod val="85000"/>
                  </a:schemeClr>
                </a:solidFill>
                <a:effectLst>
                  <a:innerShdw blurRad="127000" dist="215900" dir="19140000">
                    <a:schemeClr val="accent4">
                      <a:lumMod val="75000"/>
                      <a:alpha val="74000"/>
                    </a:schemeClr>
                  </a:innerShdw>
                </a:effectLst>
                <a:latin typeface="Berlin Sans FB Demi" pitchFamily="34" charset="0"/>
              </a:rPr>
              <a:t>	A evolução do</a:t>
            </a:r>
            <a:endParaRPr lang="pt-BR" sz="5200" dirty="0">
              <a:ln w="9525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bg1">
                  <a:lumMod val="85000"/>
                </a:schemeClr>
              </a:solidFill>
              <a:effectLst>
                <a:innerShdw blurRad="127000" dist="215900" dir="19140000">
                  <a:schemeClr val="accent4">
                    <a:lumMod val="75000"/>
                    <a:alpha val="74000"/>
                  </a:schemeClr>
                </a:innerShdw>
              </a:effectLst>
              <a:latin typeface="Berlin Sans FB Demi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5200" dirty="0" smtClean="0">
                <a:ln w="9525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1">
                    <a:lumMod val="85000"/>
                  </a:schemeClr>
                </a:solidFill>
                <a:effectLst>
                  <a:innerShdw blurRad="127000" dist="215900" dir="19140000">
                    <a:schemeClr val="accent4">
                      <a:lumMod val="75000"/>
                      <a:alpha val="74000"/>
                    </a:schemeClr>
                  </a:innerShdw>
                </a:effectLst>
                <a:latin typeface="Berlin Sans FB Demi" pitchFamily="34" charset="0"/>
              </a:rPr>
              <a:t> 	 conceito de </a:t>
            </a:r>
          </a:p>
          <a:p>
            <a:pPr>
              <a:lnSpc>
                <a:spcPct val="150000"/>
              </a:lnSpc>
            </a:pPr>
            <a:r>
              <a:rPr lang="pt-BR" sz="5200" dirty="0" smtClean="0">
                <a:ln w="1905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1">
                    <a:lumMod val="85000"/>
                  </a:schemeClr>
                </a:solidFill>
                <a:effectLst>
                  <a:innerShdw blurRad="127000" dist="215900" dir="19140000">
                    <a:schemeClr val="accent4">
                      <a:lumMod val="75000"/>
                      <a:alpha val="74000"/>
                    </a:schemeClr>
                  </a:innerShdw>
                </a:effectLst>
                <a:latin typeface="Berlin Sans FB Demi" pitchFamily="34" charset="0"/>
              </a:rPr>
              <a:t>   galáxia</a:t>
            </a:r>
            <a:endParaRPr lang="pt-BR" sz="5200" dirty="0">
              <a:ln w="1905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bg1">
                  <a:lumMod val="85000"/>
                </a:schemeClr>
              </a:solidFill>
              <a:effectLst>
                <a:innerShdw blurRad="127000" dist="215900" dir="19140000">
                  <a:schemeClr val="accent4">
                    <a:lumMod val="75000"/>
                    <a:alpha val="74000"/>
                  </a:schemeClr>
                </a:innerShdw>
              </a:effectLst>
              <a:latin typeface="Berlin Sans FB Dem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1520" y="61653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n w="19050" cap="rnd">
                  <a:solidFill>
                    <a:srgbClr val="24003A">
                      <a:alpha val="83000"/>
                    </a:srgbClr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Por Bruna Donadel Weise</a:t>
            </a:r>
            <a:endParaRPr lang="pt-BR" dirty="0">
              <a:ln w="19050" cap="rnd">
                <a:solidFill>
                  <a:srgbClr val="24003A">
                    <a:alpha val="83000"/>
                  </a:srgbClr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Nebulosas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448197"/>
            <a:ext cx="83529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Antigamente não havia distinção entre nebulosas, aglomerados, galáxias. 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27584" y="5373216"/>
            <a:ext cx="23042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Galáxia de Andrômeda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292080" y="5469031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Aglomerado Globular Ômega Centauro</a:t>
            </a:r>
          </a:p>
        </p:txBody>
      </p:sp>
      <p:pic>
        <p:nvPicPr>
          <p:cNvPr id="11" name="Imagem 10" descr="astroimages-1_i00015b.jpg"/>
          <p:cNvPicPr>
            <a:picLocks noChangeAspect="1"/>
          </p:cNvPicPr>
          <p:nvPr/>
        </p:nvPicPr>
        <p:blipFill>
          <a:blip r:embed="rId3" cstate="print"/>
          <a:srcRect l="31836" t="25998" r="32124" b="27925"/>
          <a:stretch>
            <a:fillRect/>
          </a:stretch>
        </p:blipFill>
        <p:spPr>
          <a:xfrm>
            <a:off x="5364088" y="2276872"/>
            <a:ext cx="2592288" cy="329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centaurus-50mm-5dii.jpg"/>
          <p:cNvPicPr>
            <a:picLocks noChangeAspect="1"/>
          </p:cNvPicPr>
          <p:nvPr/>
        </p:nvPicPr>
        <p:blipFill>
          <a:blip r:embed="rId4" cstate="print"/>
          <a:srcRect l="84420" t="19994" r="4869" b="61748"/>
          <a:stretch>
            <a:fillRect/>
          </a:stretch>
        </p:blipFill>
        <p:spPr>
          <a:xfrm>
            <a:off x="5652120" y="2924944"/>
            <a:ext cx="1944216" cy="220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 descr="1280px-Andromeda_Galaxy_(with_h-alpha).jpg"/>
          <p:cNvPicPr>
            <a:picLocks noChangeAspect="1"/>
          </p:cNvPicPr>
          <p:nvPr/>
        </p:nvPicPr>
        <p:blipFill>
          <a:blip r:embed="rId5" cstate="print"/>
          <a:srcRect l="14563" t="9249" r="9051" b="11646"/>
          <a:stretch>
            <a:fillRect/>
          </a:stretch>
        </p:blipFill>
        <p:spPr>
          <a:xfrm>
            <a:off x="251520" y="2708920"/>
            <a:ext cx="391570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astrofe2.jpg"/>
          <p:cNvPicPr>
            <a:picLocks noChangeAspect="1"/>
          </p:cNvPicPr>
          <p:nvPr/>
        </p:nvPicPr>
        <p:blipFill>
          <a:blip r:embed="rId6" cstate="print"/>
          <a:srcRect l="23422" t="38188" r="42617" b="10626"/>
          <a:stretch>
            <a:fillRect/>
          </a:stretch>
        </p:blipFill>
        <p:spPr>
          <a:xfrm>
            <a:off x="827584" y="2708920"/>
            <a:ext cx="2448272" cy="276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Nebulosas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6" name="Imagem 5" descr="M6_Butterfly_Clu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44824"/>
            <a:ext cx="3456384" cy="283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scorpius-1.jpg"/>
          <p:cNvPicPr>
            <a:picLocks noChangeAspect="1"/>
          </p:cNvPicPr>
          <p:nvPr/>
        </p:nvPicPr>
        <p:blipFill>
          <a:blip r:embed="rId4" cstate="print"/>
          <a:srcRect l="8641" t="37848" r="59260" b="31253"/>
          <a:stretch>
            <a:fillRect/>
          </a:stretch>
        </p:blipFill>
        <p:spPr>
          <a:xfrm>
            <a:off x="539552" y="2132856"/>
            <a:ext cx="2664296" cy="2296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216024" y="4725144"/>
            <a:ext cx="3563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Aglomerado aberto da Borboleta </a:t>
            </a:r>
          </a:p>
        </p:txBody>
      </p:sp>
      <p:pic>
        <p:nvPicPr>
          <p:cNvPr id="9" name="Imagem 8" descr="M42_07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1772816"/>
            <a:ext cx="4149429" cy="2959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orion_spinelli_c1.jpg"/>
          <p:cNvPicPr>
            <a:picLocks noChangeAspect="1"/>
          </p:cNvPicPr>
          <p:nvPr/>
        </p:nvPicPr>
        <p:blipFill>
          <a:blip r:embed="rId6" cstate="print"/>
          <a:srcRect l="31824" t="54687" r="34480" b="10314"/>
          <a:stretch>
            <a:fillRect/>
          </a:stretch>
        </p:blipFill>
        <p:spPr>
          <a:xfrm>
            <a:off x="5220072" y="2060848"/>
            <a:ext cx="2952328" cy="262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4716016" y="4869160"/>
            <a:ext cx="35638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Nebulosa de Órion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Nebulosas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1520" y="1772816"/>
            <a:ext cx="39604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Charles Messier</a:t>
            </a:r>
            <a:endParaRPr lang="pt-BR" sz="28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(1730-1817)</a:t>
            </a:r>
          </a:p>
          <a:p>
            <a:pPr algn="ctr"/>
            <a:endParaRPr lang="pt-BR" sz="26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Classificou diversas “nebulosas”;</a:t>
            </a:r>
          </a:p>
          <a:p>
            <a:pPr>
              <a:buFont typeface="Arial" pitchFamily="34" charset="0"/>
              <a:buChar char="•"/>
            </a:pPr>
            <a:endParaRPr lang="pt-BR" sz="26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Catálogo Messier – 110 objetos;</a:t>
            </a:r>
          </a:p>
        </p:txBody>
      </p:sp>
      <p:pic>
        <p:nvPicPr>
          <p:cNvPr id="5" name="Imagem 4" descr="200px-Charles_Messi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052736"/>
            <a:ext cx="3030496" cy="383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800px-Messier_catalog_first_p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9497" y="3212976"/>
            <a:ext cx="4844503" cy="3463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Nebulosas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55776" y="1208365"/>
            <a:ext cx="396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Catálogo Messier</a:t>
            </a:r>
          </a:p>
        </p:txBody>
      </p:sp>
      <p:pic>
        <p:nvPicPr>
          <p:cNvPr id="7" name="Imagem 6" descr="Messier_Objects_1680.jpeg"/>
          <p:cNvPicPr>
            <a:picLocks noChangeAspect="1"/>
          </p:cNvPicPr>
          <p:nvPr/>
        </p:nvPicPr>
        <p:blipFill>
          <a:blip r:embed="rId3" cstate="print"/>
          <a:srcRect l="5113" t="7241" r="5113"/>
          <a:stretch>
            <a:fillRect/>
          </a:stretch>
        </p:blipFill>
        <p:spPr>
          <a:xfrm>
            <a:off x="467544" y="1556792"/>
            <a:ext cx="8208912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Nebulosas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268760"/>
            <a:ext cx="82089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Posteriormente Herschel e sua irmã (</a:t>
            </a:r>
            <a:r>
              <a:rPr lang="pt-BR" sz="26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Caroline Lucretia)</a:t>
            </a:r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classificou mais de 5 mil desses corpos;</a:t>
            </a:r>
            <a:endParaRPr lang="pt-BR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image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789040"/>
            <a:ext cx="4724003" cy="287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rosseG-44-draw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261" y="4104456"/>
            <a:ext cx="3683699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Nebulosas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772816"/>
            <a:ext cx="453650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Lorde Rosse</a:t>
            </a:r>
            <a:endParaRPr lang="pt-BR" sz="28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(1845)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Constatou o formato espiral de uma nebulosa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 grande questão que seguiu foi: qual a natureza das nebulosas espirais?</a:t>
            </a:r>
          </a:p>
        </p:txBody>
      </p:sp>
      <p:pic>
        <p:nvPicPr>
          <p:cNvPr id="4" name="Imagem 3" descr="full-509px-William_Parsons,_3rd_Earl_of_Ros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80728"/>
            <a:ext cx="408859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Nebulosas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7" name="Imagem 6" descr="rosseG-44-draw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261" y="4104456"/>
            <a:ext cx="3683699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280px-Messier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340768"/>
            <a:ext cx="4015327" cy="278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ross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340768"/>
            <a:ext cx="7478844" cy="498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A nebulosa de Andrômeda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1520" y="1772817"/>
            <a:ext cx="82809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Apenas três galáxias podem ser vistas a olho  nu: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Andrômeda, a Pequena e a Grande  Nuvem de Magalhães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4" descr="4246431521_ee87e11dfd.jpg"/>
          <p:cNvPicPr>
            <a:picLocks noChangeAspect="1"/>
          </p:cNvPicPr>
          <p:nvPr/>
        </p:nvPicPr>
        <p:blipFill>
          <a:blip r:embed="rId3" cstate="print">
            <a:grayscl/>
            <a:lum bright="10000"/>
          </a:blip>
          <a:srcRect l="14041" r="6390" b="8071"/>
          <a:stretch>
            <a:fillRect/>
          </a:stretch>
        </p:blipFill>
        <p:spPr>
          <a:xfrm>
            <a:off x="335872" y="3645024"/>
            <a:ext cx="409211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6408282645_23d8cc9ae5.jpg"/>
          <p:cNvPicPr>
            <a:picLocks noChangeAspect="1"/>
          </p:cNvPicPr>
          <p:nvPr/>
        </p:nvPicPr>
        <p:blipFill>
          <a:blip r:embed="rId4" cstate="print"/>
          <a:srcRect l="18248" t="17649" r="13713" b="9136"/>
          <a:stretch>
            <a:fillRect/>
          </a:stretch>
        </p:blipFill>
        <p:spPr>
          <a:xfrm>
            <a:off x="4788024" y="3645024"/>
            <a:ext cx="3888433" cy="278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O grande debate (1920)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889537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Harlow Shapley                          Hebber Curtis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curti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2636912"/>
            <a:ext cx="2310643" cy="2187174"/>
          </a:xfrm>
          <a:prstGeom prst="rect">
            <a:avLst/>
          </a:prstGeom>
        </p:spPr>
      </p:pic>
      <p:pic>
        <p:nvPicPr>
          <p:cNvPr id="5" name="Imagem 4" descr="shaple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636912"/>
            <a:ext cx="2088232" cy="2331050"/>
          </a:xfrm>
          <a:prstGeom prst="rect">
            <a:avLst/>
          </a:prstGeom>
        </p:spPr>
      </p:pic>
      <p:sp>
        <p:nvSpPr>
          <p:cNvPr id="6" name="Multiplicar 5"/>
          <p:cNvSpPr/>
          <p:nvPr/>
        </p:nvSpPr>
        <p:spPr>
          <a:xfrm>
            <a:off x="3275856" y="3068960"/>
            <a:ext cx="1728192" cy="158417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39552" y="4797152"/>
            <a:ext cx="2880320" cy="172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Andrômeda pertence a Via láctea!</a:t>
            </a:r>
          </a:p>
        </p:txBody>
      </p:sp>
      <p:sp>
        <p:nvSpPr>
          <p:cNvPr id="8" name="Texto explicativo em elipse 7"/>
          <p:cNvSpPr/>
          <p:nvPr/>
        </p:nvSpPr>
        <p:spPr>
          <a:xfrm rot="10800000">
            <a:off x="72007" y="5085184"/>
            <a:ext cx="3203848" cy="1556792"/>
          </a:xfrm>
          <a:prstGeom prst="wedgeEllipseCallou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687618" y="4869160"/>
            <a:ext cx="32048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Andrômeda é extragaláctica!</a:t>
            </a:r>
          </a:p>
        </p:txBody>
      </p:sp>
      <p:sp>
        <p:nvSpPr>
          <p:cNvPr id="10" name="Texto explicativo em elipse 9"/>
          <p:cNvSpPr/>
          <p:nvPr/>
        </p:nvSpPr>
        <p:spPr>
          <a:xfrm rot="10800000" flipH="1">
            <a:off x="5220071" y="4968550"/>
            <a:ext cx="3456385" cy="1412777"/>
          </a:xfrm>
          <a:prstGeom prst="wedgeEllipseCallou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60874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Enquanto isso...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7504" y="1628800"/>
            <a:ext cx="48965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Henrietta Leavitt</a:t>
            </a:r>
          </a:p>
          <a:p>
            <a:pPr algn="ctr"/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(1912)</a:t>
            </a:r>
          </a:p>
          <a:p>
            <a:pPr algn="ctr"/>
            <a:endParaRPr lang="pt-BR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Cefeídas nas Nuvens de Magalhães</a:t>
            </a:r>
            <a:r>
              <a:rPr lang="pt-BR" sz="26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12776"/>
            <a:ext cx="31051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hubble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1969" y="5085184"/>
            <a:ext cx="4684247" cy="155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107504" y="3501008"/>
            <a:ext cx="496855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Relação entre o período luminoso e distância</a:t>
            </a:r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547664" y="5110152"/>
            <a:ext cx="5904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PERÍODOS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IGUAIS 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BRILHOS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IGUAIS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DISTÂNCIAS IGUAIS</a:t>
            </a:r>
          </a:p>
          <a:p>
            <a:pPr algn="ctr"/>
            <a:endParaRPr lang="pt-BR" sz="20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PERÍODOS  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IGUAIS 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 BRILHOS 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DIFERENTES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DISTÂNCIAS DIFERENTES</a:t>
            </a:r>
            <a:endParaRPr lang="pt-BR" sz="2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2032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O mito da Via Láctea</a:t>
            </a:r>
            <a:endParaRPr lang="pt-BR" sz="4000" dirty="0">
              <a:ln w="2032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3" name="Imagem 2" descr="Origen via lactea 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1772816"/>
            <a:ext cx="5256584" cy="473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251520" y="1340768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Grécia - Hera e Hércules</a:t>
            </a:r>
          </a:p>
          <a:p>
            <a:endParaRPr lang="pt-BR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548680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Edwin Powell Hubble</a:t>
            </a:r>
          </a:p>
          <a:p>
            <a:pPr algn="ctr"/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(1920)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3" name="Imagem 2" descr="EdwinHubb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060848"/>
            <a:ext cx="3907559" cy="428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323528" y="2492896"/>
            <a:ext cx="42484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Cefeída em Andrômeda;</a:t>
            </a:r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3645024"/>
            <a:ext cx="42484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Estava muito mais longe que outras estrelas;</a:t>
            </a:r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23528" y="4872642"/>
            <a:ext cx="42484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Grupo Local de Galáxias;</a:t>
            </a:r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Grupo Local 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4" name="Imagem 3" descr="UM-Local-Gro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76666"/>
            <a:ext cx="6357206" cy="568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Large-Magellanic-Clou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598792"/>
            <a:ext cx="4824536" cy="325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 descr="sm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412776"/>
            <a:ext cx="475252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1115616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Grupo Local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7" name="Imagem 6" descr="IC1613-Cet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2204864"/>
            <a:ext cx="4332883" cy="4361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IC10_BVH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1484784"/>
            <a:ext cx="4293096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galáxia-triangul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1484784"/>
            <a:ext cx="8047633" cy="500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alaxies_classific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615" y="1340768"/>
            <a:ext cx="6238713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Classificação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15816" y="6104909"/>
            <a:ext cx="42484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Não é evolutiva!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Classificação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5" name="Imagem 4" descr="m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276872"/>
            <a:ext cx="3960440" cy="354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ngc_1300_th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789040"/>
            <a:ext cx="295232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m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692696"/>
            <a:ext cx="3672989" cy="290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objecto_hoag.jpg"/>
          <p:cNvPicPr>
            <a:picLocks noChangeAspect="1"/>
          </p:cNvPicPr>
          <p:nvPr/>
        </p:nvPicPr>
        <p:blipFill>
          <a:blip r:embed="rId6" cstate="print"/>
          <a:srcRect l="15750" t="15350" r="8127" b="21651"/>
          <a:stretch>
            <a:fillRect/>
          </a:stretch>
        </p:blipFill>
        <p:spPr>
          <a:xfrm>
            <a:off x="2339752" y="1539411"/>
            <a:ext cx="4680520" cy="4841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ngc1569_hs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1700808"/>
            <a:ext cx="7094562" cy="472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8676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Campo mais profundo de Hubble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9" name="Imagem 8" descr="Hubble_ultra_deep_field_high_rez_edi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5256584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Quadro 5"/>
          <p:cNvSpPr/>
          <p:nvPr/>
        </p:nvSpPr>
        <p:spPr>
          <a:xfrm>
            <a:off x="755576" y="1628800"/>
            <a:ext cx="2088232" cy="1080120"/>
          </a:xfrm>
          <a:prstGeom prst="fram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 descr="Hubble_ultra_deep_field_high_rez_edit1.jpg"/>
          <p:cNvPicPr>
            <a:picLocks noChangeAspect="1"/>
          </p:cNvPicPr>
          <p:nvPr/>
        </p:nvPicPr>
        <p:blipFill>
          <a:blip r:embed="rId4" cstate="print"/>
          <a:srcRect l="3801" r="47900" b="68900"/>
          <a:stretch>
            <a:fillRect/>
          </a:stretch>
        </p:blipFill>
        <p:spPr>
          <a:xfrm>
            <a:off x="1907704" y="1853225"/>
            <a:ext cx="6696744" cy="431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Conclusão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3528" y="1808237"/>
            <a:ext cx="79928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Uma galáxia é uma grande nuvem de estrelas, gás e poeira que fica isolada em um espaço;</a:t>
            </a:r>
          </a:p>
          <a:p>
            <a:pPr algn="ctr"/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6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 a Via Láctea nada mais é que uma galáxia espiral;</a:t>
            </a:r>
          </a:p>
          <a:p>
            <a:pPr algn="ctr"/>
            <a:endParaRPr lang="pt-BR" sz="2600" b="1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6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 mancha que vemos a noite é um de seus braços;</a:t>
            </a:r>
            <a:endParaRPr lang="pt-BR" sz="26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Conclusão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4" name="Imagem 3" descr="vialactea.jpg"/>
          <p:cNvPicPr>
            <a:picLocks noChangeAspect="1"/>
          </p:cNvPicPr>
          <p:nvPr/>
        </p:nvPicPr>
        <p:blipFill>
          <a:blip r:embed="rId3" cstate="print"/>
          <a:srcRect l="7903" r="776" b="9945"/>
          <a:stretch>
            <a:fillRect/>
          </a:stretch>
        </p:blipFill>
        <p:spPr>
          <a:xfrm>
            <a:off x="179512" y="1844824"/>
            <a:ext cx="871149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lisao-galaxias.jpg"/>
          <p:cNvPicPr>
            <a:picLocks noChangeAspect="1"/>
          </p:cNvPicPr>
          <p:nvPr/>
        </p:nvPicPr>
        <p:blipFill>
          <a:blip r:embed="rId2" cstate="print"/>
          <a:srcRect l="-11724" t="3819" r="-11117" b="15038"/>
          <a:stretch>
            <a:fillRect/>
          </a:stretch>
        </p:blipFill>
        <p:spPr>
          <a:xfrm rot="10800000">
            <a:off x="-388524" y="70794"/>
            <a:ext cx="10073092" cy="6742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467544" y="-99392"/>
            <a:ext cx="6371370" cy="1057918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dirty="0" smtClean="0">
                <a:ln w="9525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1">
                    <a:lumMod val="85000"/>
                  </a:schemeClr>
                </a:solidFill>
                <a:effectLst>
                  <a:innerShdw blurRad="152400" dist="215900" dir="19140000">
                    <a:schemeClr val="accent4">
                      <a:lumMod val="75000"/>
                      <a:alpha val="74000"/>
                    </a:schemeClr>
                  </a:innerShdw>
                </a:effectLst>
                <a:latin typeface="Berlin Sans FB Demi" pitchFamily="34" charset="0"/>
              </a:rPr>
              <a:t>Perguntas?</a:t>
            </a:r>
            <a:endParaRPr lang="pt-BR" sz="5200" dirty="0">
              <a:ln w="1905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bg1">
                  <a:lumMod val="85000"/>
                </a:schemeClr>
              </a:solidFill>
              <a:effectLst>
                <a:innerShdw blurRad="127000" dist="215900" dir="19140000">
                  <a:schemeClr val="accent4">
                    <a:lumMod val="75000"/>
                    <a:alpha val="74000"/>
                  </a:schemeClr>
                </a:inn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entaurus-50mm-5dii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r="12690"/>
          <a:stretch>
            <a:fillRect/>
          </a:stretch>
        </p:blipFill>
        <p:spPr>
          <a:xfrm>
            <a:off x="-1" y="-99392"/>
            <a:ext cx="9144001" cy="698206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7544" y="188640"/>
            <a:ext cx="7992888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"Ora (direis) ouvir estrelas! Certo 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Perdeste o senso!" E eu vos direi, no entanto, 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Que, para ouvi-las, muita vez desperto 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E abro as janelas, pálido de espanto...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E conversamos toda a noite, enquanto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A via-láctea, como um pálio aberto,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Cintila. E, ao vir do sol, saudoso e em pranto,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Inda as procuro pelo céu deserto.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Direis agora: "Tresloucado amigo!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Que conversas com elas? Que sentido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Tem o que dizem, quando estão contigo?"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E eu vos direi: "Amai para entendê-las! 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Pois só quem ama pode ter ouvido</a:t>
            </a:r>
            <a:b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pt-BR" sz="22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Capaz de ouvir e de entender estrela</a:t>
            </a:r>
            <a:r>
              <a:rPr lang="pt-BR" sz="22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s”</a:t>
            </a:r>
          </a:p>
          <a:p>
            <a:pPr algn="r"/>
            <a:endParaRPr lang="pt-BR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Arial Black" pitchFamily="34" charset="0"/>
              <a:cs typeface="Aharoni" pitchFamily="2" charset="-79"/>
            </a:endParaRPr>
          </a:p>
          <a:p>
            <a:pPr algn="r"/>
            <a:r>
              <a:rPr lang="pt-BR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Olavo Bilac </a:t>
            </a:r>
          </a:p>
          <a:p>
            <a:pPr algn="r"/>
            <a:r>
              <a:rPr lang="pt-BR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haroni" pitchFamily="2" charset="-79"/>
              </a:rPr>
              <a:t>Via Láctea, verso XIII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1204280028184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2492673"/>
            <a:ext cx="3744416" cy="3421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2032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Outros mitos</a:t>
            </a:r>
            <a:endParaRPr lang="pt-BR" sz="4000" dirty="0">
              <a:ln w="2032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283968" y="1772816"/>
            <a:ext cx="3952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Caminho de pássaros;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Rio;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Caminho das almas;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Árvore;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Caminho de palha;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Cobra;</a:t>
            </a:r>
          </a:p>
        </p:txBody>
      </p:sp>
      <p:pic>
        <p:nvPicPr>
          <p:cNvPr id="7" name="Imagem 6" descr="DL_20130811_DSC6827-ME.jpg"/>
          <p:cNvPicPr>
            <a:picLocks noChangeAspect="1"/>
          </p:cNvPicPr>
          <p:nvPr/>
        </p:nvPicPr>
        <p:blipFill>
          <a:blip r:embed="rId4" cstate="print"/>
          <a:srcRect b="9852"/>
          <a:stretch>
            <a:fillRect/>
          </a:stretch>
        </p:blipFill>
        <p:spPr>
          <a:xfrm>
            <a:off x="323528" y="1844824"/>
            <a:ext cx="3456384" cy="4762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inca-constellations.jpg"/>
          <p:cNvPicPr>
            <a:picLocks noChangeAspect="1"/>
          </p:cNvPicPr>
          <p:nvPr/>
        </p:nvPicPr>
        <p:blipFill>
          <a:blip r:embed="rId5" cstate="print"/>
          <a:srcRect l="44738" b="34156"/>
          <a:stretch>
            <a:fillRect/>
          </a:stretch>
        </p:blipFill>
        <p:spPr>
          <a:xfrm>
            <a:off x="3851920" y="4221088"/>
            <a:ext cx="5087826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Apêndice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3528" y="1808237"/>
            <a:ext cx="799288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É dito que galáxias tem um buraco negro em seu centro. Não é uma certeza absoluta, mas é o observado.</a:t>
            </a:r>
          </a:p>
          <a:p>
            <a:endParaRPr lang="pt-BR" sz="26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Esses buracos negros podem ser ativos ou inativos;</a:t>
            </a:r>
          </a:p>
          <a:p>
            <a:endParaRPr lang="pt-BR" sz="26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Os inativos já capturaram tudo que estava na proximidade afetada pela sua gravidade. Já os ativos continuam “devorando” estrelas ao seu redor;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467756-152540-1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8604448" cy="6453336"/>
          </a:xfrm>
          <a:prstGeom prst="rect">
            <a:avLst/>
          </a:prstGeom>
        </p:spPr>
      </p:pic>
      <p:pic>
        <p:nvPicPr>
          <p:cNvPr id="3" name="Imagem 2" descr="milky-way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2780928"/>
            <a:ext cx="6452874" cy="4291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via_lactea_brasil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260648"/>
            <a:ext cx="8575332" cy="4318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via lactea-ip-5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911448"/>
            <a:ext cx="7112000" cy="474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SGU-Cactus-Southern_Milky_Way-LMC-SMC-MG_5583-MS-cp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79695"/>
            <a:ext cx="9144000" cy="609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O que é a Via láctea?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772816"/>
            <a:ext cx="45365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Demócrito</a:t>
            </a:r>
            <a:r>
              <a:rPr lang="pt-BR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pt-BR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(450 a.C-370 a.C)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Via Láctea = um conjunto distante de estrelas;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Esse pensamento foi comprovado por Galileu;</a:t>
            </a:r>
          </a:p>
        </p:txBody>
      </p:sp>
      <p:pic>
        <p:nvPicPr>
          <p:cNvPr id="4" name="Imagem 3" descr="democr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772816"/>
            <a:ext cx="3444382" cy="4133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galileu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700808"/>
            <a:ext cx="3670300" cy="435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O que é a Via láctea?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772816"/>
            <a:ext cx="46805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Thomas Wright</a:t>
            </a:r>
            <a:endParaRPr lang="pt-BR" sz="28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(1711-1786)</a:t>
            </a:r>
          </a:p>
          <a:p>
            <a:pPr algn="ctr"/>
            <a:endParaRPr lang="pt-BR" sz="25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5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Via Láctea era semelhante ao sistema solar</a:t>
            </a:r>
          </a:p>
          <a:p>
            <a:endParaRPr lang="pt-BR" sz="25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5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Immanuel Kant, influenciado por Wright, supôs o mesmo</a:t>
            </a:r>
          </a:p>
        </p:txBody>
      </p:sp>
      <p:pic>
        <p:nvPicPr>
          <p:cNvPr id="6" name="Imagem 5" descr="466px-Thomas_Wright_(astronomer)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4945481" y="1628800"/>
            <a:ext cx="3802983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190px-Immanuel_Kant_(painted_portrait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916832"/>
            <a:ext cx="3349104" cy="423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O que é a Via láctea?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772816"/>
            <a:ext cx="468052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Thomas Wright</a:t>
            </a:r>
            <a:endParaRPr lang="pt-BR" sz="28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(1711-1786)</a:t>
            </a:r>
          </a:p>
          <a:p>
            <a:pPr algn="ctr"/>
            <a:endParaRPr lang="pt-BR" sz="25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m 6" descr="190px-Immanuel_Kant_(painted_portrait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916832"/>
            <a:ext cx="3349104" cy="423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/>
          <p:cNvSpPr txBox="1"/>
          <p:nvPr/>
        </p:nvSpPr>
        <p:spPr>
          <a:xfrm>
            <a:off x="179512" y="2708920"/>
            <a:ext cx="47525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Kant achava que outras nebulosas no céu poderiam ser discos longínquos;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O que é a Via láctea?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1520" y="1772816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Willian Herschel</a:t>
            </a:r>
            <a:r>
              <a:rPr lang="pt-BR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pt-BR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(450 a.C-370 a.C)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Foi o primeiro a tentar mapear a galáxia e posicionar o sistema solar</a:t>
            </a:r>
          </a:p>
        </p:txBody>
      </p:sp>
      <p:pic>
        <p:nvPicPr>
          <p:cNvPr id="5" name="Imagem 4" descr="200px-William_Herschel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340768"/>
            <a:ext cx="3587174" cy="439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Herschel-Galax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941168"/>
            <a:ext cx="4824536" cy="144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Conector de seta reta 8"/>
          <p:cNvCxnSpPr/>
          <p:nvPr/>
        </p:nvCxnSpPr>
        <p:spPr>
          <a:xfrm>
            <a:off x="1043608" y="4437112"/>
            <a:ext cx="1080120" cy="1224136"/>
          </a:xfrm>
          <a:prstGeom prst="straightConnector1">
            <a:avLst/>
          </a:prstGeom>
          <a:ln w="53975" cap="rnd">
            <a:solidFill>
              <a:srgbClr val="FF0000"/>
            </a:solidFill>
            <a:headEnd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54868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O que é a Via láctea?</a:t>
            </a:r>
            <a:endParaRPr lang="pt-BR" sz="4000" dirty="0">
              <a:ln w="1905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1520" y="1772816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Willian Herschel</a:t>
            </a:r>
            <a:r>
              <a:rPr lang="pt-BR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pt-BR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(450 a.C-370 a.C)</a:t>
            </a:r>
          </a:p>
          <a:p>
            <a:endParaRPr lang="pt-BR" sz="2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Foi o primeiro a tentar mapear a galáxia e posicionar o sistema solar</a:t>
            </a:r>
          </a:p>
        </p:txBody>
      </p:sp>
      <p:pic>
        <p:nvPicPr>
          <p:cNvPr id="13" name="Imagem 12" descr="lsts_0001_0001_0_img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412776"/>
            <a:ext cx="4422565" cy="494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735</Words>
  <Application>Microsoft Office PowerPoint</Application>
  <PresentationFormat>Apresentação na tela (4:3)</PresentationFormat>
  <Paragraphs>200</Paragraphs>
  <Slides>30</Slides>
  <Notes>25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Observatório</cp:lastModifiedBy>
  <cp:revision>120</cp:revision>
  <dcterms:created xsi:type="dcterms:W3CDTF">2012-11-10T03:24:38Z</dcterms:created>
  <dcterms:modified xsi:type="dcterms:W3CDTF">2014-09-07T00:00:01Z</dcterms:modified>
</cp:coreProperties>
</file>