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3" r:id="rId2"/>
    <p:sldId id="262" r:id="rId3"/>
    <p:sldId id="281" r:id="rId4"/>
    <p:sldId id="265" r:id="rId5"/>
    <p:sldId id="282" r:id="rId6"/>
    <p:sldId id="283" r:id="rId7"/>
    <p:sldId id="263" r:id="rId8"/>
    <p:sldId id="264" r:id="rId9"/>
    <p:sldId id="284" r:id="rId10"/>
    <p:sldId id="271" r:id="rId11"/>
    <p:sldId id="272" r:id="rId12"/>
    <p:sldId id="285" r:id="rId13"/>
    <p:sldId id="266" r:id="rId14"/>
    <p:sldId id="268" r:id="rId15"/>
    <p:sldId id="267" r:id="rId16"/>
    <p:sldId id="269" r:id="rId17"/>
    <p:sldId id="273" r:id="rId18"/>
    <p:sldId id="275" r:id="rId19"/>
    <p:sldId id="274" r:id="rId20"/>
    <p:sldId id="287" r:id="rId21"/>
    <p:sldId id="286" r:id="rId22"/>
    <p:sldId id="289" r:id="rId23"/>
    <p:sldId id="288" r:id="rId24"/>
    <p:sldId id="276" r:id="rId25"/>
    <p:sldId id="277" r:id="rId26"/>
    <p:sldId id="278" r:id="rId27"/>
    <p:sldId id="280" r:id="rId28"/>
    <p:sldId id="270" r:id="rId29"/>
    <p:sldId id="291" r:id="rId30"/>
    <p:sldId id="290" r:id="rId31"/>
    <p:sldId id="292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>
        <p:scale>
          <a:sx n="58" d="100"/>
          <a:sy n="58" d="100"/>
        </p:scale>
        <p:origin x="-173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E632C-105D-4F8E-9CA9-175A69339764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52341-1F68-42BA-BD51-61A6CE270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7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52341-1F68-42BA-BD51-61A6CE270DE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95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67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96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9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80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42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73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1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5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43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72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3E1A0-07F9-4FB3-9995-696EFD41DC28}" type="datetimeFigureOut">
              <a:rPr lang="pt-BR" smtClean="0"/>
              <a:t>16/08/2014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D8A2B-B37D-4E74-B7D4-28E9DB8B7E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27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ce.com/13880-world-large-telescope-step-light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83768" y="1268760"/>
            <a:ext cx="43924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7200" b="1" dirty="0">
                <a:solidFill>
                  <a:prstClr val="white"/>
                </a:solidFill>
                <a:latin typeface="BankGothic Md BT" pitchFamily="34" charset="0"/>
              </a:rPr>
              <a:t>Hubble</a:t>
            </a:r>
          </a:p>
          <a:p>
            <a:pPr lvl="0" algn="ctr"/>
            <a:r>
              <a:rPr lang="pt-BR" sz="2800" b="1" dirty="0">
                <a:solidFill>
                  <a:prstClr val="white"/>
                </a:solidFill>
                <a:latin typeface="BankGothic Md BT" pitchFamily="34" charset="0"/>
              </a:rPr>
              <a:t> mais de duas décadas de descobertas</a:t>
            </a:r>
          </a:p>
        </p:txBody>
      </p:sp>
    </p:spTree>
    <p:extLst>
      <p:ext uri="{BB962C8B-B14F-4D97-AF65-F5344CB8AC3E}">
        <p14:creationId xmlns:p14="http://schemas.microsoft.com/office/powerpoint/2010/main" val="32538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4889"/>
            <a:ext cx="4032448" cy="310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9980"/>
            <a:ext cx="4176464" cy="310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32" y="3861048"/>
            <a:ext cx="3963888" cy="285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2606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</a:t>
            </a:r>
            <a:r>
              <a:rPr lang="pt-BR" dirty="0" smtClean="0">
                <a:latin typeface="BankGothic Lt BT" pitchFamily="34" charset="0"/>
              </a:rPr>
              <a:t>Aspectos técnicos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7686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3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"/>
            <a:ext cx="7620000" cy="56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0787" y="613017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nkGothic Md BT" pitchFamily="34" charset="0"/>
              </a:rPr>
              <a:t>Challenger- 28 de Janeiro, </a:t>
            </a:r>
            <a:r>
              <a:rPr lang="en-US" dirty="0">
                <a:latin typeface="BankGothic Md BT" pitchFamily="34" charset="0"/>
              </a:rPr>
              <a:t>1986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8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" y="1009650"/>
            <a:ext cx="425197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09651"/>
            <a:ext cx="486003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0830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dirty="0" smtClean="0">
                <a:latin typeface="BankGothic Lt BT" pitchFamily="34" charset="0"/>
              </a:rPr>
              <a:t>24/04/1990-Space </a:t>
            </a:r>
            <a:r>
              <a:rPr lang="pt-BR" dirty="0" err="1">
                <a:latin typeface="BankGothic Lt BT" pitchFamily="34" charset="0"/>
              </a:rPr>
              <a:t>Shuttle</a:t>
            </a:r>
            <a:r>
              <a:rPr lang="pt-BR" dirty="0">
                <a:latin typeface="BankGothic Lt BT" pitchFamily="34" charset="0"/>
              </a:rPr>
              <a:t> Discovery</a:t>
            </a:r>
          </a:p>
        </p:txBody>
      </p:sp>
    </p:spTree>
    <p:extLst>
      <p:ext uri="{BB962C8B-B14F-4D97-AF65-F5344CB8AC3E}">
        <p14:creationId xmlns:p14="http://schemas.microsoft.com/office/powerpoint/2010/main" val="213036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12066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 </a:t>
            </a:r>
            <a:r>
              <a:rPr lang="pt-BR" dirty="0" smtClean="0">
                <a:latin typeface="BankGothic Md BT" pitchFamily="34" charset="0"/>
              </a:rPr>
              <a:t>M100 antes e depois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9" y="620688"/>
            <a:ext cx="446639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55" y="3573016"/>
            <a:ext cx="422487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67744" y="2606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         Manutenção e melhorias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4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5" y="332657"/>
            <a:ext cx="449799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" y="0"/>
            <a:ext cx="5857850" cy="390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53" y="2372544"/>
            <a:ext cx="435967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" y="2372544"/>
            <a:ext cx="43731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87824" y="8367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Suporte em terra</a:t>
            </a:r>
            <a:endParaRPr lang="pt-BR" dirty="0">
              <a:latin typeface="BankGothic Md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2104"/>
            <a:ext cx="1967880" cy="19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9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071"/>
            <a:ext cx="54864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53075"/>
            <a:ext cx="2873896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1" y="3526971"/>
            <a:ext cx="4379101" cy="325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2" y="3526971"/>
            <a:ext cx="3192338" cy="302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Detalhes no nosso sistema solar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5776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latin typeface="BankGothic Lt BT" pitchFamily="34" charset="0"/>
              </a:rPr>
              <a:t>Exoplanetas</a:t>
            </a:r>
            <a:r>
              <a:rPr lang="pt-BR" dirty="0" smtClean="0">
                <a:latin typeface="BankGothic Lt BT" pitchFamily="34" charset="0"/>
              </a:rPr>
              <a:t> e vida extraterrestre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2412"/>
            <a:ext cx="39959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2412"/>
            <a:ext cx="404621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3284" y="22184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kGothic Md BT" pitchFamily="34" charset="0"/>
              </a:rPr>
              <a:t>1923, Hermann </a:t>
            </a:r>
            <a:r>
              <a:rPr lang="pt-BR" dirty="0" err="1">
                <a:latin typeface="BankGothic Md BT" pitchFamily="34" charset="0"/>
              </a:rPr>
              <a:t>Oberth</a:t>
            </a:r>
            <a:endParaRPr lang="pt-BR" dirty="0">
              <a:latin typeface="BankGothic Md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860032" y="20380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nkGothic Lt BT" pitchFamily="34" charset="0"/>
              </a:rPr>
              <a:t>1946</a:t>
            </a:r>
            <a:r>
              <a:rPr lang="en-US" dirty="0">
                <a:latin typeface="BankGothic Lt BT" pitchFamily="34" charset="0"/>
              </a:rPr>
              <a:t>,</a:t>
            </a:r>
            <a:r>
              <a:rPr lang="en-US" dirty="0" smtClean="0">
                <a:latin typeface="BankGothic Lt BT" pitchFamily="34" charset="0"/>
              </a:rPr>
              <a:t> </a:t>
            </a:r>
            <a:r>
              <a:rPr lang="en-US" dirty="0">
                <a:latin typeface="BankGothic Lt BT" pitchFamily="34" charset="0"/>
              </a:rPr>
              <a:t>Lyman Spitzer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4046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kGothic Md BT" pitchFamily="34" charset="0"/>
              </a:rPr>
              <a:t>Hubble </a:t>
            </a:r>
            <a:r>
              <a:rPr lang="pt-BR" dirty="0" err="1">
                <a:latin typeface="BankGothic Md BT" pitchFamily="34" charset="0"/>
              </a:rPr>
              <a:t>Deep</a:t>
            </a:r>
            <a:r>
              <a:rPr lang="pt-BR" dirty="0">
                <a:latin typeface="BankGothic Md BT" pitchFamily="34" charset="0"/>
              </a:rPr>
              <a:t>/</a:t>
            </a:r>
            <a:r>
              <a:rPr lang="pt-BR" dirty="0" err="1">
                <a:latin typeface="BankGothic Md BT" pitchFamily="34" charset="0"/>
              </a:rPr>
              <a:t>Ultra-Deep</a:t>
            </a:r>
            <a:r>
              <a:rPr lang="pt-BR" dirty="0">
                <a:latin typeface="BankGothic Md BT" pitchFamily="34" charset="0"/>
              </a:rPr>
              <a:t>/Extreme </a:t>
            </a:r>
            <a:r>
              <a:rPr lang="pt-BR" dirty="0" err="1">
                <a:latin typeface="BankGothic Md BT" pitchFamily="34" charset="0"/>
              </a:rPr>
              <a:t>Deep</a:t>
            </a:r>
            <a:r>
              <a:rPr lang="pt-BR" dirty="0">
                <a:latin typeface="BankGothic Md BT" pitchFamily="34" charset="0"/>
              </a:rPr>
              <a:t> </a:t>
            </a:r>
            <a:r>
              <a:rPr lang="pt-BR" dirty="0" err="1">
                <a:latin typeface="BankGothic Md BT" pitchFamily="34" charset="0"/>
              </a:rPr>
              <a:t>Fields</a:t>
            </a:r>
            <a:r>
              <a:rPr lang="pt-BR" dirty="0">
                <a:latin typeface="BankGothic Md B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8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8"/>
            <a:ext cx="9144000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560" y="33265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nkGothic Md BT" pitchFamily="34" charset="0"/>
              </a:rPr>
              <a:t>CANDELS (Cosmic </a:t>
            </a:r>
            <a:r>
              <a:rPr lang="en-US" dirty="0">
                <a:latin typeface="BankGothic Md BT" pitchFamily="34" charset="0"/>
              </a:rPr>
              <a:t>Assembly Near-infrared Deep Extragalactic Legacy </a:t>
            </a:r>
            <a:r>
              <a:rPr lang="en-US" dirty="0" smtClean="0">
                <a:latin typeface="BankGothic Md BT" pitchFamily="34" charset="0"/>
              </a:rPr>
              <a:t>Survey</a:t>
            </a:r>
            <a:r>
              <a:rPr lang="en-US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0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4211959" cy="32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" y="41222"/>
            <a:ext cx="4905265" cy="353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932040" cy="32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33265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Formação de novos sistemas planetários 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880791"/>
            <a:ext cx="8586700" cy="557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4766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Constituição do universo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782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83768" y="40466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Nascimento e morte de estrelas</a:t>
            </a:r>
            <a:endParaRPr lang="pt-BR" dirty="0">
              <a:latin typeface="BankGothic Md B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27" y="1606897"/>
            <a:ext cx="449617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015"/>
            <a:ext cx="4647826" cy="32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15816" y="5486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kGothic Lt BT" pitchFamily="34" charset="0"/>
              </a:rPr>
              <a:t>Choques galácticos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" y="1124745"/>
            <a:ext cx="9114689" cy="465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58682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nkGothic Md BT" pitchFamily="34" charset="0"/>
              </a:rPr>
              <a:t>NGC 2207 e</a:t>
            </a:r>
            <a:r>
              <a:rPr lang="en-US" dirty="0" smtClean="0">
                <a:latin typeface="BankGothic Md BT" pitchFamily="34" charset="0"/>
              </a:rPr>
              <a:t> </a:t>
            </a:r>
            <a:r>
              <a:rPr lang="en-US" dirty="0">
                <a:latin typeface="BankGothic Md BT" pitchFamily="34" charset="0"/>
              </a:rPr>
              <a:t>IC 2163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17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728" y="4046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</a:t>
            </a:r>
            <a:r>
              <a:rPr lang="pt-BR" dirty="0" smtClean="0">
                <a:latin typeface="BankGothic Md BT" pitchFamily="34" charset="0"/>
              </a:rPr>
              <a:t>Futuro: James </a:t>
            </a:r>
            <a:r>
              <a:rPr lang="pt-BR" dirty="0" err="1">
                <a:latin typeface="BankGothic Md BT" pitchFamily="34" charset="0"/>
              </a:rPr>
              <a:t>Webb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1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4248472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10149"/>
            <a:ext cx="57721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43" y="692696"/>
            <a:ext cx="465475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0809" y="80767"/>
            <a:ext cx="388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Resolução Angular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7275"/>
            <a:ext cx="60960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43844" y="338741"/>
            <a:ext cx="58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Futuro: Telescópios gigantes – E-ELT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59632" y="609897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http://www.space.com/13880-world-large-telescope-step-light.html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94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2132856"/>
            <a:ext cx="4248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atin typeface="BankGothic Md BT" pitchFamily="34" charset="0"/>
              </a:rPr>
              <a:t>Fim!</a:t>
            </a:r>
            <a:endParaRPr lang="pt-BR" sz="8800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91680" y="4046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Comparação observando a NGC </a:t>
            </a:r>
            <a:r>
              <a:rPr lang="pt-BR" dirty="0">
                <a:latin typeface="BankGothic Md BT" pitchFamily="34" charset="0"/>
              </a:rPr>
              <a:t>1300</a:t>
            </a:r>
          </a:p>
        </p:txBody>
      </p:sp>
    </p:spTree>
    <p:extLst>
      <p:ext uri="{BB962C8B-B14F-4D97-AF65-F5344CB8AC3E}">
        <p14:creationId xmlns:p14="http://schemas.microsoft.com/office/powerpoint/2010/main" val="19098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9063"/>
            <a:ext cx="47625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2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4" y="260648"/>
            <a:ext cx="7620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5" y="3645024"/>
            <a:ext cx="3840021" cy="265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1" y="6367251"/>
            <a:ext cx="560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1600" dirty="0" smtClean="0">
                <a:latin typeface="BankGothic Md BT" pitchFamily="34" charset="0"/>
              </a:rPr>
              <a:t>1962,Orbiting </a:t>
            </a:r>
            <a:r>
              <a:rPr lang="pt-BR" sz="1600" dirty="0">
                <a:latin typeface="BankGothic Md BT" pitchFamily="34" charset="0"/>
              </a:rPr>
              <a:t>Solar </a:t>
            </a:r>
            <a:r>
              <a:rPr lang="pt-BR" sz="1600" dirty="0" err="1">
                <a:latin typeface="BankGothic Md BT" pitchFamily="34" charset="0"/>
              </a:rPr>
              <a:t>Observatory</a:t>
            </a:r>
            <a:r>
              <a:rPr lang="pt-BR" sz="1600" dirty="0">
                <a:latin typeface="BankGothic Md BT" pitchFamily="34" charset="0"/>
              </a:rPr>
              <a:t> (OSO)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31740" y="32756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Foguete V-2, II Guerra Mundial</a:t>
            </a:r>
            <a:endParaRPr lang="pt-BR" dirty="0">
              <a:latin typeface="BankGothic Lt B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55" y="3920678"/>
            <a:ext cx="2095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75" y="3835700"/>
            <a:ext cx="2150013" cy="181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38836" y="5670342"/>
            <a:ext cx="209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BankGothic Lt BT" pitchFamily="34" charset="0"/>
              </a:rPr>
              <a:t>1962,Ariel </a:t>
            </a:r>
            <a:r>
              <a:rPr lang="pt-BR" sz="1600" dirty="0" err="1">
                <a:latin typeface="BankGothic Lt BT" pitchFamily="34" charset="0"/>
              </a:rPr>
              <a:t>space</a:t>
            </a:r>
            <a:r>
              <a:rPr lang="pt-BR" sz="1600" dirty="0">
                <a:latin typeface="BankGothic Lt BT" pitchFamily="34" charset="0"/>
              </a:rPr>
              <a:t> </a:t>
            </a:r>
            <a:r>
              <a:rPr lang="pt-BR" sz="1600" dirty="0" err="1">
                <a:latin typeface="BankGothic Lt BT" pitchFamily="34" charset="0"/>
              </a:rPr>
              <a:t>program</a:t>
            </a:r>
            <a:endParaRPr lang="pt-BR" sz="1600" dirty="0">
              <a:latin typeface="BankGothic Lt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480213" y="5670342"/>
            <a:ext cx="306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BankGothic Md BT" pitchFamily="34" charset="0"/>
              </a:rPr>
              <a:t>1966-1968,Orbiting </a:t>
            </a:r>
            <a:r>
              <a:rPr lang="pt-BR" sz="1600" dirty="0" err="1">
                <a:latin typeface="BankGothic Md BT" pitchFamily="34" charset="0"/>
              </a:rPr>
              <a:t>Astronomical</a:t>
            </a:r>
            <a:r>
              <a:rPr lang="pt-BR" sz="1600" dirty="0">
                <a:latin typeface="BankGothic Md BT" pitchFamily="34" charset="0"/>
              </a:rPr>
              <a:t> </a:t>
            </a:r>
            <a:r>
              <a:rPr lang="pt-BR" sz="1600" dirty="0" err="1">
                <a:latin typeface="BankGothic Md BT" pitchFamily="34" charset="0"/>
              </a:rPr>
              <a:t>Observatory</a:t>
            </a:r>
            <a:r>
              <a:rPr lang="pt-BR" sz="1600" dirty="0">
                <a:latin typeface="BankGothic Md BT" pitchFamily="34" charset="0"/>
              </a:rPr>
              <a:t> (OAO)</a:t>
            </a:r>
          </a:p>
        </p:txBody>
      </p:sp>
    </p:spTree>
    <p:extLst>
      <p:ext uri="{BB962C8B-B14F-4D97-AF65-F5344CB8AC3E}">
        <p14:creationId xmlns:p14="http://schemas.microsoft.com/office/powerpoint/2010/main" val="1348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6832"/>
            <a:ext cx="428396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4658"/>
            <a:ext cx="43815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3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52" y="779371"/>
            <a:ext cx="42484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61963" y="4046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kGothic Lt BT" pitchFamily="34" charset="0"/>
              </a:rPr>
              <a:t>Edwin Hubble</a:t>
            </a:r>
          </a:p>
        </p:txBody>
      </p:sp>
    </p:spTree>
    <p:extLst>
      <p:ext uri="{BB962C8B-B14F-4D97-AF65-F5344CB8AC3E}">
        <p14:creationId xmlns:p14="http://schemas.microsoft.com/office/powerpoint/2010/main" val="20065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4875"/>
            <a:ext cx="76200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43602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Montagem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1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133</Words>
  <Application>Microsoft Office PowerPoint</Application>
  <PresentationFormat>Apresentação na tela (4:3)</PresentationFormat>
  <Paragraphs>32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Robson</cp:lastModifiedBy>
  <cp:revision>61</cp:revision>
  <dcterms:created xsi:type="dcterms:W3CDTF">2014-07-31T00:54:48Z</dcterms:created>
  <dcterms:modified xsi:type="dcterms:W3CDTF">2014-08-16T22:03:14Z</dcterms:modified>
</cp:coreProperties>
</file>