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41" d="100"/>
          <a:sy n="41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72398-FA50-4522-869B-47B729578814}" type="datetimeFigureOut">
              <a:rPr lang="pt-BR" smtClean="0"/>
              <a:t>07/06/2014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D6813-9D95-460E-B27E-AA31B655B3A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Hans_Lippershe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ans Lippershey"/>
              </a:rPr>
              <a:t>Hans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ans Lippershey"/>
              </a:rPr>
              <a:t>Lippershey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D6813-9D95-460E-B27E-AA31B655B3A4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5BD51C0-23B7-4360-8BED-4D611CBFA319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33CDF16-F8D5-4CE6-B090-A6B59CF112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uropeanlibrary.org/tel4/?libraryid=21" TargetMode="External"/><Relationship Id="rId2" Type="http://schemas.openxmlformats.org/officeDocument/2006/relationships/hyperlink" Target="http://genealogy.math.ndsu.nodak.edu/id.php?id=1349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ego.custodio@usp.br" TargetMode="External"/><Relationship Id="rId4" Type="http://schemas.openxmlformats.org/officeDocument/2006/relationships/hyperlink" Target="http://galileo.rice.edu/sci/instruments/pendulu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Astronomia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Diego </a:t>
            </a:r>
            <a:r>
              <a:rPr lang="en-US" dirty="0" err="1" smtClean="0"/>
              <a:t>Scanavachi</a:t>
            </a:r>
            <a:r>
              <a:rPr lang="en-US" dirty="0" smtClean="0"/>
              <a:t> </a:t>
            </a:r>
            <a:r>
              <a:rPr lang="en-US" dirty="0" err="1" smtClean="0"/>
              <a:t>Custódio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P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stronomia</a:t>
            </a:r>
            <a:r>
              <a:rPr lang="en-US" dirty="0" smtClean="0"/>
              <a:t> </a:t>
            </a:r>
            <a:r>
              <a:rPr lang="en-US" dirty="0" err="1" smtClean="0"/>
              <a:t>Moderna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438400"/>
            <a:ext cx="4068555" cy="41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9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1592 </a:t>
            </a:r>
            <a:r>
              <a:rPr lang="en-US" dirty="0" err="1" smtClean="0"/>
              <a:t>iniciou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cátedra</a:t>
            </a:r>
            <a:r>
              <a:rPr lang="en-US" dirty="0" smtClean="0"/>
              <a:t> da </a:t>
            </a:r>
            <a:r>
              <a:rPr lang="en-US" dirty="0" err="1" smtClean="0"/>
              <a:t>Universidade</a:t>
            </a:r>
            <a:r>
              <a:rPr lang="en-US" dirty="0" smtClean="0"/>
              <a:t> de </a:t>
            </a:r>
            <a:r>
              <a:rPr lang="en-US" dirty="0" err="1" smtClean="0"/>
              <a:t>Pádua</a:t>
            </a:r>
            <a:r>
              <a:rPr lang="en-US" dirty="0" smtClean="0"/>
              <a:t>,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esteve</a:t>
            </a:r>
            <a:r>
              <a:rPr lang="en-US" dirty="0" smtClean="0"/>
              <a:t> </a:t>
            </a:r>
            <a:r>
              <a:rPr lang="en-US" dirty="0" err="1" smtClean="0"/>
              <a:t>lecionando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18 </a:t>
            </a:r>
            <a:r>
              <a:rPr lang="en-US" dirty="0" err="1" smtClean="0"/>
              <a:t>anos</a:t>
            </a:r>
            <a:r>
              <a:rPr lang="en-US" dirty="0" smtClean="0"/>
              <a:t>. “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felizes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de </a:t>
            </a:r>
            <a:r>
              <a:rPr lang="en-US" dirty="0" err="1" smtClean="0"/>
              <a:t>Pádua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03" y="3124200"/>
            <a:ext cx="38608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114800"/>
            <a:ext cx="403411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0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“Tele” </a:t>
            </a:r>
            <a:r>
              <a:rPr lang="en-US" dirty="0" err="1" smtClean="0"/>
              <a:t>Longe</a:t>
            </a:r>
            <a:r>
              <a:rPr lang="en-US" dirty="0" smtClean="0"/>
              <a:t> – “</a:t>
            </a:r>
            <a:r>
              <a:rPr lang="en-US" dirty="0" err="1" smtClean="0"/>
              <a:t>Scópio</a:t>
            </a:r>
            <a:r>
              <a:rPr lang="en-US" dirty="0" smtClean="0"/>
              <a:t>” </a:t>
            </a:r>
            <a:r>
              <a:rPr lang="en-US" dirty="0" err="1" smtClean="0"/>
              <a:t>Observar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Telescópio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438399"/>
            <a:ext cx="2667000" cy="3791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52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Utilizou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 o </a:t>
            </a:r>
            <a:r>
              <a:rPr lang="en-US" dirty="0" err="1" smtClean="0"/>
              <a:t>céu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428999"/>
            <a:ext cx="2438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7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067174" cy="746760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Manchas</a:t>
            </a:r>
            <a:r>
              <a:rPr lang="en-US" dirty="0" smtClean="0"/>
              <a:t> </a:t>
            </a:r>
            <a:r>
              <a:rPr lang="en-US" dirty="0" err="1" smtClean="0"/>
              <a:t>Solares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Observações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33600"/>
            <a:ext cx="38862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133600"/>
            <a:ext cx="3810000" cy="2562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Cratéras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7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43" y="2446769"/>
            <a:ext cx="3905250" cy="31718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152774" cy="44196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Fases</a:t>
            </a:r>
            <a:r>
              <a:rPr lang="en-US" dirty="0" smtClean="0"/>
              <a:t> de </a:t>
            </a:r>
            <a:r>
              <a:rPr lang="en-US" dirty="0" err="1" smtClean="0"/>
              <a:t>Vênus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Observações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7338" y="2119312"/>
            <a:ext cx="35052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147372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Anéis</a:t>
            </a:r>
            <a:r>
              <a:rPr lang="en-US" dirty="0"/>
              <a:t> de </a:t>
            </a:r>
            <a:r>
              <a:rPr lang="en-US" dirty="0" err="1"/>
              <a:t>Saturno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6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Luas</a:t>
            </a:r>
            <a:r>
              <a:rPr lang="en-US" dirty="0" smtClean="0"/>
              <a:t> de </a:t>
            </a:r>
            <a:r>
              <a:rPr lang="en-US" dirty="0" err="1" smtClean="0"/>
              <a:t>Júpiter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Observações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57148"/>
            <a:ext cx="670025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0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00374" cy="44196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Calisto 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Luas</a:t>
            </a:r>
            <a:r>
              <a:rPr lang="en-US" dirty="0" smtClean="0"/>
              <a:t> de Jupiter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057400"/>
            <a:ext cx="1774572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052961"/>
            <a:ext cx="18288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Europa                                    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292" y="4589924"/>
            <a:ext cx="1915188" cy="1915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350" y="4524610"/>
            <a:ext cx="2004900" cy="2045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1648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Ganimêdes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4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viver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Florença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da </a:t>
            </a:r>
            <a:r>
              <a:rPr lang="en-US" dirty="0" err="1" smtClean="0"/>
              <a:t>publicação</a:t>
            </a:r>
            <a:r>
              <a:rPr lang="en-US" dirty="0" smtClean="0"/>
              <a:t>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i="1" dirty="0" err="1"/>
              <a:t>Sidereus</a:t>
            </a:r>
            <a:r>
              <a:rPr lang="en-US" i="1" dirty="0"/>
              <a:t> </a:t>
            </a:r>
            <a:r>
              <a:rPr lang="en-US" i="1" dirty="0" err="1" smtClean="0"/>
              <a:t>Nuncius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Abandonou</a:t>
            </a:r>
            <a:r>
              <a:rPr lang="en-US" dirty="0" smtClean="0"/>
              <a:t> </a:t>
            </a:r>
            <a:r>
              <a:rPr lang="en-US" dirty="0" err="1" smtClean="0"/>
              <a:t>Pádua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19400"/>
            <a:ext cx="375032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843074"/>
            <a:ext cx="3782861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371974" cy="4724400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condenado</a:t>
            </a:r>
            <a:r>
              <a:rPr lang="en-US" dirty="0" smtClean="0"/>
              <a:t> a </a:t>
            </a:r>
            <a:r>
              <a:rPr lang="en-US" dirty="0" err="1" smtClean="0"/>
              <a:t>prisão</a:t>
            </a:r>
            <a:r>
              <a:rPr lang="en-US" dirty="0" smtClean="0"/>
              <a:t>.         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Condenação</a:t>
            </a:r>
            <a:r>
              <a:rPr lang="en-US" dirty="0" smtClean="0"/>
              <a:t> de </a:t>
            </a:r>
            <a:r>
              <a:rPr lang="en-US" dirty="0" err="1" smtClean="0"/>
              <a:t>Galileu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057400"/>
            <a:ext cx="2816866" cy="3500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100" y="1503285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Morre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1646</a:t>
            </a:r>
          </a:p>
        </p:txBody>
      </p:sp>
    </p:spTree>
    <p:extLst>
      <p:ext uri="{BB962C8B-B14F-4D97-AF65-F5344CB8AC3E}">
        <p14:creationId xmlns:p14="http://schemas.microsoft.com/office/powerpoint/2010/main" xmlns="" val="22605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365760"/>
          </a:xfrm>
        </p:spPr>
        <p:txBody>
          <a:bodyPr/>
          <a:lstStyle/>
          <a:p>
            <a:r>
              <a:rPr lang="en-US" dirty="0" err="1" smtClean="0"/>
              <a:t>Cometas</a:t>
            </a:r>
            <a:r>
              <a:rPr lang="en-US" dirty="0" smtClean="0"/>
              <a:t> – Forte </a:t>
            </a:r>
            <a:r>
              <a:rPr lang="en-US" dirty="0" err="1" smtClean="0"/>
              <a:t>influência</a:t>
            </a:r>
            <a:r>
              <a:rPr lang="en-US" dirty="0" smtClean="0"/>
              <a:t> </a:t>
            </a:r>
            <a:r>
              <a:rPr lang="en-US" dirty="0" err="1" smtClean="0"/>
              <a:t>Aristotélica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Erros</a:t>
            </a:r>
            <a:r>
              <a:rPr lang="en-US" dirty="0" smtClean="0"/>
              <a:t> </a:t>
            </a:r>
            <a:r>
              <a:rPr lang="en-US" dirty="0" err="1" smtClean="0"/>
              <a:t>cometidos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0"/>
            <a:ext cx="38100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276600"/>
            <a:ext cx="306546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025" y="1886634"/>
            <a:ext cx="535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Marés</a:t>
            </a:r>
            <a:r>
              <a:rPr lang="en-US" dirty="0"/>
              <a:t> – </a:t>
            </a:r>
            <a:r>
              <a:rPr lang="en-US" dirty="0" err="1"/>
              <a:t>Influenciado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estudos</a:t>
            </a:r>
            <a:r>
              <a:rPr lang="en-US" dirty="0"/>
              <a:t> do </a:t>
            </a:r>
            <a:r>
              <a:rPr lang="en-US" dirty="0" err="1"/>
              <a:t>Heliocentrismo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2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Referencias</a:t>
            </a:r>
            <a:r>
              <a:rPr lang="en-US" dirty="0" smtClean="0"/>
              <a:t>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Mathematics Genealogy </a:t>
            </a:r>
            <a:r>
              <a:rPr lang="en-US" b="1" dirty="0" smtClean="0"/>
              <a:t>Project: </a:t>
            </a:r>
            <a:endParaRPr lang="en-US" b="1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genealogy.math.ndsu.nodak.edu/id.php?id=134975</a:t>
            </a:r>
            <a:endParaRPr lang="en-US" dirty="0" smtClean="0"/>
          </a:p>
          <a:p>
            <a:r>
              <a:rPr lang="en-US" b="1" dirty="0" smtClean="0"/>
              <a:t>The European Library:</a:t>
            </a:r>
          </a:p>
          <a:p>
            <a:r>
              <a:rPr lang="en-US" dirty="0">
                <a:hlinkClick r:id="rId3"/>
              </a:rPr>
              <a:t>http://www.theeuropeanlibrary.org/tel4/?</a:t>
            </a:r>
            <a:r>
              <a:rPr lang="en-US" dirty="0" smtClean="0">
                <a:hlinkClick r:id="rId3"/>
              </a:rPr>
              <a:t>libraryid=21</a:t>
            </a:r>
            <a:endParaRPr lang="en-US" dirty="0" smtClean="0"/>
          </a:p>
          <a:p>
            <a:r>
              <a:rPr lang="en-US" b="1" dirty="0" smtClean="0"/>
              <a:t>The Galileo Project: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galileo.rice.edu/sci/instruments/pendulum.html</a:t>
            </a:r>
            <a:r>
              <a:rPr lang="en-US" dirty="0" smtClean="0"/>
              <a:t> (</a:t>
            </a:r>
            <a:r>
              <a:rPr lang="en-US" dirty="0" err="1" smtClean="0"/>
              <a:t>inglês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mtClean="0">
                <a:hlinkClick r:id="rId5"/>
              </a:rPr>
              <a:t>diego.custodio@usp.br</a:t>
            </a:r>
            <a:r>
              <a:rPr lang="en-US" smtClean="0"/>
              <a:t> – e-mail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2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Nasceu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15 de </a:t>
            </a:r>
            <a:r>
              <a:rPr lang="en-US" dirty="0" err="1" smtClean="0"/>
              <a:t>Fevereiro</a:t>
            </a:r>
            <a:r>
              <a:rPr lang="en-US" dirty="0" smtClean="0"/>
              <a:t> de 1564</a:t>
            </a:r>
          </a:p>
          <a:p>
            <a:endParaRPr lang="en-US" dirty="0"/>
          </a:p>
          <a:p>
            <a:r>
              <a:rPr lang="en-US" dirty="0" err="1" smtClean="0"/>
              <a:t>Filho</a:t>
            </a:r>
            <a:r>
              <a:rPr lang="en-US" dirty="0" smtClean="0"/>
              <a:t> do </a:t>
            </a:r>
            <a:r>
              <a:rPr lang="en-US" dirty="0" err="1" smtClean="0"/>
              <a:t>alaudista</a:t>
            </a:r>
            <a:r>
              <a:rPr lang="en-US" dirty="0" smtClean="0"/>
              <a:t> </a:t>
            </a:r>
            <a:r>
              <a:rPr lang="en-US" dirty="0"/>
              <a:t>Vincenzo </a:t>
            </a:r>
            <a:r>
              <a:rPr lang="en-US" dirty="0" err="1" smtClean="0"/>
              <a:t>Galilei</a:t>
            </a:r>
            <a:r>
              <a:rPr lang="en-US" dirty="0" smtClean="0"/>
              <a:t> e Giulia </a:t>
            </a:r>
            <a:r>
              <a:rPr lang="en-US" dirty="0" err="1" smtClean="0"/>
              <a:t>Ammannati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Pisa…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14981"/>
            <a:ext cx="2209800" cy="37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 Steen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895600"/>
            <a:ext cx="3124200" cy="2880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53" y="2895598"/>
            <a:ext cx="2203145" cy="28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4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Iniciou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Universidade</a:t>
            </a:r>
            <a:r>
              <a:rPr lang="en-US" dirty="0" smtClean="0"/>
              <a:t> de Pisa.</a:t>
            </a:r>
          </a:p>
          <a:p>
            <a:endParaRPr lang="en-US" dirty="0"/>
          </a:p>
          <a:p>
            <a:r>
              <a:rPr lang="en-US" dirty="0" err="1" smtClean="0"/>
              <a:t>Rapidamente</a:t>
            </a:r>
            <a:r>
              <a:rPr lang="en-US" dirty="0" smtClean="0"/>
              <a:t> </a:t>
            </a:r>
            <a:r>
              <a:rPr lang="en-US" dirty="0" err="1" smtClean="0"/>
              <a:t>percebeu</a:t>
            </a:r>
            <a:r>
              <a:rPr lang="en-US" dirty="0" smtClean="0"/>
              <a:t> o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matemática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abandonou</a:t>
            </a:r>
            <a:r>
              <a:rPr lang="en-US" dirty="0" smtClean="0"/>
              <a:t> o </a:t>
            </a:r>
            <a:r>
              <a:rPr lang="en-US" dirty="0" err="1" smtClean="0"/>
              <a:t>curso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1581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895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Estudou</a:t>
            </a:r>
            <a:r>
              <a:rPr lang="en-US" dirty="0" smtClean="0"/>
              <a:t> </a:t>
            </a:r>
            <a:r>
              <a:rPr lang="en-US" dirty="0" err="1" smtClean="0"/>
              <a:t>matemática</a:t>
            </a:r>
            <a:r>
              <a:rPr lang="en-US" dirty="0" smtClean="0"/>
              <a:t> com </a:t>
            </a:r>
            <a:r>
              <a:rPr lang="en-US" dirty="0" err="1" smtClean="0"/>
              <a:t>Ostilio</a:t>
            </a:r>
            <a:r>
              <a:rPr lang="en-US" dirty="0" smtClean="0"/>
              <a:t> Ricci, </a:t>
            </a:r>
            <a:r>
              <a:rPr lang="en-US" dirty="0" err="1" smtClean="0"/>
              <a:t>discípulo</a:t>
            </a:r>
            <a:r>
              <a:rPr lang="en-US" dirty="0" smtClean="0"/>
              <a:t> do </a:t>
            </a:r>
            <a:r>
              <a:rPr lang="en-US" dirty="0" err="1" smtClean="0"/>
              <a:t>famoso</a:t>
            </a:r>
            <a:r>
              <a:rPr lang="en-US" dirty="0" smtClean="0"/>
              <a:t> </a:t>
            </a:r>
            <a:r>
              <a:rPr lang="en-US" dirty="0" err="1" smtClean="0"/>
              <a:t>Nicolò</a:t>
            </a:r>
            <a:r>
              <a:rPr lang="en-US" dirty="0" smtClean="0"/>
              <a:t> </a:t>
            </a:r>
            <a:r>
              <a:rPr lang="en-US" dirty="0" err="1" smtClean="0"/>
              <a:t>Tartaglia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Matemática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90800"/>
            <a:ext cx="3257550" cy="369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598198"/>
            <a:ext cx="2634758" cy="3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Percebeu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progrediria</a:t>
            </a:r>
            <a:r>
              <a:rPr lang="en-US" dirty="0" smtClean="0"/>
              <a:t> se </a:t>
            </a:r>
            <a:r>
              <a:rPr lang="en-US" dirty="0" err="1" smtClean="0"/>
              <a:t>fossem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</a:t>
            </a:r>
            <a:r>
              <a:rPr lang="en-US" dirty="0" err="1" smtClean="0"/>
              <a:t>experimentos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provar</a:t>
            </a:r>
            <a:r>
              <a:rPr lang="en-US" dirty="0" smtClean="0"/>
              <a:t> as </a:t>
            </a:r>
            <a:r>
              <a:rPr lang="en-US" dirty="0" err="1" smtClean="0"/>
              <a:t>teorias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r>
              <a:rPr lang="en-US" dirty="0" smtClean="0"/>
              <a:t> a se </a:t>
            </a:r>
            <a:r>
              <a:rPr lang="en-US" dirty="0" err="1" smtClean="0"/>
              <a:t>afastar</a:t>
            </a:r>
            <a:r>
              <a:rPr lang="en-US" dirty="0" smtClean="0"/>
              <a:t> dos </a:t>
            </a:r>
            <a:r>
              <a:rPr lang="en-US" dirty="0" err="1" smtClean="0"/>
              <a:t>persamentos</a:t>
            </a:r>
            <a:r>
              <a:rPr lang="en-US" dirty="0" smtClean="0"/>
              <a:t> de </a:t>
            </a:r>
            <a:r>
              <a:rPr lang="en-US" dirty="0" err="1" smtClean="0"/>
              <a:t>Aristóteles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Ciência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292876"/>
            <a:ext cx="368530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2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Sim</a:t>
            </a:r>
            <a:r>
              <a:rPr lang="en-US" dirty="0" smtClean="0"/>
              <a:t>, </a:t>
            </a:r>
            <a:r>
              <a:rPr lang="en-US" dirty="0" err="1" smtClean="0"/>
              <a:t>naquela</a:t>
            </a:r>
            <a:r>
              <a:rPr lang="en-US" dirty="0" smtClean="0"/>
              <a:t> </a:t>
            </a:r>
            <a:r>
              <a:rPr lang="en-US" dirty="0" err="1" smtClean="0"/>
              <a:t>época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estudava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escolas</a:t>
            </a:r>
            <a:r>
              <a:rPr lang="en-US" dirty="0" smtClean="0"/>
              <a:t> e </a:t>
            </a:r>
            <a:r>
              <a:rPr lang="en-US" dirty="0" err="1" smtClean="0"/>
              <a:t>universidades</a:t>
            </a:r>
            <a:r>
              <a:rPr lang="en-US" dirty="0" smtClean="0"/>
              <a:t> era </a:t>
            </a:r>
            <a:r>
              <a:rPr lang="en-US" dirty="0" err="1" smtClean="0"/>
              <a:t>Aristóteles</a:t>
            </a:r>
            <a:r>
              <a:rPr lang="en-US" dirty="0" smtClean="0"/>
              <a:t>.</a:t>
            </a:r>
            <a:r>
              <a:rPr lang="pt-BR" dirty="0"/>
              <a:t> </a:t>
            </a:r>
            <a:r>
              <a:rPr lang="pt-BR" dirty="0" smtClean="0"/>
              <a:t>Apenas </a:t>
            </a:r>
            <a:r>
              <a:rPr lang="pt-BR" dirty="0"/>
              <a:t>utilizava a lógica para chegar a conclusões.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Aristóteles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362200"/>
            <a:ext cx="34930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9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Católico</a:t>
            </a:r>
            <a:r>
              <a:rPr lang="en-US" dirty="0" smtClean="0"/>
              <a:t> </a:t>
            </a:r>
            <a:r>
              <a:rPr lang="en-US" dirty="0" err="1" smtClean="0"/>
              <a:t>fervoroso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Estudo</a:t>
            </a:r>
            <a:r>
              <a:rPr lang="en-US" dirty="0" smtClean="0"/>
              <a:t> do </a:t>
            </a:r>
            <a:r>
              <a:rPr lang="en-US" dirty="0" err="1" smtClean="0"/>
              <a:t>pêndulo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362200"/>
            <a:ext cx="28575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447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Relógio</a:t>
            </a:r>
            <a:r>
              <a:rPr lang="en-US" dirty="0" smtClean="0"/>
              <a:t> de </a:t>
            </a:r>
            <a:r>
              <a:rPr lang="en-US" dirty="0" err="1" smtClean="0"/>
              <a:t>Pêndulo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514600"/>
            <a:ext cx="95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0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 </a:t>
            </a:r>
            <a:r>
              <a:rPr lang="en-US" dirty="0" err="1" smtClean="0"/>
              <a:t>ajuda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Guidobaldo</a:t>
            </a:r>
            <a:r>
              <a:rPr lang="en-US" dirty="0" smtClean="0"/>
              <a:t> del Monte, </a:t>
            </a:r>
            <a:r>
              <a:rPr lang="en-US" dirty="0" err="1" smtClean="0"/>
              <a:t>retorna</a:t>
            </a:r>
            <a:r>
              <a:rPr lang="en-US" dirty="0" smtClean="0"/>
              <a:t> a </a:t>
            </a:r>
            <a:r>
              <a:rPr lang="en-US" dirty="0" err="1" smtClean="0"/>
              <a:t>Universidade</a:t>
            </a:r>
            <a:r>
              <a:rPr lang="en-US" dirty="0" smtClean="0"/>
              <a:t> de Pisa, mas agora, </a:t>
            </a:r>
            <a:r>
              <a:rPr lang="en-US" dirty="0" err="1" smtClean="0"/>
              <a:t>como</a:t>
            </a:r>
            <a:r>
              <a:rPr lang="en-US" dirty="0" smtClean="0"/>
              <a:t> professor. </a:t>
            </a:r>
            <a:r>
              <a:rPr lang="en-US" dirty="0" err="1" smtClean="0"/>
              <a:t>Iniciou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movimento</a:t>
            </a:r>
            <a:r>
              <a:rPr lang="en-US" dirty="0" smtClean="0"/>
              <a:t> “De </a:t>
            </a:r>
            <a:r>
              <a:rPr lang="en-US" dirty="0" err="1"/>
              <a:t>m</a:t>
            </a:r>
            <a:r>
              <a:rPr lang="en-US" dirty="0" err="1" smtClean="0"/>
              <a:t>otu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1588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590800"/>
            <a:ext cx="3006861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784" y="2590800"/>
            <a:ext cx="41055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5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600200"/>
            <a:ext cx="2657475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Queda</a:t>
            </a:r>
            <a:r>
              <a:rPr lang="en-US" dirty="0" smtClean="0"/>
              <a:t> de </a:t>
            </a:r>
            <a:r>
              <a:rPr lang="en-US" dirty="0" err="1" smtClean="0"/>
              <a:t>Corpos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Estudou</a:t>
            </a:r>
            <a:r>
              <a:rPr lang="en-US" dirty="0" smtClean="0"/>
              <a:t> a </a:t>
            </a:r>
            <a:r>
              <a:rPr lang="en-US" dirty="0" err="1" smtClean="0"/>
              <a:t>queda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dos </a:t>
            </a:r>
            <a:r>
              <a:rPr lang="en-US" dirty="0" err="1" smtClean="0"/>
              <a:t>corpos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Aproximou</a:t>
            </a:r>
            <a:r>
              <a:rPr lang="en-US" dirty="0" smtClean="0"/>
              <a:t>-se da </a:t>
            </a:r>
            <a:r>
              <a:rPr lang="en-US" dirty="0" err="1" smtClean="0"/>
              <a:t>primeira</a:t>
            </a:r>
            <a:r>
              <a:rPr lang="en-US" dirty="0"/>
              <a:t> </a:t>
            </a:r>
            <a:r>
              <a:rPr lang="en-US" dirty="0" smtClean="0"/>
              <a:t>lei de Newton.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Balança</a:t>
            </a:r>
            <a:r>
              <a:rPr lang="en-US" dirty="0" smtClean="0"/>
              <a:t> </a:t>
            </a:r>
            <a:r>
              <a:rPr lang="en-US" dirty="0" err="1" smtClean="0"/>
              <a:t>hidrostática</a:t>
            </a:r>
            <a:r>
              <a:rPr lang="en-US" dirty="0" smtClean="0"/>
              <a:t> e </a:t>
            </a:r>
            <a:r>
              <a:rPr lang="en-US" dirty="0" err="1" smtClean="0"/>
              <a:t>Termômetro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1022</TotalTime>
  <Words>305</Words>
  <Application>Microsoft Office PowerPoint</Application>
  <PresentationFormat>Apresentação na tela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Mylar</vt:lpstr>
      <vt:lpstr>O Pai da Astronomia Moderna</vt:lpstr>
      <vt:lpstr>Em Pisa…</vt:lpstr>
      <vt:lpstr>1581</vt:lpstr>
      <vt:lpstr>Matemática</vt:lpstr>
      <vt:lpstr>Sobre a Ciência</vt:lpstr>
      <vt:lpstr>Aristóteles?</vt:lpstr>
      <vt:lpstr>Estudo do pêndulo</vt:lpstr>
      <vt:lpstr>1588</vt:lpstr>
      <vt:lpstr>Queda de Corpos</vt:lpstr>
      <vt:lpstr>Universidade de Pádua</vt:lpstr>
      <vt:lpstr>Telescópio</vt:lpstr>
      <vt:lpstr>Observações</vt:lpstr>
      <vt:lpstr>Observações</vt:lpstr>
      <vt:lpstr>Observações</vt:lpstr>
      <vt:lpstr>Luas de Jupiter</vt:lpstr>
      <vt:lpstr>Abandonou Pádua </vt:lpstr>
      <vt:lpstr>Condenação de Galileu</vt:lpstr>
      <vt:lpstr>Erros cometidos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pai da astronomia Moderna</dc:title>
  <dc:creator>Diego</dc:creator>
  <cp:lastModifiedBy>Observatório</cp:lastModifiedBy>
  <cp:revision>18</cp:revision>
  <dcterms:created xsi:type="dcterms:W3CDTF">2014-06-07T03:47:40Z</dcterms:created>
  <dcterms:modified xsi:type="dcterms:W3CDTF">2014-06-08T00:42:50Z</dcterms:modified>
</cp:coreProperties>
</file>