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61" r:id="rId2"/>
    <p:sldId id="964" r:id="rId3"/>
    <p:sldId id="965" r:id="rId4"/>
    <p:sldId id="967" r:id="rId5"/>
    <p:sldId id="974" r:id="rId6"/>
    <p:sldId id="975" r:id="rId7"/>
    <p:sldId id="976" r:id="rId8"/>
    <p:sldId id="977" r:id="rId9"/>
    <p:sldId id="982" r:id="rId10"/>
    <p:sldId id="978" r:id="rId11"/>
    <p:sldId id="979" r:id="rId12"/>
    <p:sldId id="980" r:id="rId13"/>
    <p:sldId id="981" r:id="rId14"/>
    <p:sldId id="986" r:id="rId15"/>
    <p:sldId id="987" r:id="rId16"/>
    <p:sldId id="988" r:id="rId17"/>
    <p:sldId id="989" r:id="rId18"/>
    <p:sldId id="990" r:id="rId19"/>
    <p:sldId id="984" r:id="rId2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2174" autoAdjust="0"/>
  </p:normalViewPr>
  <p:slideViewPr>
    <p:cSldViewPr>
      <p:cViewPr>
        <p:scale>
          <a:sx n="50" d="100"/>
          <a:sy n="50" d="100"/>
        </p:scale>
        <p:origin x="-562" y="-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lut%C3%A3o_(mitologia)" TargetMode="External"/><Relationship Id="rId3" Type="http://schemas.openxmlformats.org/officeDocument/2006/relationships/hyperlink" Target="http://pt.wikipedia.org/wiki/Saturno_(mitologia)" TargetMode="External"/><Relationship Id="rId7" Type="http://schemas.openxmlformats.org/officeDocument/2006/relationships/hyperlink" Target="http://pt.wikipedia.org/wiki/Neptuno_(mitologia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Vesta_(mitologia)" TargetMode="External"/><Relationship Id="rId5" Type="http://schemas.openxmlformats.org/officeDocument/2006/relationships/hyperlink" Target="http://pt.wikipedia.org/wiki/Juno" TargetMode="External"/><Relationship Id="rId4" Type="http://schemas.openxmlformats.org/officeDocument/2006/relationships/hyperlink" Target="http://pt.wikipedia.org/wiki/J%C3%BApiter_(mitologia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F2C56-C6CA-4248-8B45-70A1E8D1A1CD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1812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126230"/>
            <a:ext cx="5486400" cy="3909060"/>
          </a:xfrm>
          <a:noFill/>
          <a:ln/>
        </p:spPr>
        <p:txBody>
          <a:bodyPr/>
          <a:lstStyle/>
          <a:p>
            <a:r>
              <a:rPr lang="pt-BR" smtClean="0"/>
              <a:t>Definição de Planeta, Estrela e Planeta Anão;</a:t>
            </a:r>
          </a:p>
          <a:p>
            <a:endParaRPr lang="pt-BR" smtClean="0"/>
          </a:p>
          <a:p>
            <a:r>
              <a:rPr lang="pt-BR" smtClean="0"/>
              <a:t>http://www.astro.iag.usp.br/~dinamica/iau-planeta.html;</a:t>
            </a:r>
          </a:p>
          <a:p>
            <a:endParaRPr lang="pt-BR" smtClean="0"/>
          </a:p>
        </p:txBody>
      </p:sp>
      <p:sp>
        <p:nvSpPr>
          <p:cNvPr id="181253" name="Espaço Reservado para Número de Slide 3"/>
          <p:cNvSpPr txBox="1">
            <a:spLocks noGrp="1"/>
          </p:cNvSpPr>
          <p:nvPr/>
        </p:nvSpPr>
        <p:spPr bwMode="auto">
          <a:xfrm>
            <a:off x="3884613" y="8250952"/>
            <a:ext cx="29718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B488FAE-957F-466F-8925-8965B831A98B}" type="slidenum">
              <a:rPr lang="pt-BR"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12</a:t>
            </a:fld>
            <a:endParaRPr lang="pt-BR" sz="120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00EDF-9A25-4D36-A4DD-58D00CDA57CD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1822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126230"/>
            <a:ext cx="5486400" cy="3909060"/>
          </a:xfrm>
          <a:noFill/>
          <a:ln/>
        </p:spPr>
        <p:txBody>
          <a:bodyPr/>
          <a:lstStyle/>
          <a:p>
            <a:r>
              <a:rPr lang="pt-BR" dirty="0" smtClean="0"/>
              <a:t>Sistema Solar com os planetas anões;</a:t>
            </a:r>
          </a:p>
          <a:p>
            <a:endParaRPr lang="pt-BR" dirty="0" smtClean="0"/>
          </a:p>
          <a:p>
            <a:r>
              <a:rPr lang="pt-BR" b="1" dirty="0" smtClean="0"/>
              <a:t>Ceres (romano) ou Deméter (grego) </a:t>
            </a:r>
            <a:r>
              <a:rPr lang="pt-BR" dirty="0" smtClean="0"/>
              <a:t>-  deusa filha de </a:t>
            </a:r>
            <a:r>
              <a:rPr lang="pt-BR" dirty="0" smtClean="0">
                <a:hlinkClick r:id="rId3" action="ppaction://hlinkfile" tooltip="Saturno (mitologia)"/>
              </a:rPr>
              <a:t>Saturno</a:t>
            </a:r>
            <a:r>
              <a:rPr lang="pt-BR" dirty="0" smtClean="0"/>
              <a:t>, amante e irmã de </a:t>
            </a:r>
            <a:r>
              <a:rPr lang="pt-BR" dirty="0" smtClean="0">
                <a:hlinkClick r:id="rId4" action="ppaction://hlinkfile" tooltip="Júpiter (mitologia)"/>
              </a:rPr>
              <a:t>Júpiter</a:t>
            </a:r>
            <a:r>
              <a:rPr lang="pt-BR" dirty="0" smtClean="0"/>
              <a:t>, irmã de </a:t>
            </a:r>
            <a:r>
              <a:rPr lang="pt-BR" dirty="0" smtClean="0">
                <a:hlinkClick r:id="rId5" action="ppaction://hlinkfile" tooltip="Juno"/>
              </a:rPr>
              <a:t>Juno</a:t>
            </a:r>
            <a:r>
              <a:rPr lang="pt-BR" dirty="0" smtClean="0"/>
              <a:t>, </a:t>
            </a:r>
            <a:r>
              <a:rPr lang="pt-BR" dirty="0" err="1" smtClean="0">
                <a:hlinkClick r:id="rId6" action="ppaction://hlinkfile" tooltip="Vesta (mitologia)"/>
              </a:rPr>
              <a:t>Vesta</a:t>
            </a:r>
            <a:r>
              <a:rPr lang="pt-BR" dirty="0" smtClean="0"/>
              <a:t>, </a:t>
            </a:r>
            <a:r>
              <a:rPr lang="pt-BR" dirty="0" err="1" smtClean="0">
                <a:hlinkClick r:id="rId7" action="ppaction://hlinkfile" tooltip="Neptuno (mitologia)"/>
              </a:rPr>
              <a:t>Neptuno</a:t>
            </a:r>
            <a:r>
              <a:rPr lang="pt-BR" dirty="0" smtClean="0"/>
              <a:t> e </a:t>
            </a:r>
            <a:r>
              <a:rPr lang="pt-BR" dirty="0" smtClean="0">
                <a:hlinkClick r:id="rId8" action="ppaction://hlinkfile" tooltip="Plutão (mitologia)"/>
              </a:rPr>
              <a:t>Plutão</a:t>
            </a:r>
            <a:r>
              <a:rPr lang="pt-BR" dirty="0" smtClean="0"/>
              <a:t>. Ceres era a deusa das colheitas e do amor maternal;</a:t>
            </a:r>
          </a:p>
          <a:p>
            <a:endParaRPr lang="pt-BR" dirty="0" smtClean="0"/>
          </a:p>
          <a:p>
            <a:r>
              <a:rPr lang="pt-BR" b="1" dirty="0" smtClean="0"/>
              <a:t>Caronte</a:t>
            </a:r>
            <a:r>
              <a:rPr lang="pt-BR" dirty="0" smtClean="0"/>
              <a:t> – Barqueiro do inferno mitologia romana;</a:t>
            </a:r>
          </a:p>
          <a:p>
            <a:endParaRPr lang="pt-BR" dirty="0" smtClean="0"/>
          </a:p>
          <a:p>
            <a:r>
              <a:rPr lang="pt-BR" b="1" dirty="0" smtClean="0"/>
              <a:t>Plutão</a:t>
            </a:r>
            <a:r>
              <a:rPr lang="pt-BR" dirty="0" smtClean="0"/>
              <a:t> – Rei do inferno;</a:t>
            </a:r>
          </a:p>
          <a:p>
            <a:endParaRPr lang="pt-BR" dirty="0" smtClean="0"/>
          </a:p>
          <a:p>
            <a:r>
              <a:rPr lang="pt-BR" b="1" dirty="0" err="1" smtClean="0"/>
              <a:t>Haumea</a:t>
            </a:r>
            <a:r>
              <a:rPr lang="pt-BR" b="1" dirty="0" smtClean="0"/>
              <a:t> </a:t>
            </a:r>
            <a:r>
              <a:rPr lang="pt-BR" dirty="0" smtClean="0"/>
              <a:t>- deusa do parto e da fertilidade na mitologia havaiana.</a:t>
            </a:r>
          </a:p>
          <a:p>
            <a:endParaRPr lang="pt-BR" dirty="0" smtClean="0"/>
          </a:p>
          <a:p>
            <a:r>
              <a:rPr lang="pt-BR" b="1" dirty="0" err="1" smtClean="0"/>
              <a:t>Makemake</a:t>
            </a:r>
            <a:r>
              <a:rPr lang="pt-BR" dirty="0" smtClean="0"/>
              <a:t> – deus polinésio da fertilidade e criador da humanidade.</a:t>
            </a:r>
          </a:p>
        </p:txBody>
      </p:sp>
      <p:sp>
        <p:nvSpPr>
          <p:cNvPr id="182277" name="Espaço Reservado para Número de Slide 3"/>
          <p:cNvSpPr txBox="1">
            <a:spLocks noGrp="1"/>
          </p:cNvSpPr>
          <p:nvPr/>
        </p:nvSpPr>
        <p:spPr bwMode="auto">
          <a:xfrm>
            <a:off x="3884613" y="8250952"/>
            <a:ext cx="29718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E68E002-64CD-46CB-B8EC-371DA179634B}" type="slidenum">
              <a:rPr lang="pt-BR"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13</a:t>
            </a:fld>
            <a:endParaRPr lang="pt-BR" sz="120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Sistema Solar em escala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39330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050338" cy="605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-3175"/>
            <a:ext cx="9144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>
                <a:solidFill>
                  <a:srgbClr val="FFFF00"/>
                </a:solidFill>
              </a:rPr>
              <a:t>O SISTEMA SOLAR</a:t>
            </a:r>
            <a:endParaRPr lang="pt-BR" sz="1200" i="0">
              <a:solidFill>
                <a:schemeClr val="hlink"/>
              </a:solidFill>
              <a:latin typeface="Zurich Ex BT" pitchFamily="34" charset="0"/>
            </a:endParaRPr>
          </a:p>
        </p:txBody>
      </p:sp>
      <p:pic>
        <p:nvPicPr>
          <p:cNvPr id="120835" name="Picture 3" descr="VSS000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1188"/>
            <a:ext cx="914400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 rot="-3379677">
            <a:off x="1302544" y="2859881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Mercúrio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 rot="-3372337">
            <a:off x="1082675" y="3979863"/>
            <a:ext cx="1376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Vênus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 rot="-3190915">
            <a:off x="1385095" y="3091656"/>
            <a:ext cx="1871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/>
              <a:t>Terra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rot="-3372337">
            <a:off x="1658938" y="3908425"/>
            <a:ext cx="1376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Marte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08300" y="4616450"/>
            <a:ext cx="1376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Júpiter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48263" y="4868863"/>
            <a:ext cx="1376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Saturno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-3738270">
            <a:off x="7059612" y="2827338"/>
            <a:ext cx="1376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Urano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-3897554">
            <a:off x="8053388" y="2711450"/>
            <a:ext cx="1376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/>
              <a:t>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14313" y="1965325"/>
            <a:ext cx="2143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i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Planeta</a:t>
            </a:r>
            <a:endParaRPr lang="pt-BR" sz="900" b="1" i="0">
              <a:solidFill>
                <a:schemeClr val="hlin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1859" name="Chave esquerda 4"/>
          <p:cNvSpPr>
            <a:spLocks/>
          </p:cNvSpPr>
          <p:nvPr/>
        </p:nvSpPr>
        <p:spPr bwMode="auto">
          <a:xfrm>
            <a:off x="2286000" y="1263650"/>
            <a:ext cx="252413" cy="2808288"/>
          </a:xfrm>
          <a:prstGeom prst="leftBrace">
            <a:avLst>
              <a:gd name="adj1" fmla="val 53002"/>
              <a:gd name="adj2" fmla="val 50000"/>
            </a:avLst>
          </a:prstGeom>
          <a:noFill/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cs typeface="Arial" pitchFamily="34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2557463" y="1362075"/>
            <a:ext cx="62166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Orbite o Sol, e não orbite nenhum outro corpo do Sistema Solar;</a:t>
            </a:r>
            <a:endParaRPr lang="pt-BR" sz="600" b="1" i="0">
              <a:solidFill>
                <a:schemeClr val="hlin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1861" name="Text Box 2"/>
          <p:cNvSpPr txBox="1">
            <a:spLocks noChangeArrowheads="1"/>
          </p:cNvSpPr>
          <p:nvPr/>
        </p:nvSpPr>
        <p:spPr bwMode="auto">
          <a:xfrm>
            <a:off x="2843213" y="2428875"/>
            <a:ext cx="6216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Ter forma aproximadamente esférica;</a:t>
            </a:r>
            <a:endParaRPr lang="pt-BR" sz="600" b="1" i="0">
              <a:solidFill>
                <a:schemeClr val="hlink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1862" name="Text Box 2"/>
          <p:cNvSpPr txBox="1">
            <a:spLocks noChangeArrowheads="1"/>
          </p:cNvSpPr>
          <p:nvPr/>
        </p:nvSpPr>
        <p:spPr bwMode="auto">
          <a:xfrm>
            <a:off x="2700338" y="3394075"/>
            <a:ext cx="3857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Dominar  sua órbita;</a:t>
            </a:r>
            <a:endParaRPr lang="pt-BR" sz="600" b="1" i="0">
              <a:solidFill>
                <a:schemeClr val="hlink"/>
              </a:solidFill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121863" name="Conector de seta reta 10"/>
          <p:cNvCxnSpPr>
            <a:cxnSpLocks noChangeShapeType="1"/>
          </p:cNvCxnSpPr>
          <p:nvPr/>
        </p:nvCxnSpPr>
        <p:spPr bwMode="auto">
          <a:xfrm>
            <a:off x="2598738" y="1576388"/>
            <a:ext cx="285750" cy="1587"/>
          </a:xfrm>
          <a:prstGeom prst="straightConnector1">
            <a:avLst/>
          </a:prstGeom>
          <a:noFill/>
          <a:ln w="38100" algn="ctr">
            <a:solidFill>
              <a:srgbClr val="FFFF99"/>
            </a:solidFill>
            <a:round/>
            <a:headEnd/>
            <a:tailEnd type="arrow" w="med" len="med"/>
          </a:ln>
        </p:spPr>
      </p:cxnSp>
      <p:cxnSp>
        <p:nvCxnSpPr>
          <p:cNvPr id="121864" name="Conector de seta reta 12"/>
          <p:cNvCxnSpPr>
            <a:cxnSpLocks noChangeShapeType="1"/>
          </p:cNvCxnSpPr>
          <p:nvPr/>
        </p:nvCxnSpPr>
        <p:spPr bwMode="auto">
          <a:xfrm>
            <a:off x="2557463" y="2641600"/>
            <a:ext cx="285750" cy="1588"/>
          </a:xfrm>
          <a:prstGeom prst="straightConnector1">
            <a:avLst/>
          </a:prstGeom>
          <a:noFill/>
          <a:ln w="38100" algn="ctr">
            <a:solidFill>
              <a:srgbClr val="FFFF99"/>
            </a:solidFill>
            <a:round/>
            <a:headEnd/>
            <a:tailEnd type="arrow" w="med" len="med"/>
          </a:ln>
        </p:spPr>
      </p:cxnSp>
      <p:cxnSp>
        <p:nvCxnSpPr>
          <p:cNvPr id="121865" name="Conector de seta reta 13"/>
          <p:cNvCxnSpPr>
            <a:cxnSpLocks noChangeShapeType="1"/>
          </p:cNvCxnSpPr>
          <p:nvPr/>
        </p:nvCxnSpPr>
        <p:spPr bwMode="auto">
          <a:xfrm>
            <a:off x="2557463" y="3602038"/>
            <a:ext cx="285750" cy="1587"/>
          </a:xfrm>
          <a:prstGeom prst="straightConnector1">
            <a:avLst/>
          </a:prstGeom>
          <a:noFill/>
          <a:ln w="38100" algn="ctr">
            <a:solidFill>
              <a:srgbClr val="FFFF99"/>
            </a:solidFill>
            <a:round/>
            <a:headEnd/>
            <a:tailEnd type="arrow" w="med" len="med"/>
          </a:ln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4013" y="2786063"/>
            <a:ext cx="2003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i="0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Planeta anão</a:t>
            </a:r>
            <a:endParaRPr lang="pt-BR" sz="900" b="1" i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14625" y="3786188"/>
            <a:ext cx="51165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0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Não domina  sua órbita;</a:t>
            </a:r>
            <a:endParaRPr lang="pt-BR" sz="600" b="1" i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" name="Cruz 26"/>
          <p:cNvSpPr>
            <a:spLocks noChangeArrowheads="1"/>
          </p:cNvSpPr>
          <p:nvPr/>
        </p:nvSpPr>
        <p:spPr bwMode="auto">
          <a:xfrm rot="-2882747">
            <a:off x="624681" y="1681957"/>
            <a:ext cx="1247775" cy="1274762"/>
          </a:xfrm>
          <a:prstGeom prst="plus">
            <a:avLst>
              <a:gd name="adj" fmla="val 48495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cs typeface="Arial" pitchFamily="34" charset="0"/>
            </a:endParaRPr>
          </a:p>
        </p:txBody>
      </p:sp>
      <p:cxnSp>
        <p:nvCxnSpPr>
          <p:cNvPr id="30" name="Conector reto 29"/>
          <p:cNvCxnSpPr>
            <a:cxnSpLocks noChangeShapeType="1"/>
          </p:cNvCxnSpPr>
          <p:nvPr/>
        </p:nvCxnSpPr>
        <p:spPr bwMode="auto">
          <a:xfrm>
            <a:off x="2928938" y="3643313"/>
            <a:ext cx="3357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9" descr="TwelvePlanets_l"/>
          <p:cNvPicPr>
            <a:picLocks noChangeAspect="1" noChangeArrowheads="1"/>
          </p:cNvPicPr>
          <p:nvPr/>
        </p:nvPicPr>
        <p:blipFill>
          <a:blip r:embed="rId3" cstate="print"/>
          <a:srcRect r="5247"/>
          <a:stretch>
            <a:fillRect/>
          </a:stretch>
        </p:blipFill>
        <p:spPr bwMode="auto">
          <a:xfrm>
            <a:off x="-285750" y="836613"/>
            <a:ext cx="8772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tângulo 4"/>
          <p:cNvSpPr>
            <a:spLocks noChangeArrowheads="1"/>
          </p:cNvSpPr>
          <p:nvPr/>
        </p:nvSpPr>
        <p:spPr bwMode="auto">
          <a:xfrm>
            <a:off x="8094663" y="2439988"/>
            <a:ext cx="785812" cy="1285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>
              <a:cs typeface="Arial" pitchFamily="34" charset="0"/>
            </a:endParaRPr>
          </a:p>
        </p:txBody>
      </p:sp>
      <p:pic>
        <p:nvPicPr>
          <p:cNvPr id="122884" name="Picture 9" descr="TwelvePlanets_l"/>
          <p:cNvPicPr>
            <a:picLocks noChangeAspect="1" noChangeArrowheads="1"/>
          </p:cNvPicPr>
          <p:nvPr/>
        </p:nvPicPr>
        <p:blipFill>
          <a:blip r:embed="rId3" cstate="print"/>
          <a:srcRect l="89507" t="45000" r="4320" b="47501"/>
          <a:stretch>
            <a:fillRect/>
          </a:stretch>
        </p:blipFill>
        <p:spPr bwMode="auto">
          <a:xfrm>
            <a:off x="7715250" y="3429000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9" descr="TwelvePlanets_l"/>
          <p:cNvPicPr>
            <a:picLocks noChangeAspect="1" noChangeArrowheads="1"/>
          </p:cNvPicPr>
          <p:nvPr/>
        </p:nvPicPr>
        <p:blipFill>
          <a:blip r:embed="rId3" cstate="print"/>
          <a:srcRect l="89507" t="45000" r="4320" b="47501"/>
          <a:stretch>
            <a:fillRect/>
          </a:stretch>
        </p:blipFill>
        <p:spPr bwMode="auto">
          <a:xfrm>
            <a:off x="7970838" y="3424238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9" descr="TwelvePlanets_l"/>
          <p:cNvPicPr>
            <a:picLocks noChangeAspect="1" noChangeArrowheads="1"/>
          </p:cNvPicPr>
          <p:nvPr/>
        </p:nvPicPr>
        <p:blipFill>
          <a:blip r:embed="rId3" cstate="print"/>
          <a:srcRect l="90279" t="46233" b="43750"/>
          <a:stretch>
            <a:fillRect/>
          </a:stretch>
        </p:blipFill>
        <p:spPr bwMode="auto">
          <a:xfrm>
            <a:off x="8393113" y="3500438"/>
            <a:ext cx="9001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riângulo isósceles 3"/>
          <p:cNvSpPr>
            <a:spLocks noChangeArrowheads="1"/>
          </p:cNvSpPr>
          <p:nvPr/>
        </p:nvSpPr>
        <p:spPr bwMode="auto">
          <a:xfrm rot="-2985987">
            <a:off x="8235157" y="2364581"/>
            <a:ext cx="449262" cy="180975"/>
          </a:xfrm>
          <a:prstGeom prst="triangle">
            <a:avLst>
              <a:gd name="adj" fmla="val 5237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BR">
              <a:cs typeface="Arial" pitchFamily="34" charset="0"/>
            </a:endParaRP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 rot="-2999509">
            <a:off x="7426326" y="2786062"/>
            <a:ext cx="13763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i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Haumea</a:t>
            </a:r>
            <a:endParaRPr lang="pt-BR" sz="1400" b="1" i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 rot="-2999509">
            <a:off x="7875587" y="2768601"/>
            <a:ext cx="13763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i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Makemake</a:t>
            </a:r>
            <a:endParaRPr lang="pt-BR" sz="1400" b="1" i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 rot="-2999509">
            <a:off x="8145463" y="2957513"/>
            <a:ext cx="1376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i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Éris</a:t>
            </a:r>
            <a:endParaRPr lang="pt-BR" sz="1400" b="1" i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2891" name="Text Box 6"/>
          <p:cNvSpPr txBox="1">
            <a:spLocks noChangeArrowheads="1"/>
          </p:cNvSpPr>
          <p:nvPr/>
        </p:nvSpPr>
        <p:spPr bwMode="auto">
          <a:xfrm rot="-2999509">
            <a:off x="3187700" y="2646363"/>
            <a:ext cx="674688" cy="309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i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Ceres</a:t>
            </a:r>
          </a:p>
        </p:txBody>
      </p:sp>
      <p:sp>
        <p:nvSpPr>
          <p:cNvPr id="122892" name="Text Box 6"/>
          <p:cNvSpPr txBox="1">
            <a:spLocks noChangeArrowheads="1"/>
          </p:cNvSpPr>
          <p:nvPr/>
        </p:nvSpPr>
        <p:spPr bwMode="auto">
          <a:xfrm rot="-2999509">
            <a:off x="7138987" y="2279651"/>
            <a:ext cx="1808163" cy="309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i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Plutão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Documents and Settings\Administrador\Desktop\Neto\Observatório\erupca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-3175"/>
            <a:ext cx="683577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1031"/>
          <p:cNvSpPr txBox="1">
            <a:spLocks noChangeArrowheads="1"/>
          </p:cNvSpPr>
          <p:nvPr/>
        </p:nvSpPr>
        <p:spPr bwMode="auto">
          <a:xfrm>
            <a:off x="2216150" y="33338"/>
            <a:ext cx="396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Erupção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sunprom_so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241300"/>
            <a:ext cx="8497887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Documents and Settings\Administrador\Desktop\Neto\Observatório\pag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ext Box 1031"/>
          <p:cNvSpPr txBox="1">
            <a:spLocks noChangeArrowheads="1"/>
          </p:cNvSpPr>
          <p:nvPr/>
        </p:nvSpPr>
        <p:spPr bwMode="auto">
          <a:xfrm>
            <a:off x="300038" y="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O SISTEMA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028" name="Text Box 1031"/>
          <p:cNvSpPr txBox="1">
            <a:spLocks noChangeArrowheads="1"/>
          </p:cNvSpPr>
          <p:nvPr/>
        </p:nvSpPr>
        <p:spPr bwMode="auto">
          <a:xfrm>
            <a:off x="2216150" y="457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Vento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031"/>
          <p:cNvSpPr txBox="1">
            <a:spLocks noChangeArrowheads="1"/>
          </p:cNvSpPr>
          <p:nvPr/>
        </p:nvSpPr>
        <p:spPr bwMode="auto">
          <a:xfrm>
            <a:off x="300038" y="128588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O SISTEMA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Text Box 1031"/>
          <p:cNvSpPr txBox="1">
            <a:spLocks noChangeArrowheads="1"/>
          </p:cNvSpPr>
          <p:nvPr/>
        </p:nvSpPr>
        <p:spPr bwMode="auto">
          <a:xfrm>
            <a:off x="4427538" y="14605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Vento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2" name="Text Box 1031"/>
          <p:cNvSpPr txBox="1">
            <a:spLocks noChangeArrowheads="1"/>
          </p:cNvSpPr>
          <p:nvPr/>
        </p:nvSpPr>
        <p:spPr bwMode="auto">
          <a:xfrm>
            <a:off x="4446588" y="51117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Zurich BlkEx BT"/>
              </a:rPr>
              <a:t>Aurora Boreal</a:t>
            </a:r>
            <a:endParaRPr lang="pt-BR" sz="16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" name="Imagem 15" descr="800px-Polarlicht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563"/>
            <a:ext cx="9144000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031"/>
          <p:cNvSpPr txBox="1">
            <a:spLocks noChangeArrowheads="1"/>
          </p:cNvSpPr>
          <p:nvPr/>
        </p:nvSpPr>
        <p:spPr bwMode="auto">
          <a:xfrm>
            <a:off x="300038" y="128588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O SISTEMA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75" name="Text Box 1031"/>
          <p:cNvSpPr txBox="1">
            <a:spLocks noChangeArrowheads="1"/>
          </p:cNvSpPr>
          <p:nvPr/>
        </p:nvSpPr>
        <p:spPr bwMode="auto">
          <a:xfrm>
            <a:off x="4427538" y="14605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 b="1">
                <a:solidFill>
                  <a:srgbClr val="FFFF99"/>
                </a:solidFill>
                <a:latin typeface="Zurich BlkEx BT"/>
              </a:rPr>
              <a:t>Vento Solar</a:t>
            </a:r>
            <a:endParaRPr lang="pt-BR" sz="20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76" name="Text Box 1031"/>
          <p:cNvSpPr txBox="1">
            <a:spLocks noChangeArrowheads="1"/>
          </p:cNvSpPr>
          <p:nvPr/>
        </p:nvSpPr>
        <p:spPr bwMode="auto">
          <a:xfrm>
            <a:off x="4446588" y="51117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FFFF99"/>
                </a:solidFill>
                <a:latin typeface="Zurich BlkEx BT"/>
              </a:rPr>
              <a:t>Aurora Austral</a:t>
            </a:r>
            <a:endParaRPr lang="pt-BR" sz="1600" b="1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" name="Imagem 16" descr="250px-Aurora_australis_200509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425" y="2071688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250px-Aurora_Boreal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86000"/>
            <a:ext cx="49180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650px-Sun_and_VV_Cephei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0"/>
            <a:ext cx="74437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1" name="Picture 3" descr="Sun_and_VV_Cephei_A"/>
          <p:cNvPicPr>
            <a:picLocks noChangeAspect="1" noChangeArrowheads="1"/>
          </p:cNvPicPr>
          <p:nvPr/>
        </p:nvPicPr>
        <p:blipFill>
          <a:blip r:embed="rId3" cstate="print"/>
          <a:srcRect l="1561" t="42960" r="82417" b="42828"/>
          <a:stretch>
            <a:fillRect/>
          </a:stretch>
        </p:blipFill>
        <p:spPr bwMode="auto">
          <a:xfrm>
            <a:off x="3921125" y="2517775"/>
            <a:ext cx="48244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157288" y="3167063"/>
            <a:ext cx="555625" cy="538162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i="0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V="1">
            <a:off x="1727200" y="2525713"/>
            <a:ext cx="2220913" cy="63817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1698625" y="3700463"/>
            <a:ext cx="2249488" cy="272891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1733" grpId="0" animBg="1"/>
      <p:bldP spid="201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050338" cy="605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arab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aixaDeTexto 13"/>
          <p:cNvSpPr txBox="1">
            <a:spLocks noChangeArrowheads="1"/>
          </p:cNvSpPr>
          <p:nvPr/>
        </p:nvSpPr>
        <p:spPr bwMode="auto">
          <a:xfrm>
            <a:off x="1370013" y="5381625"/>
            <a:ext cx="641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200" i="0">
                <a:solidFill>
                  <a:schemeClr val="bg1"/>
                </a:solidFill>
                <a:latin typeface="Arial" pitchFamily="34" charset="0"/>
              </a:rPr>
              <a:t>Gemini 4 – primeiro passeio de um astronauta norte americano Ed White no espaço;</a:t>
            </a:r>
          </a:p>
        </p:txBody>
      </p:sp>
      <p:pic>
        <p:nvPicPr>
          <p:cNvPr id="109571" name="Imagem 8" descr="gemini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338" y="476250"/>
            <a:ext cx="63007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earth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"/>
            <a:ext cx="91440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 descr="E:\www-cda\www-cda\sessao-astronomia\2001\07212001\s18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222250"/>
            <a:ext cx="9136062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agem 3" descr="ad0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5875"/>
            <a:ext cx="3106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Imagem 4" descr="ad01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3" y="385763"/>
            <a:ext cx="56562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.ytimg.com/vi/9_sBV_Dm2WI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381328" cy="5535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9310</TotalTime>
  <Words>229</Words>
  <Application>Microsoft Office PowerPoint</Application>
  <PresentationFormat>Apresentação na tela (4:3)</PresentationFormat>
  <Paragraphs>54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464</cp:revision>
  <cp:lastPrinted>2000-05-01T12:23:36Z</cp:lastPrinted>
  <dcterms:created xsi:type="dcterms:W3CDTF">1995-06-17T23:31:02Z</dcterms:created>
  <dcterms:modified xsi:type="dcterms:W3CDTF">2014-10-20T11:42:15Z</dcterms:modified>
</cp:coreProperties>
</file>