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5"/>
  </p:notesMasterIdLst>
  <p:sldIdLst>
    <p:sldId id="288" r:id="rId2"/>
    <p:sldId id="256" r:id="rId3"/>
    <p:sldId id="297" r:id="rId4"/>
    <p:sldId id="298" r:id="rId5"/>
    <p:sldId id="299" r:id="rId6"/>
    <p:sldId id="300" r:id="rId7"/>
    <p:sldId id="302" r:id="rId8"/>
    <p:sldId id="303" r:id="rId9"/>
    <p:sldId id="304" r:id="rId10"/>
    <p:sldId id="301" r:id="rId11"/>
    <p:sldId id="307" r:id="rId12"/>
    <p:sldId id="305" r:id="rId13"/>
    <p:sldId id="309" r:id="rId14"/>
    <p:sldId id="306" r:id="rId15"/>
    <p:sldId id="310" r:id="rId16"/>
    <p:sldId id="308" r:id="rId17"/>
    <p:sldId id="315" r:id="rId18"/>
    <p:sldId id="311" r:id="rId19"/>
    <p:sldId id="313" r:id="rId20"/>
    <p:sldId id="316" r:id="rId21"/>
    <p:sldId id="312" r:id="rId22"/>
    <p:sldId id="314" r:id="rId23"/>
    <p:sldId id="28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C1D0A-4B3B-4365-AC70-BC7484CE9D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70ECCF0-FCF5-418D-935C-2241E5CEAF75}">
      <dgm:prSet phldrT="[Texto]"/>
      <dgm:spPr/>
      <dgm:t>
        <a:bodyPr/>
        <a:lstStyle/>
        <a:p>
          <a:r>
            <a:rPr lang="pt-BR" dirty="0" smtClean="0"/>
            <a:t>Mudança na tensão elétrica dos suprimentos de energia</a:t>
          </a:r>
          <a:endParaRPr lang="pt-BR" dirty="0"/>
        </a:p>
      </dgm:t>
    </dgm:pt>
    <dgm:pt modelId="{F8FFD36B-7B8F-47CA-B4F3-5C8B0B833961}" type="parTrans" cxnId="{71984381-7EF7-4CC4-BDA2-830D4452050C}">
      <dgm:prSet/>
      <dgm:spPr/>
      <dgm:t>
        <a:bodyPr/>
        <a:lstStyle/>
        <a:p>
          <a:endParaRPr lang="pt-BR"/>
        </a:p>
      </dgm:t>
    </dgm:pt>
    <dgm:pt modelId="{DCFA830C-BD94-4CF8-8DC5-6BDEF70D31F8}" type="sibTrans" cxnId="{71984381-7EF7-4CC4-BDA2-830D4452050C}">
      <dgm:prSet/>
      <dgm:spPr/>
      <dgm:t>
        <a:bodyPr/>
        <a:lstStyle/>
        <a:p>
          <a:endParaRPr lang="pt-BR"/>
        </a:p>
      </dgm:t>
    </dgm:pt>
    <dgm:pt modelId="{176AD875-8DD1-4D12-88FE-111DCFCA41EA}">
      <dgm:prSet phldrT="[Texto]"/>
      <dgm:spPr/>
      <dgm:t>
        <a:bodyPr/>
        <a:lstStyle/>
        <a:p>
          <a:r>
            <a:rPr lang="pt-BR" dirty="0" smtClean="0"/>
            <a:t>Superaquecimento do tanque de oxigênio do MS</a:t>
          </a:r>
          <a:endParaRPr lang="pt-BR" dirty="0"/>
        </a:p>
      </dgm:t>
    </dgm:pt>
    <dgm:pt modelId="{BA7FCD04-D258-44B8-89AD-BDB5B73F51AB}" type="parTrans" cxnId="{201CEA9A-FC64-4B37-86C3-80F3F7368768}">
      <dgm:prSet/>
      <dgm:spPr/>
      <dgm:t>
        <a:bodyPr/>
        <a:lstStyle/>
        <a:p>
          <a:endParaRPr lang="pt-BR"/>
        </a:p>
      </dgm:t>
    </dgm:pt>
    <dgm:pt modelId="{D71C0CB2-CDB0-4E21-A407-5A3390B42084}" type="sibTrans" cxnId="{201CEA9A-FC64-4B37-86C3-80F3F7368768}">
      <dgm:prSet/>
      <dgm:spPr/>
      <dgm:t>
        <a:bodyPr/>
        <a:lstStyle/>
        <a:p>
          <a:endParaRPr lang="pt-BR"/>
        </a:p>
      </dgm:t>
    </dgm:pt>
    <dgm:pt modelId="{0637BEF4-FB50-49F6-BE74-A4C96594A43E}">
      <dgm:prSet phldrT="[Texto]"/>
      <dgm:spPr/>
      <dgm:t>
        <a:bodyPr/>
        <a:lstStyle/>
        <a:p>
          <a:r>
            <a:rPr lang="pt-BR" dirty="0" smtClean="0"/>
            <a:t>Incêndio e explosão dos tanques de O2</a:t>
          </a:r>
          <a:endParaRPr lang="pt-BR" dirty="0"/>
        </a:p>
      </dgm:t>
    </dgm:pt>
    <dgm:pt modelId="{2A512B22-7D86-428B-BBFB-84AC61C76B1F}" type="parTrans" cxnId="{3D08B488-26A0-431E-ACB9-69FE3B9166D9}">
      <dgm:prSet/>
      <dgm:spPr/>
      <dgm:t>
        <a:bodyPr/>
        <a:lstStyle/>
        <a:p>
          <a:endParaRPr lang="pt-BR"/>
        </a:p>
      </dgm:t>
    </dgm:pt>
    <dgm:pt modelId="{927F70A2-A99B-4C1A-A83C-3A9075AFF3FF}" type="sibTrans" cxnId="{3D08B488-26A0-431E-ACB9-69FE3B9166D9}">
      <dgm:prSet/>
      <dgm:spPr/>
      <dgm:t>
        <a:bodyPr/>
        <a:lstStyle/>
        <a:p>
          <a:endParaRPr lang="pt-BR"/>
        </a:p>
      </dgm:t>
    </dgm:pt>
    <dgm:pt modelId="{76BD15F4-C3DA-4BC0-ADB0-40779DEC8D01}" type="pres">
      <dgm:prSet presAssocID="{15AC1D0A-4B3B-4365-AC70-BC7484CE9D47}" presName="CompostProcess" presStyleCnt="0">
        <dgm:presLayoutVars>
          <dgm:dir/>
          <dgm:resizeHandles val="exact"/>
        </dgm:presLayoutVars>
      </dgm:prSet>
      <dgm:spPr/>
    </dgm:pt>
    <dgm:pt modelId="{B92B5A29-7A01-4EC1-A577-7BDBBF07AF90}" type="pres">
      <dgm:prSet presAssocID="{15AC1D0A-4B3B-4365-AC70-BC7484CE9D47}" presName="arrow" presStyleLbl="bgShp" presStyleIdx="0" presStyleCnt="1"/>
      <dgm:spPr/>
    </dgm:pt>
    <dgm:pt modelId="{895E93BD-2458-436D-B94A-8ECF69007347}" type="pres">
      <dgm:prSet presAssocID="{15AC1D0A-4B3B-4365-AC70-BC7484CE9D47}" presName="linearProcess" presStyleCnt="0"/>
      <dgm:spPr/>
    </dgm:pt>
    <dgm:pt modelId="{A9C64090-03A7-4B85-BC9C-0772706C8BED}" type="pres">
      <dgm:prSet presAssocID="{970ECCF0-FCF5-418D-935C-2241E5CEAF7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4C9929-C6B1-47E0-91E3-9CC0DC925A04}" type="pres">
      <dgm:prSet presAssocID="{DCFA830C-BD94-4CF8-8DC5-6BDEF70D31F8}" presName="sibTrans" presStyleCnt="0"/>
      <dgm:spPr/>
    </dgm:pt>
    <dgm:pt modelId="{CA5635CC-61CD-468A-8048-204CA12F47EE}" type="pres">
      <dgm:prSet presAssocID="{176AD875-8DD1-4D12-88FE-111DCFCA41E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6597CD-D6B4-4153-A3B3-C923FD6DECF6}" type="pres">
      <dgm:prSet presAssocID="{D71C0CB2-CDB0-4E21-A407-5A3390B42084}" presName="sibTrans" presStyleCnt="0"/>
      <dgm:spPr/>
    </dgm:pt>
    <dgm:pt modelId="{9B145B25-0AE1-43F6-BBB8-36863C09B56E}" type="pres">
      <dgm:prSet presAssocID="{0637BEF4-FB50-49F6-BE74-A4C96594A4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05CB32-A493-4D9C-AEAC-7EBCADBD3A9E}" type="presOf" srcId="{176AD875-8DD1-4D12-88FE-111DCFCA41EA}" destId="{CA5635CC-61CD-468A-8048-204CA12F47EE}" srcOrd="0" destOrd="0" presId="urn:microsoft.com/office/officeart/2005/8/layout/hProcess9"/>
    <dgm:cxn modelId="{201CEA9A-FC64-4B37-86C3-80F3F7368768}" srcId="{15AC1D0A-4B3B-4365-AC70-BC7484CE9D47}" destId="{176AD875-8DD1-4D12-88FE-111DCFCA41EA}" srcOrd="1" destOrd="0" parTransId="{BA7FCD04-D258-44B8-89AD-BDB5B73F51AB}" sibTransId="{D71C0CB2-CDB0-4E21-A407-5A3390B42084}"/>
    <dgm:cxn modelId="{16063B79-75EE-44C2-8A58-C6593593EBE2}" type="presOf" srcId="{15AC1D0A-4B3B-4365-AC70-BC7484CE9D47}" destId="{76BD15F4-C3DA-4BC0-ADB0-40779DEC8D01}" srcOrd="0" destOrd="0" presId="urn:microsoft.com/office/officeart/2005/8/layout/hProcess9"/>
    <dgm:cxn modelId="{3D08B488-26A0-431E-ACB9-69FE3B9166D9}" srcId="{15AC1D0A-4B3B-4365-AC70-BC7484CE9D47}" destId="{0637BEF4-FB50-49F6-BE74-A4C96594A43E}" srcOrd="2" destOrd="0" parTransId="{2A512B22-7D86-428B-BBFB-84AC61C76B1F}" sibTransId="{927F70A2-A99B-4C1A-A83C-3A9075AFF3FF}"/>
    <dgm:cxn modelId="{BB525D96-DA38-41A4-B465-0EF7580ECD7D}" type="presOf" srcId="{0637BEF4-FB50-49F6-BE74-A4C96594A43E}" destId="{9B145B25-0AE1-43F6-BBB8-36863C09B56E}" srcOrd="0" destOrd="0" presId="urn:microsoft.com/office/officeart/2005/8/layout/hProcess9"/>
    <dgm:cxn modelId="{1DDE1315-E120-4830-9EBF-098F9FE978BE}" type="presOf" srcId="{970ECCF0-FCF5-418D-935C-2241E5CEAF75}" destId="{A9C64090-03A7-4B85-BC9C-0772706C8BED}" srcOrd="0" destOrd="0" presId="urn:microsoft.com/office/officeart/2005/8/layout/hProcess9"/>
    <dgm:cxn modelId="{71984381-7EF7-4CC4-BDA2-830D4452050C}" srcId="{15AC1D0A-4B3B-4365-AC70-BC7484CE9D47}" destId="{970ECCF0-FCF5-418D-935C-2241E5CEAF75}" srcOrd="0" destOrd="0" parTransId="{F8FFD36B-7B8F-47CA-B4F3-5C8B0B833961}" sibTransId="{DCFA830C-BD94-4CF8-8DC5-6BDEF70D31F8}"/>
    <dgm:cxn modelId="{B4362DF6-7321-4B45-9890-C89DDD074ACF}" type="presParOf" srcId="{76BD15F4-C3DA-4BC0-ADB0-40779DEC8D01}" destId="{B92B5A29-7A01-4EC1-A577-7BDBBF07AF90}" srcOrd="0" destOrd="0" presId="urn:microsoft.com/office/officeart/2005/8/layout/hProcess9"/>
    <dgm:cxn modelId="{BA62243A-E313-4FDA-AF63-9A371A670A13}" type="presParOf" srcId="{76BD15F4-C3DA-4BC0-ADB0-40779DEC8D01}" destId="{895E93BD-2458-436D-B94A-8ECF69007347}" srcOrd="1" destOrd="0" presId="urn:microsoft.com/office/officeart/2005/8/layout/hProcess9"/>
    <dgm:cxn modelId="{8B943664-DD35-4B92-97F1-C47206F9860A}" type="presParOf" srcId="{895E93BD-2458-436D-B94A-8ECF69007347}" destId="{A9C64090-03A7-4B85-BC9C-0772706C8BED}" srcOrd="0" destOrd="0" presId="urn:microsoft.com/office/officeart/2005/8/layout/hProcess9"/>
    <dgm:cxn modelId="{13C81344-4759-4727-96A0-1962F18B8790}" type="presParOf" srcId="{895E93BD-2458-436D-B94A-8ECF69007347}" destId="{5F4C9929-C6B1-47E0-91E3-9CC0DC925A04}" srcOrd="1" destOrd="0" presId="urn:microsoft.com/office/officeart/2005/8/layout/hProcess9"/>
    <dgm:cxn modelId="{AE955CF7-EEE9-49D2-8852-6C641F3F9E25}" type="presParOf" srcId="{895E93BD-2458-436D-B94A-8ECF69007347}" destId="{CA5635CC-61CD-468A-8048-204CA12F47EE}" srcOrd="2" destOrd="0" presId="urn:microsoft.com/office/officeart/2005/8/layout/hProcess9"/>
    <dgm:cxn modelId="{C0D996E5-CCC7-4D0F-8970-DBC5E625D1BB}" type="presParOf" srcId="{895E93BD-2458-436D-B94A-8ECF69007347}" destId="{206597CD-D6B4-4153-A3B3-C923FD6DECF6}" srcOrd="3" destOrd="0" presId="urn:microsoft.com/office/officeart/2005/8/layout/hProcess9"/>
    <dgm:cxn modelId="{FC5CDA45-ED84-419E-8728-CFFAC4216BDD}" type="presParOf" srcId="{895E93BD-2458-436D-B94A-8ECF69007347}" destId="{9B145B25-0AE1-43F6-BBB8-36863C09B5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B5A29-7A01-4EC1-A577-7BDBBF07AF90}">
      <dsp:nvSpPr>
        <dsp:cNvPr id="0" name=""/>
        <dsp:cNvSpPr/>
      </dsp:nvSpPr>
      <dsp:spPr>
        <a:xfrm>
          <a:off x="610267" y="0"/>
          <a:ext cx="6916368" cy="3688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64090-03A7-4B85-BC9C-0772706C8BED}">
      <dsp:nvSpPr>
        <dsp:cNvPr id="0" name=""/>
        <dsp:cNvSpPr/>
      </dsp:nvSpPr>
      <dsp:spPr>
        <a:xfrm>
          <a:off x="275732" y="1106455"/>
          <a:ext cx="2441071" cy="1475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Mudança na tensão elétrica dos suprimentos de energia</a:t>
          </a:r>
          <a:endParaRPr lang="pt-BR" sz="2000" kern="1200" dirty="0"/>
        </a:p>
      </dsp:txBody>
      <dsp:txXfrm>
        <a:off x="347749" y="1178472"/>
        <a:ext cx="2297037" cy="1331239"/>
      </dsp:txXfrm>
    </dsp:sp>
    <dsp:sp modelId="{CA5635CC-61CD-468A-8048-204CA12F47EE}">
      <dsp:nvSpPr>
        <dsp:cNvPr id="0" name=""/>
        <dsp:cNvSpPr/>
      </dsp:nvSpPr>
      <dsp:spPr>
        <a:xfrm>
          <a:off x="2847916" y="1106455"/>
          <a:ext cx="2441071" cy="1475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Superaquecimento do tanque de oxigênio do MS</a:t>
          </a:r>
          <a:endParaRPr lang="pt-BR" sz="2000" kern="1200" dirty="0"/>
        </a:p>
      </dsp:txBody>
      <dsp:txXfrm>
        <a:off x="2919933" y="1178472"/>
        <a:ext cx="2297037" cy="1331239"/>
      </dsp:txXfrm>
    </dsp:sp>
    <dsp:sp modelId="{9B145B25-0AE1-43F6-BBB8-36863C09B56E}">
      <dsp:nvSpPr>
        <dsp:cNvPr id="0" name=""/>
        <dsp:cNvSpPr/>
      </dsp:nvSpPr>
      <dsp:spPr>
        <a:xfrm>
          <a:off x="5420099" y="1106455"/>
          <a:ext cx="2441071" cy="14752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Incêndio e explosão dos tanques de O2</a:t>
          </a:r>
          <a:endParaRPr lang="pt-BR" sz="2000" kern="1200" dirty="0"/>
        </a:p>
      </dsp:txBody>
      <dsp:txXfrm>
        <a:off x="5492116" y="1178472"/>
        <a:ext cx="2297037" cy="1331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B249E-034E-4D82-94CD-5D441346A514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5A26-01A5-4DFC-84AE-DF9709E3A4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50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6953-FACC-4876-A123-A480335A154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\Dropbox\2o_semestre_2013\CDCC_astronomia\SA - Apollo 13\apollo_13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03587C4-4042-4DC9-8FEF-8836744B9998}" type="datetimeFigureOut">
              <a:rPr lang="pt-BR" smtClean="0"/>
              <a:pPr/>
              <a:t>25/01/2014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4B353A-1946-4631-BAAE-116F5DE8576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5076056" y="6093296"/>
            <a:ext cx="24482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2195736" y="3424946"/>
            <a:ext cx="1944216" cy="220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547664" y="3789040"/>
            <a:ext cx="172819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dasin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" y="0"/>
            <a:ext cx="9115007" cy="6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680" y="764704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Palestrante: Andrew Hideo Kajiyama andrewhideok@gmail.com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80" y="30707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Centro de </a:t>
            </a:r>
            <a:r>
              <a:rPr lang="en-US" sz="2000" dirty="0" err="1"/>
              <a:t>Divulgação</a:t>
            </a:r>
            <a:r>
              <a:rPr lang="en-US" sz="2000" dirty="0"/>
              <a:t> da </a:t>
            </a:r>
            <a:r>
              <a:rPr lang="en-US" sz="2000" dirty="0" err="1"/>
              <a:t>Astronomia</a:t>
            </a:r>
            <a:endParaRPr lang="en-US" sz="2000" dirty="0"/>
          </a:p>
          <a:p>
            <a:r>
              <a:rPr lang="en-US" sz="2000" dirty="0" err="1"/>
              <a:t>Observatório</a:t>
            </a:r>
            <a:r>
              <a:rPr lang="en-US" sz="2000" dirty="0"/>
              <a:t> Dietrich </a:t>
            </a:r>
            <a:r>
              <a:rPr lang="en-US" sz="2000" dirty="0" err="1"/>
              <a:t>Schiel</a:t>
            </a:r>
            <a:r>
              <a:rPr lang="en-US" sz="2000" dirty="0"/>
              <a:t> </a:t>
            </a:r>
            <a:endParaRPr lang="pt-BR" sz="2000" dirty="0"/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D7E84A62-D831-412C-8EE8-43096A88DAC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6091783" cy="132499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Lançamento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83925" cy="477102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4051" y="2564904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Data: 11/04/1970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Hora: 13:13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Local: Cabo Canaveral, Florida, EUA – Kennedy Space Center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primeiro susto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972989" cy="25938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5536" y="155679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5h e 30 min do lançamento, a tripulação sente uma pequena vibração 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 o motor central do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Saturn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V, estágio S-II parando de funcionar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Apesar do susto, os outros 4 motores conseguiram compensar o motor danificado e a missão prosseguiu normalmente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6096" y="4797152"/>
            <a:ext cx="296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Saturn</a:t>
            </a:r>
            <a:r>
              <a:rPr lang="pt-BR" dirty="0" smtClean="0"/>
              <a:t> V – Foguete Lunar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0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328192"/>
          </a:xfrm>
        </p:spPr>
        <p:txBody>
          <a:bodyPr>
            <a:noAutofit/>
          </a:bodyPr>
          <a:lstStyle/>
          <a:p>
            <a:r>
              <a:rPr lang="pt-B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“Houston, temos um problema”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27" y="2060848"/>
            <a:ext cx="3324545" cy="22322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5419" y="165347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dia 13 de abril, 55h e 55 min após o lançamento, ocorre uma explosão em um dos tanques de O2 do módulo de serviço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os danos da explosão, perdem-se os suprimentos normais de água e energia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elétrica da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Odissey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612062" cy="1328192"/>
          </a:xfrm>
        </p:spPr>
        <p:txBody>
          <a:bodyPr>
            <a:noAutofit/>
          </a:bodyPr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 missão: Sobreviver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5419" y="165347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energia e água reduzidos, a temperatura interna da nave passa a beirar os 5ºC.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equipe da NASA em Terra estuda novos procedimentos para contornar a situação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Cogita-se usar o módulo lunar como “bote salva-vidas”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06" y="1588720"/>
            <a:ext cx="3196434" cy="344640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36006" y="5140144"/>
            <a:ext cx="348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Controle da Missão, em Houston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1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Percurso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087"/>
            <a:ext cx="9144000" cy="2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Percurso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087"/>
            <a:ext cx="9144000" cy="2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252022" cy="4724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Odissey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danificada, seu sistema de filtragem de CO2 estava inutilizável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Havia a possibilidade de os astronautas morrerem asfixiados com o próprio CO2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Aquarius possuía um sistema de filtragem, porém este comportava apenas 2 astronautas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Poderia-se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utilizar os filtros da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Odissey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Aquarius, porém </a:t>
            </a:r>
            <a:r>
              <a:rPr lang="pt-BR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filtros do MC eram redondos e do ML eram quadrados</a:t>
            </a:r>
            <a:endParaRPr lang="pt-BR" sz="16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problemas...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33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997884" cy="345638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80960" cy="1066800"/>
          </a:xfrm>
        </p:spPr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Solução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700808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Utilizando-se de tubos, papelão, sacos plásticos, filtros de metal e muita fita isolante, os engenheiros e cientistas em Terra criaram o dispositivo de encaixe ao lado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instruções de montagem foram enviadas por rádio e os astronautas conseguiram montar e fazer funcionar o dispositivo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9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Percurso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087"/>
            <a:ext cx="9144000" cy="2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31542" cy="4724400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Qualquer procedimento desnecessário poderia esgotar o suprimento de energia elétrica restante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procedimentos de reentrada foram estudados e simulados por Thomas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Mattingly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reentrada foi bem sucedida e os astronautas, apesar de muito frio, fome e sede se recuperaram e continuaram na NASA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Retorno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446813" cy="33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w\Dropbox\2o_semestre_2013\CDCC_astronomia\SA - Apollo 13\apollo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Sessão Astronomia</a:t>
            </a:r>
            <a:endParaRPr lang="pt-BR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076056" y="6165304"/>
            <a:ext cx="27363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686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Retorno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608512" cy="20550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296624" cy="25922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16" y="4005065"/>
            <a:ext cx="3261000" cy="24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4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Causas da Explosão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0969917"/>
              </p:ext>
            </p:extLst>
          </p:nvPr>
        </p:nvGraphicFramePr>
        <p:xfrm>
          <a:off x="611560" y="1397000"/>
          <a:ext cx="8136904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13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2B5A29-7A01-4EC1-A577-7BDBBF07A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2B5A29-7A01-4EC1-A577-7BDBBF07A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4090-03A7-4B85-BC9C-0772706C8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9C64090-03A7-4B85-BC9C-0772706C8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5635CC-61CD-468A-8048-204CA12F4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A5635CC-61CD-468A-8048-204CA12F4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45B25-0AE1-43F6-BBB8-36863C09B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B145B25-0AE1-43F6-BBB8-36863C09B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http://www.universetoday.com/62339/13-things-that-saved-apollo-13/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http://www.nasa.gov/mission_pages/apollo/missions/apollo13.html#.UtmeehBTvIU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http://www.space.com/17250-apollo-13-facts.html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http://www.space.com/8215-apollo-13-astronauts-share-surprises-successful-failure-mission.html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http://er.jsc.nasa.gov/seh/13index.htm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http://pt.wikipedia.org/wiki/Apollo_13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http://apollo.sese.asu.edu/LIW/20090407.html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Bibliografia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300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2924944"/>
            <a:ext cx="4114800" cy="701040"/>
          </a:xfrm>
        </p:spPr>
        <p:txBody>
          <a:bodyPr>
            <a:normAutofit/>
          </a:bodyPr>
          <a:lstStyle/>
          <a:p>
            <a:r>
              <a:rPr lang="pt-B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7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795638" cy="47244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Pousar na área </a:t>
            </a:r>
            <a:r>
              <a:rPr 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Mauro, na Lua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Recolher amostras de rochas e solo da área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Estudar a mobilidade humana na Lua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missão</a:t>
            </a:r>
            <a:endParaRPr lang="pt-BR" dirty="0"/>
          </a:p>
        </p:txBody>
      </p:sp>
      <p:pic>
        <p:nvPicPr>
          <p:cNvPr id="4" name="Picture 2" descr="C:\Users\Andrew\Dropbox\2o_semestre_2013\CDCC_astronomia\SA - Apollo 13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78333" cy="32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Tripulação</a:t>
            </a:r>
            <a:endParaRPr lang="pt-BR" dirty="0"/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395536" y="1844824"/>
            <a:ext cx="4572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James </a:t>
            </a:r>
            <a:r>
              <a:rPr lang="pt-BR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Lovell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Comandante da missão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de 715 horas de voo no espaço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Missões anteriores: </a:t>
            </a:r>
            <a:r>
              <a:rPr lang="pt-BR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Gemini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VII, </a:t>
            </a:r>
            <a:r>
              <a:rPr lang="pt-BR" sz="19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Gemini</a:t>
            </a: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XII, Apollo 8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Foi reserva de Neil Armstrong, o primeiro homem a pisar na Lua</a:t>
            </a: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072957"/>
            <a:ext cx="349208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2424" y="275208"/>
            <a:ext cx="6091783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Tripulação 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844824"/>
            <a:ext cx="4572000" cy="359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Heise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Piloto do módulo lunar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Apollo 13 foi sua primeira missão espacial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00200"/>
            <a:ext cx="315215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4" y="275208"/>
            <a:ext cx="6091783" cy="1324992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Tripulação</a:t>
            </a:r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844824"/>
            <a:ext cx="45720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</a:t>
            </a:r>
            <a:r>
              <a:rPr lang="pt-BR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Swigert</a:t>
            </a:r>
            <a:r>
              <a:rPr lang="pt-BR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Piloto do módulo de comando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Apollo 13 foi sua primeira missão espacial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 reserva de Thomas </a:t>
            </a:r>
            <a:r>
              <a:rPr lang="pt-BR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Mattingly</a:t>
            </a:r>
            <a:endParaRPr lang="pt-BR" sz="1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t-BR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Mattingly</a:t>
            </a:r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teve suspeita de sarampo e teve de se retirar da missão 3 dias antes do lançamento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94860"/>
            <a:ext cx="299553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52424" y="275208"/>
            <a:ext cx="6091783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Veículo Espacial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844824"/>
            <a:ext cx="45720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52523"/>
            <a:ext cx="5481242" cy="35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4" y="275208"/>
            <a:ext cx="8396040" cy="132499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Comando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Odissey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844824"/>
            <a:ext cx="45720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9" y="2060848"/>
            <a:ext cx="4124078" cy="3096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83568" y="1916832"/>
                <a:ext cx="36004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Função: Órbita terrestre e lunar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Tripulação: 3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Altura: 11,03 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Diâmetro: 3,9 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Volume: 617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Peso: 30.332 kg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6832"/>
                <a:ext cx="3600400" cy="4247317"/>
              </a:xfrm>
              <a:prstGeom prst="rect">
                <a:avLst/>
              </a:prstGeom>
              <a:blipFill rotWithShape="1">
                <a:blip r:embed="rId3"/>
                <a:stretch>
                  <a:fillRect l="-1015" r="-3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4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4" y="275208"/>
            <a:ext cx="7963992" cy="1324992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Módulo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Lunar Aquarius</a:t>
            </a:r>
            <a:endParaRPr lang="pt-BR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395536" y="1844824"/>
            <a:ext cx="45720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799"/>
            <a:ext cx="3068150" cy="3787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83568" y="1916832"/>
                <a:ext cx="36004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Função: Pouso na Lua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Tripulação: 2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Altura: 6,37 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Diâmetro: 4,27 m</a:t>
                </a: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Volume: 66</a:t>
                </a:r>
                <a14:m>
                  <m:oMath xmlns:m="http://schemas.openxmlformats.org/officeDocument/2006/math">
                    <m:r>
                      <a:rPr lang="pt-BR">
                        <a:latin typeface="Cambria Math"/>
                      </a:rPr>
                      <m:t>5</m:t>
                    </m:r>
                    <m:r>
                      <a:rPr lang="pt-BR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BR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pt-B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Peso: 14.696 kg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6832"/>
                <a:ext cx="3600400" cy="3693319"/>
              </a:xfrm>
              <a:prstGeom prst="rect">
                <a:avLst/>
              </a:prstGeom>
              <a:blipFill rotWithShape="1">
                <a:blip r:embed="rId3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9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-corrida espacial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SA-corrida espacial</Template>
  <TotalTime>2382</TotalTime>
  <Words>607</Words>
  <Application>Microsoft Office PowerPoint</Application>
  <PresentationFormat>Apresentação na tela (4:3)</PresentationFormat>
  <Paragraphs>93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SA-corrida espacial</vt:lpstr>
      <vt:lpstr>Apresentação do PowerPoint</vt:lpstr>
      <vt:lpstr>Sessão Astronomia</vt:lpstr>
      <vt:lpstr>A missão</vt:lpstr>
      <vt:lpstr>A Tripulação</vt:lpstr>
      <vt:lpstr>Apresentação do PowerPoint</vt:lpstr>
      <vt:lpstr>A Tripulação </vt:lpstr>
      <vt:lpstr>Apresentação do PowerPoint</vt:lpstr>
      <vt:lpstr>O Módulo de Comando Odissey</vt:lpstr>
      <vt:lpstr>O Módulo Lunar Aquarius</vt:lpstr>
      <vt:lpstr>O Lançamento</vt:lpstr>
      <vt:lpstr>O primeiro susto</vt:lpstr>
      <vt:lpstr>“Houston, temos um problema”</vt:lpstr>
      <vt:lpstr>Nova missão: Sobreviver</vt:lpstr>
      <vt:lpstr>O Percurso </vt:lpstr>
      <vt:lpstr>O Percurso </vt:lpstr>
      <vt:lpstr>Mais problemas...</vt:lpstr>
      <vt:lpstr>A Solução</vt:lpstr>
      <vt:lpstr>O Percurso</vt:lpstr>
      <vt:lpstr>O Retorno</vt:lpstr>
      <vt:lpstr>O Retorno</vt:lpstr>
      <vt:lpstr>As Causas da Explosão</vt:lpstr>
      <vt:lpstr>Bibliografia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andrewhideo@hotmail.com</dc:creator>
  <cp:lastModifiedBy>andrewhideo@hotmail.com</cp:lastModifiedBy>
  <cp:revision>46</cp:revision>
  <dcterms:created xsi:type="dcterms:W3CDTF">2014-01-18T12:35:47Z</dcterms:created>
  <dcterms:modified xsi:type="dcterms:W3CDTF">2014-01-25T19:54:52Z</dcterms:modified>
</cp:coreProperties>
</file>