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8" r:id="rId15"/>
    <p:sldId id="271" r:id="rId16"/>
    <p:sldId id="272" r:id="rId17"/>
    <p:sldId id="273" r:id="rId18"/>
    <p:sldId id="269" r:id="rId19"/>
    <p:sldId id="275" r:id="rId20"/>
    <p:sldId id="274" r:id="rId21"/>
    <p:sldId id="281" r:id="rId22"/>
    <p:sldId id="282" r:id="rId23"/>
    <p:sldId id="276" r:id="rId24"/>
    <p:sldId id="278" r:id="rId25"/>
    <p:sldId id="279" r:id="rId26"/>
    <p:sldId id="280" r:id="rId27"/>
    <p:sldId id="277" r:id="rId28"/>
    <p:sldId id="283" r:id="rId29"/>
    <p:sldId id="285" r:id="rId30"/>
    <p:sldId id="284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CC00"/>
    <a:srgbClr val="FFFF66"/>
    <a:srgbClr val="FFFF4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315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2DE57-653C-4BA9-9CF0-D13467F6916E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55A23A-78AF-46A0-B6C1-F8ED10F2CB41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http://3.bp.blogspot.com/-xrR2MrBmW3o/Tn_EvNvkt9I/AAAAAAAAAnI/eTBY09g2R9M/s1600/planetas1.jpg</a:t>
            </a:r>
          </a:p>
          <a:p>
            <a:r>
              <a:rPr lang="pt-BR" dirty="0" smtClean="0"/>
              <a:t>http://www.nasa.gov/images/content/681739main_K47system_diagram_4x3_1600-1200.jpg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2</a:t>
            </a:fld>
            <a:endParaRPr lang="pt-B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http://en.wikipedia.org/wiki/Transit_method#Transit_photometry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11</a:t>
            </a:fld>
            <a:endParaRPr lang="pt-B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http://pnld.moderna.com.br/2012/11/29/a-fisica-do-efeito-doppler/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12</a:t>
            </a:fld>
            <a:endParaRPr lang="pt-B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13</a:t>
            </a:fld>
            <a:endParaRPr lang="pt-B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http://en.wikipedia.org/wiki/Doppler_spectroscopy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14</a:t>
            </a:fld>
            <a:endParaRPr lang="pt-BR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15</a:t>
            </a:fld>
            <a:endParaRPr lang="pt-B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http://pt.wikipedia.org/wiki/Lente_gravitacional</a:t>
            </a:r>
          </a:p>
          <a:p>
            <a:r>
              <a:rPr lang="pt-BR" dirty="0" smtClean="0"/>
              <a:t>http://www.um.edu.mt/think/the-einstein-enigma/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16</a:t>
            </a:fld>
            <a:endParaRPr lang="pt-BR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17</a:t>
            </a:fld>
            <a:endParaRPr lang="pt-BR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http://kipac.stanford.edu/kipac/research/gravitational_lensing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18</a:t>
            </a:fld>
            <a:endParaRPr lang="pt-B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19</a:t>
            </a:fld>
            <a:endParaRPr lang="pt-BR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20</a:t>
            </a:fld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3</a:t>
            </a:fld>
            <a:endParaRPr lang="pt-B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http://kepler.nasa.gov/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21</a:t>
            </a:fld>
            <a:endParaRPr lang="pt-B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22</a:t>
            </a:fld>
            <a:endParaRPr lang="pt-BR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http://pt.wikipedia.org/wiki/Gliese_667_Cc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23</a:t>
            </a:fld>
            <a:endParaRPr lang="pt-BR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http://pt.wikipedia.org/wiki/Gliese_581_d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24</a:t>
            </a:fld>
            <a:endParaRPr lang="pt-BR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http://en.wikipedia.org/wiki/Kepler_22_b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25</a:t>
            </a:fld>
            <a:endParaRPr lang="pt-BR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http://en.wikipedia.org/wiki/HD_85512_b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26</a:t>
            </a:fld>
            <a:endParaRPr lang="pt-BR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http://en.wikipedia.org/wiki/Kepler-186f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27</a:t>
            </a:fld>
            <a:endParaRPr lang="pt-BR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http://www2.uol.com.br/sciam/noticias/nova_missao_da_nasa_aperfeicoa_investigacao_de_exoplanetas_proximos.html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28</a:t>
            </a:fld>
            <a:endParaRPr 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http://pt.wikipedia.org/wiki/PSR_B1257%2B12</a:t>
            </a:r>
          </a:p>
          <a:p>
            <a:r>
              <a:rPr lang="pt-BR" dirty="0" smtClean="0"/>
              <a:t>http://en.wikipedia.org/wiki/PSR_B1257+12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4</a:t>
            </a:fld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http://3.bp.blogspot.com/-xrR2MrBmW3o/Tn_EvNvkt9I/AAAAAAAAAnI/eTBY09g2R9M/s1600/planetas1.jpg</a:t>
            </a:r>
          </a:p>
          <a:p>
            <a:r>
              <a:rPr lang="pt-BR" dirty="0" smtClean="0"/>
              <a:t>http://www.nasa.gov/images/content/681739main_K47system_diagram_4x3_1600-1200.jpg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5</a:t>
            </a:fld>
            <a:endParaRPr lang="pt-B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http://www.bbc.co.uk/science/space/universe/key_places/51_pegasi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6</a:t>
            </a:fld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Como ver a luz</a:t>
            </a:r>
            <a:r>
              <a:rPr lang="pt-BR" baseline="0" dirty="0" smtClean="0"/>
              <a:t> de um isqueiro ao lado do farol visto de muito longe.</a:t>
            </a:r>
          </a:p>
          <a:p>
            <a:r>
              <a:rPr lang="pt-BR" dirty="0" smtClean="0"/>
              <a:t>http://www.youtube.com/watch?v=zFPnOUSdMdc#t=165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7</a:t>
            </a:fld>
            <a:endParaRPr 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http://www.planetimager.org/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8</a:t>
            </a:fld>
            <a:endParaRPr lang="pt-B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http://www.stsci.edu/~inr/thisweek1/2013/thisweek287.html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9</a:t>
            </a:fld>
            <a:endParaRPr lang="pt-B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http://subarutelescope.org/</a:t>
            </a:r>
          </a:p>
          <a:p>
            <a:r>
              <a:rPr lang="pt-BR" dirty="0" smtClean="0"/>
              <a:t>http://en.wikipedia.org/wiki/Subaru_Telescope#Subaru_Coronagraphic_Extreme_Adaptive_Optics_system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5A23A-78AF-46A0-B6C1-F8ED10F2CB41}" type="slidenum">
              <a:rPr lang="pt-BR" smtClean="0"/>
              <a:pPr/>
              <a:t>10</a:t>
            </a:fld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-40000" contrast="15000"/>
          </a:blip>
          <a:srcRect/>
          <a:stretch>
            <a:fillRect l="-16000" r="-2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449C2-B7E5-4BAD-A412-9F3325A16763}" type="datetimeFigureOut">
              <a:rPr lang="pt-BR" smtClean="0"/>
              <a:pPr/>
              <a:t>17/05/2014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FDF1C-2F99-41CF-A380-97D0E4DDF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wo-Earth-like-Exoplanets-found-1.jpg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l="4580"/>
          <a:stretch>
            <a:fillRect/>
          </a:stretch>
        </p:blipFill>
        <p:spPr>
          <a:xfrm>
            <a:off x="-58370" y="0"/>
            <a:ext cx="9202370" cy="6885384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403648" y="2420888"/>
            <a:ext cx="612068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elaxedModerately" fov="7200000">
                <a:rot lat="20400000" lon="0" rev="0"/>
              </a:camera>
              <a:lightRig rig="threePt" dir="t"/>
            </a:scene3d>
          </a:bodyPr>
          <a:lstStyle/>
          <a:p>
            <a:pPr algn="ctr"/>
            <a:r>
              <a:rPr lang="pt-BR" sz="5400" dirty="0" smtClean="0">
                <a:ln w="38100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Exoplanetas e o irmão gêmeo da Terra</a:t>
            </a:r>
            <a:endParaRPr lang="pt-BR" sz="5400" dirty="0">
              <a:ln w="38100">
                <a:solidFill>
                  <a:schemeClr val="tx1"/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9512" y="6381328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Bruna </a:t>
            </a:r>
            <a:r>
              <a:rPr lang="pt-BR" dirty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D</a:t>
            </a:r>
            <a:r>
              <a:rPr lang="pt-BR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onadel Weise  				 	bruna.weise@usp.br</a:t>
            </a:r>
            <a:endParaRPr lang="pt-BR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Observação direta</a:t>
            </a:r>
          </a:p>
          <a:p>
            <a:r>
              <a:rPr lang="fr-F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Subaru Coronagraphic Extreme Adaptive Optics </a:t>
            </a:r>
            <a:r>
              <a:rPr lang="fr-F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system -  Havai </a:t>
            </a:r>
            <a:endParaRPr lang="fr-FR" sz="24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Imagem 5" descr="250px-MaunaKea_Subar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356992"/>
            <a:ext cx="3175000" cy="234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Transito planetário</a:t>
            </a:r>
          </a:p>
          <a:p>
            <a:pPr>
              <a:buNone/>
            </a:pPr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Problema: Gera falsos positivos</a:t>
            </a:r>
          </a:p>
          <a:p>
            <a:pPr>
              <a:buNone/>
            </a:pPr>
            <a:endParaRPr lang="pt-BR" sz="24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4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4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4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Missões:</a:t>
            </a:r>
          </a:p>
          <a:p>
            <a:pPr>
              <a:buNone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</a:t>
            </a:r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Corot e Kepler</a:t>
            </a:r>
          </a:p>
        </p:txBody>
      </p:sp>
      <p:pic>
        <p:nvPicPr>
          <p:cNvPr id="5" name="Imagem 4" descr="010130120531-venus-tra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078" y="2780928"/>
            <a:ext cx="2629746" cy="231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lipse 6"/>
          <p:cNvSpPr/>
          <p:nvPr/>
        </p:nvSpPr>
        <p:spPr>
          <a:xfrm>
            <a:off x="5292080" y="2204864"/>
            <a:ext cx="2232248" cy="2232248"/>
          </a:xfrm>
          <a:prstGeom prst="ellipse">
            <a:avLst/>
          </a:prstGeom>
          <a:gradFill flip="none" rotWithShape="1">
            <a:gsLst>
              <a:gs pos="25000">
                <a:srgbClr val="FFFF66"/>
              </a:gs>
              <a:gs pos="42000">
                <a:srgbClr val="FFFF47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4211960" y="3212976"/>
            <a:ext cx="432048" cy="432048"/>
          </a:xfrm>
          <a:prstGeom prst="ellipse">
            <a:avLst/>
          </a:prstGeom>
          <a:gradFill>
            <a:gsLst>
              <a:gs pos="21000">
                <a:srgbClr val="00CC00"/>
              </a:gs>
              <a:gs pos="60000">
                <a:srgbClr val="00B050"/>
              </a:gs>
              <a:gs pos="100000">
                <a:srgbClr val="00CC0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2" name="Conector reto 11"/>
          <p:cNvCxnSpPr/>
          <p:nvPr/>
        </p:nvCxnSpPr>
        <p:spPr>
          <a:xfrm>
            <a:off x="4211960" y="5373216"/>
            <a:ext cx="864096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5076056" y="5373216"/>
            <a:ext cx="288032" cy="36004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flipV="1">
            <a:off x="5364088" y="5724872"/>
            <a:ext cx="1872208" cy="8384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7524328" y="5373216"/>
            <a:ext cx="108012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 flipV="1">
            <a:off x="7236296" y="5373216"/>
            <a:ext cx="288032" cy="36004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/>
          <p:cNvCxnSpPr/>
          <p:nvPr/>
        </p:nvCxnSpPr>
        <p:spPr>
          <a:xfrm flipV="1">
            <a:off x="3995936" y="3140968"/>
            <a:ext cx="0" cy="3096344"/>
          </a:xfrm>
          <a:prstGeom prst="straightConnector1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/>
          <p:cNvCxnSpPr/>
          <p:nvPr/>
        </p:nvCxnSpPr>
        <p:spPr>
          <a:xfrm flipV="1">
            <a:off x="4004320" y="6237312"/>
            <a:ext cx="4600128" cy="8384"/>
          </a:xfrm>
          <a:prstGeom prst="straightConnector1">
            <a:avLst/>
          </a:prstGeom>
          <a:ln w="4445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ço Reservado para Conteúdo 2"/>
          <p:cNvSpPr txBox="1">
            <a:spLocks/>
          </p:cNvSpPr>
          <p:nvPr/>
        </p:nvSpPr>
        <p:spPr>
          <a:xfrm rot="19751341">
            <a:off x="3391391" y="4203038"/>
            <a:ext cx="1317172" cy="954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Luz</a:t>
            </a:r>
          </a:p>
        </p:txBody>
      </p:sp>
      <p:sp>
        <p:nvSpPr>
          <p:cNvPr id="36" name="Espaço Reservado para Conteúdo 2"/>
          <p:cNvSpPr txBox="1">
            <a:spLocks/>
          </p:cNvSpPr>
          <p:nvPr/>
        </p:nvSpPr>
        <p:spPr>
          <a:xfrm>
            <a:off x="5220072" y="6380809"/>
            <a:ext cx="1317172" cy="954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Tempo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2.53469E-6 L 0.45677 2.53469E-6 " pathEditMode="relative" rAng="0" ptsTypes="AA">
                                      <p:cBhvr>
                                        <p:cTn id="26" dur="5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Velocidade Radial (doppler)</a:t>
            </a:r>
          </a:p>
        </p:txBody>
      </p:sp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708920"/>
            <a:ext cx="41068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prisma-dispersao-luz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5652120" y="2708920"/>
            <a:ext cx="2306752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Velocidade Radial (doppler)</a:t>
            </a:r>
          </a:p>
          <a:p>
            <a:r>
              <a:rPr lang="pt-BR" sz="2800" dirty="0" smtClean="0">
                <a:solidFill>
                  <a:srgbClr val="FF0000"/>
                </a:solidFill>
                <a:latin typeface="Arial Rounded MT Bold" pitchFamily="34" charset="0"/>
              </a:rPr>
              <a:t>Red shift</a:t>
            </a: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/</a:t>
            </a:r>
            <a:r>
              <a:rPr lang="pt-BR" sz="2800" dirty="0" smtClean="0">
                <a:solidFill>
                  <a:srgbClr val="0070C0"/>
                </a:solidFill>
                <a:latin typeface="Arial Rounded MT Bold" pitchFamily="34" charset="0"/>
              </a:rPr>
              <a:t>Blue shift</a:t>
            </a:r>
            <a:endParaRPr lang="pt-BR" sz="2800" dirty="0" smtClean="0">
              <a:solidFill>
                <a:srgbClr val="FF0000"/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7" name="Imagem 6" descr="man-looking-by-a-telescope_318-29601.png"/>
          <p:cNvPicPr>
            <a:picLocks noChangeAspect="1"/>
          </p:cNvPicPr>
          <p:nvPr/>
        </p:nvPicPr>
        <p:blipFill>
          <a:blip r:embed="rId3" cstate="print"/>
          <a:srcRect l="6565" r="11376"/>
          <a:stretch>
            <a:fillRect/>
          </a:stretch>
        </p:blipFill>
        <p:spPr>
          <a:xfrm>
            <a:off x="395536" y="3573016"/>
            <a:ext cx="1800200" cy="2193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ol 8"/>
          <p:cNvSpPr/>
          <p:nvPr/>
        </p:nvSpPr>
        <p:spPr>
          <a:xfrm>
            <a:off x="2771800" y="2996952"/>
            <a:ext cx="864096" cy="864096"/>
          </a:xfrm>
          <a:prstGeom prst="sun">
            <a:avLst/>
          </a:prstGeom>
          <a:gradFill>
            <a:gsLst>
              <a:gs pos="49000">
                <a:srgbClr val="FFC000"/>
              </a:gs>
              <a:gs pos="49000">
                <a:srgbClr val="FFFF00"/>
              </a:gs>
              <a:gs pos="56000">
                <a:srgbClr val="FFFF6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Sol 9"/>
          <p:cNvSpPr/>
          <p:nvPr/>
        </p:nvSpPr>
        <p:spPr>
          <a:xfrm>
            <a:off x="7236296" y="4581128"/>
            <a:ext cx="864096" cy="864096"/>
          </a:xfrm>
          <a:prstGeom prst="sun">
            <a:avLst/>
          </a:prstGeom>
          <a:gradFill>
            <a:gsLst>
              <a:gs pos="49000">
                <a:srgbClr val="FFC000"/>
              </a:gs>
              <a:gs pos="49000">
                <a:srgbClr val="FFFF00"/>
              </a:gs>
              <a:gs pos="56000">
                <a:srgbClr val="FFFF6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4" name="Conector de seta reta 13"/>
          <p:cNvCxnSpPr/>
          <p:nvPr/>
        </p:nvCxnSpPr>
        <p:spPr>
          <a:xfrm>
            <a:off x="3131840" y="3429000"/>
            <a:ext cx="2232248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 flipH="1">
            <a:off x="5436096" y="5013176"/>
            <a:ext cx="2592288" cy="0"/>
          </a:xfrm>
          <a:prstGeom prst="straightConnector1">
            <a:avLst/>
          </a:prstGeom>
          <a:ln w="412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43 2.53469E-6 L 0.28143 2.53469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7567E-6 L -0.2915 -2.27567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3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Velocidade Radial (doppler)</a:t>
            </a:r>
          </a:p>
        </p:txBody>
      </p:sp>
      <p:sp>
        <p:nvSpPr>
          <p:cNvPr id="4" name="Elipse 3"/>
          <p:cNvSpPr/>
          <p:nvPr/>
        </p:nvSpPr>
        <p:spPr>
          <a:xfrm>
            <a:off x="2411760" y="3645024"/>
            <a:ext cx="1368152" cy="1368152"/>
          </a:xfrm>
          <a:prstGeom prst="ellipse">
            <a:avLst/>
          </a:prstGeom>
          <a:gradFill>
            <a:gsLst>
              <a:gs pos="8000">
                <a:srgbClr val="FFC000"/>
              </a:gs>
              <a:gs pos="100000">
                <a:srgbClr val="FFFF00"/>
              </a:gs>
              <a:gs pos="56000">
                <a:srgbClr val="FFFF66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Elipse 4"/>
          <p:cNvSpPr/>
          <p:nvPr/>
        </p:nvSpPr>
        <p:spPr>
          <a:xfrm>
            <a:off x="2915816" y="2564904"/>
            <a:ext cx="360040" cy="360040"/>
          </a:xfrm>
          <a:prstGeom prst="ellipse">
            <a:avLst/>
          </a:prstGeom>
          <a:gradFill>
            <a:gsLst>
              <a:gs pos="8000">
                <a:srgbClr val="00B050"/>
              </a:gs>
              <a:gs pos="100000">
                <a:srgbClr val="00CC00"/>
              </a:gs>
              <a:gs pos="98000">
                <a:srgbClr val="66FF33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Seta para baixo 5"/>
          <p:cNvSpPr/>
          <p:nvPr/>
        </p:nvSpPr>
        <p:spPr>
          <a:xfrm>
            <a:off x="2987824" y="2780928"/>
            <a:ext cx="216024" cy="288032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Seta para baixo 6"/>
          <p:cNvSpPr/>
          <p:nvPr/>
        </p:nvSpPr>
        <p:spPr>
          <a:xfrm rot="10800000">
            <a:off x="2915816" y="3140968"/>
            <a:ext cx="360040" cy="72008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5263952" y="4888160"/>
            <a:ext cx="3880048" cy="2429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4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Confirma método do transito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Bom para planetas de órbitas pequenas</a:t>
            </a:r>
            <a:endParaRPr kumimoji="0" lang="pt-BR" sz="2400" b="0" i="0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9" name="Imagem 8" descr="680px-ESO_-_The_Radial_Velocity_Method_(by).jpg"/>
          <p:cNvPicPr>
            <a:picLocks noChangeAspect="1"/>
          </p:cNvPicPr>
          <p:nvPr/>
        </p:nvPicPr>
        <p:blipFill>
          <a:blip r:embed="rId3" cstate="print"/>
          <a:srcRect r="6600" b="20610"/>
          <a:stretch>
            <a:fillRect/>
          </a:stretch>
        </p:blipFill>
        <p:spPr>
          <a:xfrm>
            <a:off x="5148064" y="1988840"/>
            <a:ext cx="3779912" cy="2834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95005E-6 C 0.02257 3.95005E-6 0.0415 0.02428 0.0415 0.05481 C 0.0415 0.08487 0.02257 0.11008 -2.77778E-6 0.11008 C -0.02309 0.11008 -0.04114 0.08487 -0.04114 0.05481 C -0.04114 0.02428 -0.02309 3.95005E-6 -2.77778E-6 3.95005E-6 Z " pathEditMode="relative" rAng="0" ptsTypes="fffff">
                                      <p:cBhvr>
                                        <p:cTn id="2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393 C 0.11667 0.00393 0.21181 0.1309 0.21181 0.28724 C 0.21181 0.44403 0.11667 0.57169 -1.66667E-6 0.57169 C -0.11632 0.57169 -0.21094 0.44403 -0.21094 0.28724 C -0.21094 0.1309 -0.11632 0.00393 -1.66667E-6 0.00393 Z " pathEditMode="relative" rAng="0" ptsTypes="fffff">
                                      <p:cBhvr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Microlentes gravitacionais</a:t>
            </a:r>
          </a:p>
          <a:p>
            <a:pPr>
              <a:buNone/>
            </a:pPr>
            <a:r>
              <a:rPr lang="fr-F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Lente gravitacional?</a:t>
            </a:r>
            <a:endParaRPr lang="fr-FR" sz="24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4" name="Imagem 3" descr="gravitational-lens-ar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132856"/>
            <a:ext cx="4104456" cy="451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gravitational-lens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2664296"/>
            <a:ext cx="482631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Microlentes gravitacionais</a:t>
            </a:r>
          </a:p>
          <a:p>
            <a:pPr>
              <a:buNone/>
            </a:pPr>
            <a:r>
              <a:rPr lang="fr-F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Lente gravitacional?</a:t>
            </a:r>
            <a:endParaRPr lang="fr-FR" sz="24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5" name="Imagem 4" descr="abell2218.jpg"/>
          <p:cNvPicPr>
            <a:picLocks noChangeAspect="1"/>
          </p:cNvPicPr>
          <p:nvPr/>
        </p:nvPicPr>
        <p:blipFill>
          <a:blip r:embed="rId3" cstate="print"/>
          <a:srcRect r="31888"/>
          <a:stretch>
            <a:fillRect/>
          </a:stretch>
        </p:blipFill>
        <p:spPr>
          <a:xfrm>
            <a:off x="1187624" y="3933056"/>
            <a:ext cx="3672408" cy="2751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lentille-gravitationnelle_h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2636912"/>
            <a:ext cx="4394261" cy="2929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080723gravlens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2348880"/>
            <a:ext cx="4221088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Microlentes gravitacionais</a:t>
            </a: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Necessário alinhamento que não </a:t>
            </a:r>
          </a:p>
          <a:p>
            <a:pPr>
              <a:buNone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s</a:t>
            </a:r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e repete;</a:t>
            </a:r>
          </a:p>
          <a:p>
            <a:pPr>
              <a:buNone/>
            </a:pPr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Útil para estrelas muito distantes;</a:t>
            </a:r>
          </a:p>
        </p:txBody>
      </p:sp>
      <p:pic>
        <p:nvPicPr>
          <p:cNvPr id="4" name="Imagem 3" descr="Gravitational_micro_re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780928"/>
            <a:ext cx="4572000" cy="216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microlent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911" y="2420888"/>
            <a:ext cx="3887585" cy="4092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microlens_disc_still_f1.jpg"/>
          <p:cNvPicPr>
            <a:picLocks noChangeAspect="1"/>
          </p:cNvPicPr>
          <p:nvPr/>
        </p:nvPicPr>
        <p:blipFill>
          <a:blip r:embed="rId5" cstate="print"/>
          <a:srcRect l="21920" t="13745" r="26240"/>
          <a:stretch>
            <a:fillRect/>
          </a:stretch>
        </p:blipFill>
        <p:spPr>
          <a:xfrm flipH="1">
            <a:off x="5364088" y="2420888"/>
            <a:ext cx="3816424" cy="3991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Microlentes gravitacionais</a:t>
            </a:r>
          </a:p>
        </p:txBody>
      </p:sp>
      <p:pic>
        <p:nvPicPr>
          <p:cNvPr id="4" name="Imagem 3" descr="as-vantagens-de-se-tomar-um-copo-de-vinho-por-dia-1.jpg"/>
          <p:cNvPicPr>
            <a:picLocks noChangeAspect="1"/>
          </p:cNvPicPr>
          <p:nvPr/>
        </p:nvPicPr>
        <p:blipFill>
          <a:blip r:embed="rId3" cstate="print"/>
          <a:srcRect l="26268" r="23385"/>
          <a:stretch>
            <a:fillRect/>
          </a:stretch>
        </p:blipFill>
        <p:spPr>
          <a:xfrm>
            <a:off x="251520" y="2564904"/>
            <a:ext cx="1656184" cy="3289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image002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4365104"/>
            <a:ext cx="2680692" cy="1787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gravle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2276872"/>
            <a:ext cx="3176240" cy="2088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1grav_lensing_l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1844824"/>
            <a:ext cx="3617978" cy="271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black-spot-shots.png"/>
          <p:cNvPicPr>
            <a:picLocks noChangeAspect="1"/>
          </p:cNvPicPr>
          <p:nvPr/>
        </p:nvPicPr>
        <p:blipFill>
          <a:blip r:embed="rId7" cstate="print"/>
          <a:srcRect t="6193"/>
          <a:stretch>
            <a:fillRect/>
          </a:stretch>
        </p:blipFill>
        <p:spPr>
          <a:xfrm>
            <a:off x="4067944" y="5146039"/>
            <a:ext cx="5076056" cy="1711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Microlentes gravitacionais</a:t>
            </a:r>
            <a:endParaRPr lang="pt-BR" sz="28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r>
              <a:rPr lang="pt-BR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Probing </a:t>
            </a:r>
            <a:r>
              <a:rPr lang="pt-BR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Lensing </a:t>
            </a:r>
            <a:r>
              <a:rPr lang="pt-BR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Anomalies </a:t>
            </a:r>
            <a:r>
              <a:rPr lang="pt-BR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NETwork</a:t>
            </a:r>
            <a:r>
              <a:rPr lang="pt-BR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(</a:t>
            </a:r>
            <a:r>
              <a:rPr lang="pt-BR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PLANET</a:t>
            </a: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)</a:t>
            </a:r>
          </a:p>
          <a:p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Telescópios espalhados para observação constante</a:t>
            </a:r>
          </a:p>
          <a:p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r>
              <a:rPr lang="pt-BR" sz="2800" dirty="0"/>
              <a:t> </a:t>
            </a:r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8" name="Imagem 7" descr="200px-PLANET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429000"/>
            <a:ext cx="2968724" cy="2968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Exoplanetas?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 algn="ctr">
              <a:buNone/>
            </a:pPr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 algn="ctr">
              <a:buNone/>
            </a:pPr>
            <a:r>
              <a:rPr lang="pt-BR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Planeta externo                  Exoplaneta</a:t>
            </a:r>
            <a:endParaRPr lang="pt-BR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4" name="Diferente de 3"/>
          <p:cNvSpPr/>
          <p:nvPr/>
        </p:nvSpPr>
        <p:spPr>
          <a:xfrm>
            <a:off x="4139952" y="2636912"/>
            <a:ext cx="1008112" cy="648072"/>
          </a:xfrm>
          <a:prstGeom prst="mathNotEqua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6" name="Imagem 5" descr="planetas1.jpg"/>
          <p:cNvPicPr>
            <a:picLocks noChangeAspect="1"/>
          </p:cNvPicPr>
          <p:nvPr/>
        </p:nvPicPr>
        <p:blipFill>
          <a:blip r:embed="rId3" cstate="print">
            <a:lum contrast="14000"/>
          </a:blip>
          <a:srcRect r="32281"/>
          <a:stretch>
            <a:fillRect/>
          </a:stretch>
        </p:blipFill>
        <p:spPr>
          <a:xfrm>
            <a:off x="323528" y="3645024"/>
            <a:ext cx="4023899" cy="2228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681739main_K47system_diagram_4x3_1600-1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4379" y="3356992"/>
            <a:ext cx="422962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611560" y="4653136"/>
            <a:ext cx="8229600" cy="2132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Depois da Terra</a:t>
            </a:r>
            <a:r>
              <a:rPr kumimoji="0" lang="pt-BR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               	 </a:t>
            </a: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Orbitam outra 			        			estrela (não o Sol)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Microlentes gravitacionais</a:t>
            </a:r>
          </a:p>
          <a:p>
            <a:pPr>
              <a:buNone/>
            </a:pPr>
            <a:r>
              <a:rPr lang="pt-BR" sz="2800" dirty="0"/>
              <a:t> </a:t>
            </a:r>
            <a:r>
              <a:rPr lang="pt-BR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Optical Gravitational Lensing </a:t>
            </a: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Experiment, </a:t>
            </a:r>
            <a:r>
              <a:rPr lang="pt-BR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Microlensing Observations in Astrophysics</a:t>
            </a:r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OGLE-2005-BLG-390Lb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“Super Terra”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21 mil anos-luz</a:t>
            </a:r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8" name="Imagem 7" descr="609px-Dome_for_MOA_telescop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7979" y="2708920"/>
            <a:ext cx="248914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Warszawskie_Obserwatorium_Południow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581128"/>
            <a:ext cx="2930668" cy="1950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Sonda Kepler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Orbita o Sol;</a:t>
            </a:r>
          </a:p>
          <a:p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Método de trânsito;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715 novos planetas em </a:t>
            </a:r>
          </a:p>
          <a:p>
            <a:pPr>
              <a:buNone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	</a:t>
            </a:r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305 estrelas;</a:t>
            </a:r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Imagem 5" descr="300px-Telescope_Kepler-NASA.jpeg"/>
          <p:cNvPicPr>
            <a:picLocks noChangeAspect="1"/>
          </p:cNvPicPr>
          <p:nvPr/>
        </p:nvPicPr>
        <p:blipFill>
          <a:blip r:embed="rId3" cstate="print"/>
          <a:srcRect l="4608"/>
          <a:stretch>
            <a:fillRect/>
          </a:stretch>
        </p:blipFill>
        <p:spPr>
          <a:xfrm>
            <a:off x="683568" y="3717032"/>
            <a:ext cx="3131840" cy="224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461px-MilkywaykeplerfovbyCRoberts.jpg"/>
          <p:cNvPicPr>
            <a:picLocks noChangeAspect="1"/>
          </p:cNvPicPr>
          <p:nvPr/>
        </p:nvPicPr>
        <p:blipFill>
          <a:blip r:embed="rId4" cstate="print"/>
          <a:srcRect l="17427" t="20390" r="12866" b="16488"/>
          <a:stretch>
            <a:fillRect/>
          </a:stretch>
        </p:blipFill>
        <p:spPr>
          <a:xfrm>
            <a:off x="4499992" y="1484784"/>
            <a:ext cx="4320480" cy="5091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Sonda Kepler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Espaço Reservado para Conteúdo 7" descr="Exoplanet_Discovery_Methods_Bar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179512" y="1412776"/>
            <a:ext cx="8748464" cy="52229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Outras Terras?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Gliese 667 Cc</a:t>
            </a:r>
          </a:p>
          <a:p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4 vezes massa da Terra</a:t>
            </a:r>
          </a:p>
          <a:p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Sistema triplo de estrelas</a:t>
            </a:r>
          </a:p>
          <a:p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22 anos-luz da Terra</a:t>
            </a:r>
          </a:p>
          <a:p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Ano de 28 dias</a:t>
            </a:r>
          </a:p>
          <a:p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 lvl="8"/>
            <a:endParaRPr lang="pt-BR" sz="16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r>
              <a:rPr lang="pt-BR" sz="2800" dirty="0"/>
              <a:t> </a:t>
            </a: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6" name="Imagem 5" descr="Gliese_667_Cc_suns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068960"/>
            <a:ext cx="4592528" cy="306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5004048" y="6165304"/>
            <a:ext cx="3492896" cy="387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96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Arial Rounded MT Bold" pitchFamily="34" charset="0"/>
                <a:ea typeface="+mn-ea"/>
                <a:cs typeface="+mn-cs"/>
              </a:rPr>
              <a:t>Concepção artística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886200" marR="0" lvl="8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pt-BR" sz="2800" b="0" i="0" u="sng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Outras Terras?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Gliese 581d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Super Terra (6 – 10 vezes massa da Terra);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“Planeta oceânico”;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20 anos-luz;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Ano de 67 dias;</a:t>
            </a:r>
          </a:p>
          <a:p>
            <a:endParaRPr lang="pt-BR" sz="24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 lvl="8"/>
            <a:endParaRPr lang="pt-BR" sz="16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r>
              <a:rPr lang="pt-BR" sz="2800" dirty="0"/>
              <a:t> </a:t>
            </a: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5436096" y="5949280"/>
            <a:ext cx="3492896" cy="387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96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Arial Rounded MT Bold" pitchFamily="34" charset="0"/>
                <a:ea typeface="+mn-ea"/>
                <a:cs typeface="+mn-cs"/>
              </a:rPr>
              <a:t>Concepção artística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886200" marR="0" lvl="8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pt-BR" sz="2800" b="0" i="0" u="sng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8" name="Imagem 7" descr="Exoplanet_Comparison_Gliese_581_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861048"/>
            <a:ext cx="4572000" cy="2110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300px-Planet_Gliese_581_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3861048"/>
            <a:ext cx="2857500" cy="162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Outras Terras?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Kepler 22b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Entre 10 e 35 massas terrestres;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“Planeta oceânico”;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Ano de 290 dias;</a:t>
            </a:r>
          </a:p>
          <a:p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600 anos-luz;</a:t>
            </a:r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 lvl="8"/>
            <a:endParaRPr lang="pt-BR" sz="16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r>
              <a:rPr lang="pt-BR" sz="2800" dirty="0"/>
              <a:t> </a:t>
            </a: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179512" y="6021288"/>
            <a:ext cx="3492896" cy="387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96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Arial Rounded MT Bold" pitchFamily="34" charset="0"/>
                <a:ea typeface="+mn-ea"/>
                <a:cs typeface="+mn-cs"/>
              </a:rPr>
              <a:t>Concepção artística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886200" marR="0" lvl="8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pt-BR" sz="2800" b="0" i="0" u="sng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0" name="Imagem 9" descr="Kepler22b-artwo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005064"/>
            <a:ext cx="2504713" cy="1883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300px-Kepler-22b_System_Diagr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2780928"/>
            <a:ext cx="4392488" cy="351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Outras Terras?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HD 85512b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3-4 massas terrestres;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Ano de 56 dias;</a:t>
            </a:r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36 anos-luz;</a:t>
            </a:r>
          </a:p>
          <a:p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 lvl="8"/>
            <a:endParaRPr lang="pt-BR" sz="16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r>
              <a:rPr lang="pt-BR" sz="2800" dirty="0"/>
              <a:t> </a:t>
            </a: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751512" y="5301208"/>
            <a:ext cx="3492896" cy="387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96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Arial Rounded MT Bold" pitchFamily="34" charset="0"/>
                <a:ea typeface="+mn-ea"/>
                <a:cs typeface="+mn-cs"/>
              </a:rPr>
              <a:t>Concepção artística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886200" marR="0" lvl="8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pt-BR" sz="2800" b="0" i="0" u="sng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8" name="Imagem 7" descr="220px-HD_85512_Planetary_syst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780928"/>
            <a:ext cx="4102184" cy="2312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Gêmeo da Terra?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Kepler 186f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Tamanho próximo ao da Terra;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Metade da massa terrestre;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Ano de 130 dias;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500 anos-luz;</a:t>
            </a:r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Primo da Terra</a:t>
            </a:r>
          </a:p>
          <a:p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 lvl="8"/>
            <a:endParaRPr lang="pt-BR" sz="16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r>
              <a:rPr lang="pt-BR" sz="2800" dirty="0"/>
              <a:t> </a:t>
            </a: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5436096" y="5949280"/>
            <a:ext cx="3492896" cy="38742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96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Arial Rounded MT Bold" pitchFamily="34" charset="0"/>
                <a:ea typeface="+mn-ea"/>
                <a:cs typeface="+mn-cs"/>
              </a:rPr>
              <a:t>Concepção artística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886200" marR="0" lvl="8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pt-BR" sz="2800" b="0" i="0" u="sng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1" name="Imagem 10" descr="Kepler186f-ArtistConcept-201404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212976"/>
            <a:ext cx="4341440" cy="2448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Futuro</a:t>
            </a:r>
          </a:p>
        </p:txBody>
      </p:sp>
      <p:pic>
        <p:nvPicPr>
          <p:cNvPr id="5" name="Imagem 4" descr="nova_missao_da_nasa_aperfeicoa_investigacao_de_exoplanetas_proximos_1__2013-04-151611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772816"/>
            <a:ext cx="38100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51520" y="4941168"/>
            <a:ext cx="4320480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96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Arial Rounded MT Bold" pitchFamily="34" charset="0"/>
                <a:ea typeface="+mn-ea"/>
                <a:cs typeface="+mn-cs"/>
              </a:rPr>
              <a:t>    TESS- Transit Exoplanet</a:t>
            </a:r>
            <a:r>
              <a:rPr lang="pt-BR" sz="9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</a:t>
            </a:r>
            <a:r>
              <a:rPr lang="pt-BR" sz="9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S</a:t>
            </a:r>
            <a:r>
              <a:rPr kumimoji="0" lang="pt-BR" sz="96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Arial Rounded MT Bold" pitchFamily="34" charset="0"/>
                <a:ea typeface="+mn-ea"/>
                <a:cs typeface="+mn-cs"/>
              </a:rPr>
              <a:t>urvey Sattelite – 2017 (NASA)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886200" marR="0" lvl="8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pt-BR" sz="2800" b="0" i="0" u="sng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4427984" y="5013176"/>
            <a:ext cx="4716016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96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uLnTx/>
                <a:uFillTx/>
                <a:latin typeface="Arial Rounded MT Bold" pitchFamily="34" charset="0"/>
                <a:ea typeface="+mn-ea"/>
                <a:cs typeface="+mn-cs"/>
              </a:rPr>
              <a:t>    Plato- Planetary transit and oscillations of stars – 2024 (ESA)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886200" marR="0" lvl="8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pt-BR" sz="2800" b="0" i="0" u="sng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8" name="Imagem 7" descr="8263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6644" y="1700808"/>
            <a:ext cx="4135836" cy="314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539552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Quero encontrar</a:t>
            </a:r>
            <a:r>
              <a:rPr kumimoji="0" lang="pt-BR" sz="4400" b="0" i="0" u="none" strike="noStrike" kern="1200" cap="none" spc="0" normalizeH="0" noProof="0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exoplanetas!</a:t>
            </a:r>
            <a:endParaRPr kumimoji="0" lang="pt-BR" sz="4400" b="0" i="0" u="none" strike="noStrike" kern="1200" cap="none" spc="0" normalizeH="0" baseline="0" noProof="0" dirty="0" smtClean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0788" t="17344" r="12285" b="11782"/>
          <a:stretch>
            <a:fillRect/>
          </a:stretch>
        </p:blipFill>
        <p:spPr bwMode="auto">
          <a:xfrm>
            <a:off x="539552" y="1628800"/>
            <a:ext cx="8244408" cy="427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2411760" y="6093296"/>
            <a:ext cx="4621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Arial Rounded MT Bold" pitchFamily="34" charset="0"/>
              </a:rPr>
              <a:t>http://www.planethunters.org/</a:t>
            </a:r>
            <a:endParaRPr lang="pt-BR" sz="2400" dirty="0">
              <a:solidFill>
                <a:schemeClr val="bg1">
                  <a:lumMod val="8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Suposições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1"/>
            <a:ext cx="3744416" cy="15407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Giordano Bruno </a:t>
            </a:r>
          </a:p>
          <a:p>
            <a:pPr>
              <a:buNone/>
            </a:pP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	   Séc. XVI</a:t>
            </a:r>
          </a:p>
        </p:txBody>
      </p:sp>
      <p:pic>
        <p:nvPicPr>
          <p:cNvPr id="9" name="Imagem 8" descr="200px-Giordano_Bruno.jp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395536" y="2636912"/>
            <a:ext cx="2376264" cy="267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spaço Reservado para Conteúdo 2"/>
          <p:cNvSpPr txBox="1">
            <a:spLocks/>
          </p:cNvSpPr>
          <p:nvPr/>
        </p:nvSpPr>
        <p:spPr>
          <a:xfrm>
            <a:off x="-36512" y="5373216"/>
            <a:ext cx="5256584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</a:t>
            </a:r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  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“Nesse</a:t>
            </a:r>
            <a:r>
              <a:rPr kumimoji="0" lang="pt-BR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espaço que declaramos infinito... Nele existem infinitos mundos como o nosso.”</a:t>
            </a: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1" name="Imagem 10" descr="220px-GodfreyKneller-IsaacNewton-16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1844824"/>
            <a:ext cx="2531719" cy="347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Espaço Reservado para Conteúdo 2"/>
          <p:cNvSpPr txBox="1">
            <a:spLocks/>
          </p:cNvSpPr>
          <p:nvPr/>
        </p:nvSpPr>
        <p:spPr>
          <a:xfrm>
            <a:off x="6155160" y="5373216"/>
            <a:ext cx="2988840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  Isaac</a:t>
            </a:r>
            <a:r>
              <a:rPr kumimoji="0" lang="pt-BR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Newton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	</a:t>
            </a: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	</a:t>
            </a:r>
            <a:r>
              <a:rPr kumimoji="0" lang="pt-BR" sz="28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1700</a:t>
            </a:r>
            <a:endParaRPr kumimoji="0" lang="pt-BR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3563888" y="2132856"/>
            <a:ext cx="288032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</a:t>
            </a:r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  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“E se as estrelas forem centros de sistemas similares..</a:t>
            </a:r>
            <a:r>
              <a:rPr kumimoji="0" lang="pt-BR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.”</a:t>
            </a: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Espaço Reservado para Conteúdo 3" descr="eso1204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-10000"/>
          </a:blip>
          <a:srcRect r="12235"/>
          <a:stretch>
            <a:fillRect/>
          </a:stretch>
        </p:blipFill>
        <p:spPr>
          <a:xfrm>
            <a:off x="0" y="0"/>
            <a:ext cx="9144000" cy="6886121"/>
          </a:xfr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67544" y="278092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Duvidas?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Primeiro exoplaneta?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Planeta em um Pulsar – 1992</a:t>
            </a: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1000 anos-luz de distância</a:t>
            </a:r>
          </a:p>
        </p:txBody>
      </p:sp>
      <p:pic>
        <p:nvPicPr>
          <p:cNvPr id="5" name="Imagem 4" descr="Artist's_concept_of_PSR_B1257+12_syst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276872"/>
            <a:ext cx="4959424" cy="396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5580112" y="2996952"/>
            <a:ext cx="2880320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4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</a:t>
            </a:r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    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Porém um pulsar não é habitável...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Pulsar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Vídeo</a:t>
            </a:r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567113" y="2997200"/>
          <a:ext cx="2225675" cy="1647825"/>
        </p:xfrm>
        <a:graphic>
          <a:graphicData uri="http://schemas.openxmlformats.org/presentationml/2006/ole">
            <p:oleObj spid="_x0000_s1026" name="Objeto de Shell de Gerenciador" showAsIcon="1" r:id="rId4" imgW="1167480" imgH="863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Primeiro exoplaneta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51 Pegasi b – 1995</a:t>
            </a: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u="sng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50 anos-luz</a:t>
            </a:r>
          </a:p>
        </p:txBody>
      </p:sp>
      <p:pic>
        <p:nvPicPr>
          <p:cNvPr id="4" name="Imagem 3" descr="51_pegasi_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564904"/>
            <a:ext cx="5035462" cy="3107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5292080" y="2996952"/>
            <a:ext cx="3851920" cy="1224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Júpiter</a:t>
            </a:r>
            <a:r>
              <a:rPr kumimoji="0" lang="pt-BR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</a:t>
            </a:r>
            <a:r>
              <a:rPr lang="pt-BR" sz="2400" noProof="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q</a:t>
            </a: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uente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  Método</a:t>
            </a:r>
            <a:r>
              <a:rPr kumimoji="0" lang="pt-BR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 de velocidade radial</a:t>
            </a: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Observação direta</a:t>
            </a:r>
          </a:p>
          <a:p>
            <a:pPr>
              <a:buNone/>
            </a:pPr>
            <a:r>
              <a:rPr lang="pt-BR" sz="2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Problema:</a:t>
            </a:r>
          </a:p>
          <a:p>
            <a:pPr>
              <a:buNone/>
            </a:pPr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dirty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  <a:p>
            <a:pPr>
              <a:buNone/>
            </a:pPr>
            <a:endParaRPr lang="pt-BR" sz="2800" dirty="0" smtClean="0">
              <a:solidFill>
                <a:schemeClr val="accent6">
                  <a:lumMod val="20000"/>
                  <a:lumOff val="80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457" t="37031" r="38850" b="24579"/>
          <a:stretch>
            <a:fillRect/>
          </a:stretch>
        </p:blipFill>
        <p:spPr bwMode="auto">
          <a:xfrm>
            <a:off x="179512" y="2708920"/>
            <a:ext cx="530003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HR_8799_planetary_system_photo.jpg"/>
          <p:cNvPicPr>
            <a:picLocks noChangeAspect="1"/>
          </p:cNvPicPr>
          <p:nvPr/>
        </p:nvPicPr>
        <p:blipFill>
          <a:blip r:embed="rId4" cstate="print"/>
          <a:srcRect l="9268" r="10897"/>
          <a:stretch>
            <a:fillRect/>
          </a:stretch>
        </p:blipFill>
        <p:spPr>
          <a:xfrm>
            <a:off x="5436096" y="4972050"/>
            <a:ext cx="3528392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Observação direta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Gemini Planet Imager – Chile</a:t>
            </a:r>
          </a:p>
        </p:txBody>
      </p:sp>
      <p:pic>
        <p:nvPicPr>
          <p:cNvPr id="5" name="Imagem 4" descr="800px-Gemini_South_01.jpg"/>
          <p:cNvPicPr>
            <a:picLocks noChangeAspect="1"/>
          </p:cNvPicPr>
          <p:nvPr/>
        </p:nvPicPr>
        <p:blipFill>
          <a:blip r:embed="rId3" cstate="print"/>
          <a:srcRect l="20075" t="16400" r="24013" b="20601"/>
          <a:stretch>
            <a:fillRect/>
          </a:stretch>
        </p:blipFill>
        <p:spPr>
          <a:xfrm>
            <a:off x="323528" y="2852936"/>
            <a:ext cx="332316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Hy4796aGP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437112"/>
            <a:ext cx="4210050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betapic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2204864"/>
            <a:ext cx="1950712" cy="1950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Arial Black" pitchFamily="34" charset="0"/>
              </a:rPr>
              <a:t>Métodos de detecção</a:t>
            </a:r>
            <a:endParaRPr lang="pt-BR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t-BR" sz="2800" u="sng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Observação direta</a:t>
            </a:r>
          </a:p>
          <a:p>
            <a:r>
              <a:rPr lang="pt-BR" sz="2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 Rounded MT Bold" pitchFamily="34" charset="0"/>
              </a:rPr>
              <a:t>Very Large Telescope – Chile</a:t>
            </a:r>
          </a:p>
        </p:txBody>
      </p:sp>
      <p:pic>
        <p:nvPicPr>
          <p:cNvPr id="8" name="Imagem 7" descr="250px-Aerial_View_of_the_VLTI_with_Tunnels_Superimpos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996952"/>
            <a:ext cx="3959037" cy="2549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tumblr_mfg4seUsK91r096l7o1_12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068960"/>
            <a:ext cx="2656875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4348</TotalTime>
  <Words>549</Words>
  <Application>Microsoft Office PowerPoint</Application>
  <PresentationFormat>Apresentação na tela (4:3)</PresentationFormat>
  <Paragraphs>289</Paragraphs>
  <Slides>30</Slides>
  <Notes>27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2" baseType="lpstr">
      <vt:lpstr>Tema do Office</vt:lpstr>
      <vt:lpstr>Pacote</vt:lpstr>
      <vt:lpstr>Slide 1</vt:lpstr>
      <vt:lpstr>Exoplanetas?</vt:lpstr>
      <vt:lpstr>Suposições</vt:lpstr>
      <vt:lpstr>Primeiro exoplaneta?</vt:lpstr>
      <vt:lpstr>Pulsar</vt:lpstr>
      <vt:lpstr>Primeiro exoplaneta</vt:lpstr>
      <vt:lpstr>Métodos de detecção</vt:lpstr>
      <vt:lpstr>Métodos de detecção</vt:lpstr>
      <vt:lpstr>Métodos de detecção</vt:lpstr>
      <vt:lpstr>Métodos de detecção</vt:lpstr>
      <vt:lpstr>Métodos de detecção</vt:lpstr>
      <vt:lpstr>Métodos de detecção</vt:lpstr>
      <vt:lpstr>Métodos de detecção</vt:lpstr>
      <vt:lpstr>Métodos de detecção</vt:lpstr>
      <vt:lpstr>Métodos de detecção</vt:lpstr>
      <vt:lpstr>Métodos de detecção</vt:lpstr>
      <vt:lpstr>Métodos de detecção</vt:lpstr>
      <vt:lpstr>Métodos de detecção</vt:lpstr>
      <vt:lpstr>Métodos de detecção</vt:lpstr>
      <vt:lpstr>Métodos de detecção</vt:lpstr>
      <vt:lpstr>Sonda Kepler</vt:lpstr>
      <vt:lpstr>Sonda Kepler</vt:lpstr>
      <vt:lpstr>Outras Terras?</vt:lpstr>
      <vt:lpstr>Outras Terras?</vt:lpstr>
      <vt:lpstr>Outras Terras?</vt:lpstr>
      <vt:lpstr>Outras Terras?</vt:lpstr>
      <vt:lpstr>Gêmeo da Terra?</vt:lpstr>
      <vt:lpstr>Slide 28</vt:lpstr>
      <vt:lpstr>Slide 29</vt:lpstr>
      <vt:lpstr>Slide 30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Piti</dc:creator>
  <cp:lastModifiedBy>Observatório</cp:lastModifiedBy>
  <cp:revision>54</cp:revision>
  <dcterms:created xsi:type="dcterms:W3CDTF">2014-05-15T00:04:46Z</dcterms:created>
  <dcterms:modified xsi:type="dcterms:W3CDTF">2014-05-18T00:35:59Z</dcterms:modified>
</cp:coreProperties>
</file>