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462" y="5718"/>
      </p:cViewPr>
      <p:guideLst>
        <p:guide orient="horz" pos="5058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3.bp.blogspot.com/-16HxJlQvBEQ/UEo-OJ2VkAI/AAAAAAAAsIw/JSeItZTvqho/s1600/securedownload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20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junho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2015,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46014" y="4284365"/>
            <a:ext cx="9899003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latin typeface="Century Gothic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4800" dirty="0" smtClean="0">
                <a:latin typeface="Century Gothic" pitchFamily="34" charset="0"/>
              </a:rPr>
              <a:t>Arqueoastronomia</a:t>
            </a:r>
            <a:endParaRPr lang="pt-BR" sz="4800" dirty="0" smtClean="0">
              <a:latin typeface="Century Gothic" pitchFamily="34" charset="0"/>
            </a:endParaRPr>
          </a:p>
          <a:p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</a:t>
            </a:r>
            <a:r>
              <a:rPr lang="pt-BR" sz="2400" dirty="0" smtClean="0">
                <a:latin typeface="Century Gothic" pitchFamily="34" charset="0"/>
              </a:rPr>
              <a:t> </a:t>
            </a:r>
            <a:r>
              <a:rPr lang="pt-BR" sz="3200" dirty="0" smtClean="0">
                <a:latin typeface="Century Gothic" pitchFamily="34" charset="0"/>
              </a:rPr>
              <a:t>Bruna </a:t>
            </a:r>
            <a:r>
              <a:rPr lang="pt-BR" sz="3200" dirty="0" err="1" smtClean="0">
                <a:latin typeface="Century Gothic" pitchFamily="34" charset="0"/>
              </a:rPr>
              <a:t>Donadel</a:t>
            </a:r>
            <a:r>
              <a:rPr lang="pt-BR" sz="3200" dirty="0" smtClean="0">
                <a:latin typeface="Century Gothic" pitchFamily="34" charset="0"/>
              </a:rPr>
              <a:t> </a:t>
            </a:r>
            <a:r>
              <a:rPr lang="pt-BR" sz="3200" dirty="0" err="1" smtClean="0">
                <a:latin typeface="Century Gothic" pitchFamily="34" charset="0"/>
              </a:rPr>
              <a:t>Weise</a:t>
            </a:r>
            <a:r>
              <a:rPr lang="pt-BR" sz="3200" dirty="0" smtClean="0">
                <a:latin typeface="Century Gothic" pitchFamily="34" charset="0"/>
              </a:rPr>
              <a:t> </a:t>
            </a:r>
            <a:r>
              <a:rPr lang="pt-BR" sz="2400" dirty="0" smtClean="0">
                <a:latin typeface="Century Gothic" pitchFamily="34" charset="0"/>
              </a:rPr>
              <a:t>(</a:t>
            </a:r>
            <a:r>
              <a:rPr lang="it-IT" sz="2400" dirty="0" smtClean="0">
                <a:latin typeface="Century Gothic" pitchFamily="34" charset="0"/>
              </a:rPr>
              <a:t>bruna.weise@usp.br</a:t>
            </a:r>
            <a:r>
              <a:rPr lang="pt-BR" sz="2400" dirty="0" smtClean="0">
                <a:latin typeface="Century Gothic" pitchFamily="34" charset="0"/>
              </a:rPr>
              <a:t>)</a:t>
            </a:r>
          </a:p>
          <a:p>
            <a:pPr lvl="0"/>
            <a:endParaRPr lang="pt-BR" sz="2400" dirty="0" smtClean="0">
              <a:latin typeface="Century Gothic" pitchFamily="34" charset="0"/>
            </a:endParaRP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6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97012" y="12168940"/>
            <a:ext cx="5358595" cy="1174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13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164685"/>
            <a:ext cx="4933311" cy="669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Sinopse: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A Arqueoastronomia é o ramo da Astronomia que estuda </a:t>
            </a:r>
            <a:r>
              <a:rPr lang="pt-BR" sz="1800" dirty="0" smtClean="0">
                <a:latin typeface="Century Gothic" pitchFamily="34" charset="0"/>
              </a:rPr>
              <a:t>sítios arqueológicos </a:t>
            </a:r>
            <a:r>
              <a:rPr lang="pt-BR" sz="1800" dirty="0" smtClean="0">
                <a:latin typeface="Century Gothic" pitchFamily="34" charset="0"/>
              </a:rPr>
              <a:t>com a finalidade de relacionar pinturas</a:t>
            </a:r>
            <a:r>
              <a:rPr lang="pt-BR" sz="1800" dirty="0" smtClean="0">
                <a:latin typeface="Century Gothic" pitchFamily="34" charset="0"/>
              </a:rPr>
              <a:t>, construções e monumentos </a:t>
            </a:r>
            <a:r>
              <a:rPr lang="pt-BR" sz="1800" dirty="0" smtClean="0">
                <a:latin typeface="Century Gothic" pitchFamily="34" charset="0"/>
              </a:rPr>
              <a:t>com fenômenos ou conceitos astronômicos. Já a </a:t>
            </a:r>
            <a:r>
              <a:rPr lang="pt-BR" sz="1800" dirty="0" err="1" smtClean="0">
                <a:latin typeface="Century Gothic" pitchFamily="34" charset="0"/>
              </a:rPr>
              <a:t>Etnoastronomia</a:t>
            </a:r>
            <a:r>
              <a:rPr lang="pt-BR" sz="1800" dirty="0" smtClean="0">
                <a:latin typeface="Century Gothic" pitchFamily="34" charset="0"/>
              </a:rPr>
              <a:t> tem como </a:t>
            </a:r>
            <a:r>
              <a:rPr lang="pt-BR" sz="1800" dirty="0" smtClean="0">
                <a:latin typeface="Century Gothic" pitchFamily="34" charset="0"/>
              </a:rPr>
              <a:t>objetivo </a:t>
            </a:r>
            <a:r>
              <a:rPr lang="pt-BR" sz="1800" dirty="0" smtClean="0">
                <a:latin typeface="Century Gothic" pitchFamily="34" charset="0"/>
              </a:rPr>
              <a:t>entender o </a:t>
            </a:r>
            <a:r>
              <a:rPr lang="pt-BR" sz="1800" dirty="0" smtClean="0">
                <a:latin typeface="Century Gothic" pitchFamily="34" charset="0"/>
              </a:rPr>
              <a:t>papel da </a:t>
            </a:r>
            <a:r>
              <a:rPr lang="pt-BR" sz="1800" dirty="0" smtClean="0">
                <a:latin typeface="Century Gothic" pitchFamily="34" charset="0"/>
              </a:rPr>
              <a:t>Astronomia </a:t>
            </a:r>
            <a:r>
              <a:rPr lang="pt-BR" sz="1800" dirty="0" smtClean="0">
                <a:latin typeface="Century Gothic" pitchFamily="34" charset="0"/>
              </a:rPr>
              <a:t>para </a:t>
            </a:r>
            <a:r>
              <a:rPr lang="pt-BR" sz="1800" dirty="0" smtClean="0">
                <a:latin typeface="Century Gothic" pitchFamily="34" charset="0"/>
              </a:rPr>
              <a:t>a cultura de diferentes povos  sejam eles extintos ou não. Um </a:t>
            </a:r>
            <a:r>
              <a:rPr lang="pt-BR" sz="1800" dirty="0" smtClean="0">
                <a:latin typeface="Century Gothic" pitchFamily="34" charset="0"/>
              </a:rPr>
              <a:t>monumento antigo muito conhecido que servia como instrumento astronômico é </a:t>
            </a:r>
            <a:r>
              <a:rPr lang="pt-BR" sz="1800" dirty="0" smtClean="0">
                <a:latin typeface="Century Gothic" pitchFamily="34" charset="0"/>
              </a:rPr>
              <a:t>Stonehenge</a:t>
            </a:r>
            <a:r>
              <a:rPr lang="pt-BR" sz="1800" dirty="0" smtClean="0">
                <a:latin typeface="Century Gothic" pitchFamily="34" charset="0"/>
              </a:rPr>
              <a:t>, </a:t>
            </a:r>
            <a:r>
              <a:rPr lang="pt-BR" sz="1800" dirty="0" smtClean="0">
                <a:latin typeface="Century Gothic" pitchFamily="34" charset="0"/>
              </a:rPr>
              <a:t>no Reino Unido. Porém </a:t>
            </a:r>
            <a:r>
              <a:rPr lang="pt-BR" sz="1800" dirty="0" smtClean="0">
                <a:latin typeface="Century Gothic" pitchFamily="34" charset="0"/>
              </a:rPr>
              <a:t>muitos outros semelhantes encontram-se espalhados pelo mundo </a:t>
            </a:r>
            <a:r>
              <a:rPr lang="pt-BR" sz="1800" dirty="0" smtClean="0">
                <a:latin typeface="Century Gothic" pitchFamily="34" charset="0"/>
              </a:rPr>
              <a:t>todo, inclusive no Brasil.</a:t>
            </a: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Na Sessão Astronomia deste </a:t>
            </a:r>
            <a:r>
              <a:rPr lang="pt-BR" sz="1800" dirty="0" smtClean="0">
                <a:latin typeface="Century Gothic" pitchFamily="34" charset="0"/>
              </a:rPr>
              <a:t>sábado, </a:t>
            </a:r>
            <a:r>
              <a:rPr lang="pt-BR" sz="1800" dirty="0" smtClean="0">
                <a:latin typeface="Century Gothic" pitchFamily="34" charset="0"/>
              </a:rPr>
              <a:t>a palestrante abordará </a:t>
            </a:r>
            <a:r>
              <a:rPr lang="pt-BR" sz="1800" dirty="0" smtClean="0">
                <a:latin typeface="Century Gothic" pitchFamily="34" charset="0"/>
              </a:rPr>
              <a:t>alguns desses marcos, </a:t>
            </a:r>
            <a:r>
              <a:rPr lang="pt-BR" sz="1800" dirty="0" smtClean="0">
                <a:latin typeface="Century Gothic" pitchFamily="34" charset="0"/>
              </a:rPr>
              <a:t>suas utilidades </a:t>
            </a:r>
            <a:r>
              <a:rPr lang="pt-BR" sz="1800" dirty="0" smtClean="0">
                <a:latin typeface="Century Gothic" pitchFamily="34" charset="0"/>
              </a:rPr>
              <a:t>e </a:t>
            </a:r>
            <a:r>
              <a:rPr lang="pt-BR" sz="1800" dirty="0" smtClean="0">
                <a:latin typeface="Century Gothic" pitchFamily="34" charset="0"/>
              </a:rPr>
              <a:t>importância, além de discutir alguns aspectos sobre </a:t>
            </a:r>
            <a:r>
              <a:rPr lang="pt-BR" sz="1800" dirty="0" smtClean="0">
                <a:latin typeface="Century Gothic" pitchFamily="34" charset="0"/>
              </a:rPr>
              <a:t>a construção de alguns desses </a:t>
            </a:r>
            <a:r>
              <a:rPr lang="pt-BR" sz="1800" dirty="0" smtClean="0">
                <a:latin typeface="Century Gothic" pitchFamily="34" charset="0"/>
              </a:rPr>
              <a:t>notáveis monumentos</a:t>
            </a:r>
            <a:r>
              <a:rPr lang="pt-BR" sz="1800" dirty="0" smtClean="0">
                <a:latin typeface="Century Gothic" pitchFamily="34" charset="0"/>
              </a:rPr>
              <a:t>. </a:t>
            </a: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90030" y="12421269"/>
            <a:ext cx="4680520" cy="1959563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200" dirty="0" smtClean="0">
                <a:latin typeface="Century Gothic" pitchFamily="34" charset="0"/>
              </a:rPr>
              <a:t>Rochas colocadas de tal maneira a observar o nascer do Sol no Equinócio de Primavera para o Hemisfério Sul, no Morro da Galheta em Florianópolis, Santa Catarina. </a:t>
            </a:r>
            <a:r>
              <a:rPr lang="pt-BR" sz="1200" dirty="0" smtClean="0">
                <a:latin typeface="Century Gothic" pitchFamily="34" charset="0"/>
              </a:rPr>
              <a:t>Imagem disponível em: </a:t>
            </a:r>
            <a:endParaRPr lang="pt-BR" sz="1200" dirty="0" smtClean="0">
              <a:latin typeface="Century Gothic" pitchFamily="34" charset="0"/>
            </a:endParaRPr>
          </a:p>
          <a:p>
            <a:pPr algn="just"/>
            <a:r>
              <a:rPr lang="pt-BR" sz="1200" dirty="0" smtClean="0">
                <a:latin typeface="Century Gothic" pitchFamily="34" charset="0"/>
                <a:hlinkClick r:id="rId4"/>
              </a:rPr>
              <a:t>http</a:t>
            </a:r>
            <a:r>
              <a:rPr lang="pt-BR" sz="1200" dirty="0" smtClean="0">
                <a:latin typeface="Century Gothic" pitchFamily="34" charset="0"/>
                <a:hlinkClick r:id="rId4"/>
              </a:rPr>
              <a:t>://3.bp.blogspot.com/-</a:t>
            </a:r>
            <a:r>
              <a:rPr lang="pt-BR" sz="1200" dirty="0" smtClean="0">
                <a:latin typeface="Century Gothic" pitchFamily="34" charset="0"/>
                <a:hlinkClick r:id="rId4"/>
              </a:rPr>
              <a:t>16HxJlQvBEQ/UEo-OJ2VkAI/AAAAAAAAsIw/JSeItZTvqho/s1600/securedownload.jpg</a:t>
            </a:r>
            <a:endParaRPr lang="pt-BR" sz="1200" dirty="0" smtClean="0">
              <a:latin typeface="Century Gothic" pitchFamily="34" charset="0"/>
            </a:endParaRPr>
          </a:p>
          <a:p>
            <a:pPr algn="just"/>
            <a:endParaRPr lang="pt-BR" sz="1200" dirty="0" smtClean="0">
              <a:latin typeface="Century Gothic" pitchFamily="34" charset="0"/>
            </a:endParaRPr>
          </a:p>
          <a:p>
            <a:pPr algn="just"/>
            <a:r>
              <a:rPr lang="pt-BR" sz="1200" dirty="0" smtClean="0">
                <a:latin typeface="Century Gothic" pitchFamily="34" charset="0"/>
              </a:rPr>
              <a:t/>
            </a:r>
            <a:br>
              <a:rPr lang="pt-BR" sz="1200" dirty="0" smtClean="0">
                <a:latin typeface="Century Gothic" pitchFamily="34" charset="0"/>
              </a:rPr>
            </a:br>
            <a:endParaRPr lang="pt-BR" sz="1200" dirty="0">
              <a:solidFill>
                <a:srgbClr val="D09606"/>
              </a:solidFill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293477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http://3.bp.blogspot.com/-16HxJlQvBEQ/UEo-OJ2VkAI/AAAAAAAAsIw/JSeItZTvqho/s1600/securedownload.jpg"/>
          <p:cNvPicPr>
            <a:picLocks noChangeAspect="1" noChangeArrowheads="1"/>
          </p:cNvPicPr>
          <p:nvPr/>
        </p:nvPicPr>
        <p:blipFill>
          <a:blip r:embed="rId6" cstate="print"/>
          <a:srcRect l="15359" t="933" r="18697" b="933"/>
          <a:stretch>
            <a:fillRect/>
          </a:stretch>
        </p:blipFill>
        <p:spPr bwMode="auto">
          <a:xfrm>
            <a:off x="1081973" y="7355740"/>
            <a:ext cx="4645337" cy="49464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197</Words>
  <Application>Microsoft Office PowerPoint</Application>
  <PresentationFormat>Personalizar</PresentationFormat>
  <Paragraphs>36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216</cp:revision>
  <dcterms:created xsi:type="dcterms:W3CDTF">2012-01-24T12:22:50Z</dcterms:created>
  <dcterms:modified xsi:type="dcterms:W3CDTF">2015-06-17T14:36:55Z</dcterms:modified>
</cp:coreProperties>
</file>