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961" r:id="rId2"/>
    <p:sldId id="978" r:id="rId3"/>
    <p:sldId id="979" r:id="rId4"/>
    <p:sldId id="962" r:id="rId5"/>
    <p:sldId id="964" r:id="rId6"/>
    <p:sldId id="977" r:id="rId7"/>
    <p:sldId id="965" r:id="rId8"/>
    <p:sldId id="987" r:id="rId9"/>
    <p:sldId id="985" r:id="rId10"/>
    <p:sldId id="986" r:id="rId11"/>
    <p:sldId id="966" r:id="rId12"/>
    <p:sldId id="976" r:id="rId13"/>
    <p:sldId id="967" r:id="rId14"/>
    <p:sldId id="982" r:id="rId15"/>
    <p:sldId id="971" r:id="rId16"/>
    <p:sldId id="972" r:id="rId17"/>
    <p:sldId id="973" r:id="rId18"/>
    <p:sldId id="974" r:id="rId19"/>
    <p:sldId id="981" r:id="rId20"/>
    <p:sldId id="975" r:id="rId21"/>
    <p:sldId id="983" r:id="rId22"/>
    <p:sldId id="984" r:id="rId23"/>
    <p:sldId id="963" r:id="rId24"/>
    <p:sldId id="969" r:id="rId25"/>
    <p:sldId id="970" r:id="rId26"/>
    <p:sldId id="980" r:id="rId27"/>
  </p:sldIdLst>
  <p:sldSz cx="9144000" cy="6858000" type="screen4x3"/>
  <p:notesSz cx="6858000" cy="8686800"/>
  <p:defaultTextStyle>
    <a:defPPr>
      <a:defRPr lang="pt-BR"/>
    </a:defPPr>
    <a:lvl1pPr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DRE" initials="A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EE8800"/>
    <a:srgbClr val="FFFFCC"/>
    <a:srgbClr val="143C2B"/>
    <a:srgbClr val="005392"/>
    <a:srgbClr val="000066"/>
    <a:srgbClr val="0000FF"/>
    <a:srgbClr val="0066FF"/>
    <a:srgbClr val="00CC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85" autoAdjust="0"/>
    <p:restoredTop sz="89427" autoAdjust="0"/>
  </p:normalViewPr>
  <p:slideViewPr>
    <p:cSldViewPr>
      <p:cViewPr>
        <p:scale>
          <a:sx n="60" d="100"/>
          <a:sy n="60" d="100"/>
        </p:scale>
        <p:origin x="-1060" y="-48"/>
      </p:cViewPr>
      <p:guideLst>
        <p:guide orient="horz" pos="2256"/>
        <p:guide pos="2880"/>
      </p:guideLst>
    </p:cSldViewPr>
  </p:slideViewPr>
  <p:outlineViewPr>
    <p:cViewPr>
      <p:scale>
        <a:sx n="33" d="100"/>
        <a:sy n="33" d="100"/>
      </p:scale>
      <p:origin x="0" y="301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274"/>
    </p:cViewPr>
  </p:sorterViewPr>
  <p:notesViewPr>
    <p:cSldViewPr>
      <p:cViewPr>
        <p:scale>
          <a:sx n="66" d="100"/>
          <a:sy n="66" d="100"/>
        </p:scale>
        <p:origin x="-39" y="863"/>
      </p:cViewPr>
      <p:guideLst>
        <p:guide orient="horz" pos="2160"/>
        <p:guide pos="288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CFA652CD-3B31-4DA3-A018-E4E32F35A5A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5841902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3650" y="657225"/>
            <a:ext cx="4330700" cy="3244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125913"/>
            <a:ext cx="5029200" cy="391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4C27E86-A91C-48BC-BC6F-3157D93EDA5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6621141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E9EFDE-3931-4916-A185-632897AC7FC4}" type="slidenum">
              <a:rPr lang="pt-BR" smtClean="0"/>
              <a:pPr/>
              <a:t>1</a:t>
            </a:fld>
            <a:endParaRPr lang="pt-BR" smtClean="0"/>
          </a:p>
        </p:txBody>
      </p:sp>
      <p:sp>
        <p:nvSpPr>
          <p:cNvPr id="32771" name="Text Box 2"/>
          <p:cNvSpPr txBox="1">
            <a:spLocks noChangeArrowheads="1"/>
          </p:cNvSpPr>
          <p:nvPr/>
        </p:nvSpPr>
        <p:spPr bwMode="auto">
          <a:xfrm>
            <a:off x="1190625" y="835025"/>
            <a:ext cx="4476750" cy="30067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/>
          </p:nvPr>
        </p:nvSpPr>
        <p:spPr>
          <a:xfrm>
            <a:off x="1062038" y="4132263"/>
            <a:ext cx="4735512" cy="3333750"/>
          </a:xfrm>
          <a:noFill/>
          <a:ln/>
        </p:spPr>
        <p:txBody>
          <a:bodyPr wrap="none" anchor="ctr"/>
          <a:lstStyle/>
          <a:p>
            <a:r>
              <a:rPr lang="pt-BR" dirty="0" smtClean="0">
                <a:solidFill>
                  <a:schemeClr val="tx1"/>
                </a:solidFill>
              </a:rPr>
              <a:t/>
            </a:r>
            <a:br>
              <a:rPr lang="pt-BR" dirty="0" smtClean="0">
                <a:solidFill>
                  <a:schemeClr val="tx1"/>
                </a:solidFill>
              </a:rPr>
            </a:br>
            <a:endParaRPr lang="pt-BR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7E67AD-6AE7-4882-9681-7552F1DCB6B3}" type="slidenum">
              <a:rPr lang="en-US"/>
              <a:pPr/>
              <a:t>24</a:t>
            </a:fld>
            <a:endParaRPr lang="en-US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5238" y="657225"/>
            <a:ext cx="4327525" cy="3244850"/>
          </a:xfrm>
          <a:ln w="12700" cap="flat">
            <a:solidFill>
              <a:schemeClr val="tx1"/>
            </a:solidFill>
          </a:ln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2075" tIns="46038" rIns="92075" bIns="46038"/>
          <a:lstStyle/>
          <a:p>
            <a:r>
              <a:rPr lang="pt-BR" dirty="0" smtClean="0"/>
              <a:t>	Os Eclipses Lunares também podem ser de três tipos: o Umbral Total, o Umbral Parcial, e o </a:t>
            </a:r>
            <a:r>
              <a:rPr lang="pt-BR" dirty="0" err="1" smtClean="0"/>
              <a:t>Penumbral</a:t>
            </a:r>
            <a:r>
              <a:rPr lang="pt-BR" dirty="0" smtClean="0"/>
              <a:t>.</a:t>
            </a:r>
          </a:p>
          <a:p>
            <a:r>
              <a:rPr lang="pt-BR" dirty="0" smtClean="0"/>
              <a:t>    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sz="1200" b="0" i="0" kern="120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Hr</a:t>
            </a:r>
            <a:r>
              <a:rPr lang="pt-BR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: 3,8</a:t>
            </a:r>
          </a:p>
          <a:p>
            <a:r>
              <a:rPr lang="pt-BR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1,7</a:t>
            </a:r>
          </a:p>
          <a:p>
            <a:r>
              <a:rPr lang="pt-BR" i="1" dirty="0" smtClean="0"/>
              <a:t>Eclipse Lunar Umbral Total:</a:t>
            </a:r>
            <a:r>
              <a:rPr lang="pt-BR" dirty="0" smtClean="0"/>
              <a:t> também chamado de Lunar Total, acontece quando a Lua se encontra inteiramente no cone de sombra da Terra. No entanto isso não significa que não podemos ver a Lua, como já foi dito anteriormente.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27E86-A91C-48BC-BC6F-3157D93EDA57}" type="slidenum">
              <a:rPr lang="pt-BR" smtClean="0"/>
              <a:pPr>
                <a:defRPr/>
              </a:pPr>
              <a:t>25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343F6D-B3BC-43C7-9F61-0D3E4270499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955AC8-A920-4769-B1A2-5912854039D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F7A315-CC19-44C3-8593-18B8EBEC57D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7B8734-B6FD-4E2E-86CF-4B48DF8D703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331C9D-6521-4E9E-9867-0D56DF9C17A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92774E-4E5F-42E4-9C2D-D1ED87FE5F0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347BA4-A96F-4A96-AB57-9474F243713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A8D6FD-40CF-4EB0-807D-3CD31BDC69B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BE96D3-7929-4008-98A5-E4F536520FE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11A674-F612-46AE-A196-8603CB9EACB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F229ED-2D68-4DDB-BE4F-5D3D651D7D6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6C6CC0E-1808-46ED-B6CB-D709E7537B0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ubtítulo 3"/>
          <p:cNvSpPr>
            <a:spLocks noGrp="1"/>
          </p:cNvSpPr>
          <p:nvPr>
            <p:ph type="subTitle" idx="1"/>
          </p:nvPr>
        </p:nvSpPr>
        <p:spPr>
          <a:xfrm>
            <a:off x="0" y="2636912"/>
            <a:ext cx="9144000" cy="1752600"/>
          </a:xfrm>
        </p:spPr>
        <p:txBody>
          <a:bodyPr/>
          <a:lstStyle/>
          <a:p>
            <a:r>
              <a:rPr lang="pt-BR" sz="4800" dirty="0" smtClean="0">
                <a:solidFill>
                  <a:schemeClr val="bg1"/>
                </a:solidFill>
                <a:latin typeface="Century Gothic" pitchFamily="34" charset="0"/>
              </a:rPr>
              <a:t/>
            </a:r>
            <a:br>
              <a:rPr lang="pt-BR" sz="4800" dirty="0" smtClean="0">
                <a:solidFill>
                  <a:schemeClr val="bg1"/>
                </a:solidFill>
                <a:latin typeface="Century Gothic" pitchFamily="34" charset="0"/>
              </a:rPr>
            </a:br>
            <a:endParaRPr lang="pt-BR" sz="4800" dirty="0" smtClean="0">
              <a:latin typeface="Century Gothic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0" y="6596063"/>
            <a:ext cx="9144000" cy="261937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pt-BR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pt-BR" sz="11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Imagem de fundo: céu de São Carlos na data de fundação do observatório Dietrich </a:t>
            </a:r>
            <a:r>
              <a:rPr lang="pt-BR" sz="1100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Schiel</a:t>
            </a:r>
            <a:r>
              <a:rPr lang="pt-BR" sz="11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 (10/04/86, 20:00 TL) crédito: </a:t>
            </a:r>
            <a:r>
              <a:rPr lang="pt-BR" sz="1100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Stellarium</a:t>
            </a:r>
            <a:endParaRPr lang="pt-BR" sz="1100" dirty="0">
              <a:solidFill>
                <a:schemeClr val="accent2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3076" name="AutoShape 9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077" name="AutoShape 11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078" name="AutoShape 13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4016" y="66528"/>
            <a:ext cx="2699792" cy="144828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</p:pic>
      <p:pic>
        <p:nvPicPr>
          <p:cNvPr id="10" name="Picture 1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48264" y="0"/>
            <a:ext cx="152382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tângulo 10"/>
          <p:cNvSpPr/>
          <p:nvPr/>
        </p:nvSpPr>
        <p:spPr>
          <a:xfrm>
            <a:off x="5701362" y="1213302"/>
            <a:ext cx="405521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050" b="1" dirty="0" smtClean="0">
                <a:solidFill>
                  <a:schemeClr val="bg1"/>
                </a:solidFill>
                <a:latin typeface="Century Gothic" pitchFamily="34" charset="0"/>
              </a:rPr>
              <a:t>Centro de Divulgação da Astronomia</a:t>
            </a:r>
          </a:p>
          <a:p>
            <a:pPr algn="ctr"/>
            <a:r>
              <a:rPr lang="pt-BR" sz="1050" b="1" dirty="0" smtClean="0">
                <a:solidFill>
                  <a:schemeClr val="bg1"/>
                </a:solidFill>
                <a:latin typeface="Century Gothic" pitchFamily="34" charset="0"/>
              </a:rPr>
              <a:t>Observatório Dietrich </a:t>
            </a:r>
            <a:r>
              <a:rPr lang="pt-BR" sz="1050" b="1" dirty="0" err="1" smtClean="0">
                <a:solidFill>
                  <a:schemeClr val="bg1"/>
                </a:solidFill>
                <a:latin typeface="Century Gothic" pitchFamily="34" charset="0"/>
              </a:rPr>
              <a:t>Schiel</a:t>
            </a:r>
            <a:endParaRPr lang="pt-BR" sz="1050" b="1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4860032" y="4509120"/>
            <a:ext cx="4032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Tamara Galindo </a:t>
            </a:r>
            <a:r>
              <a:rPr lang="pt-BR" dirty="0" err="1" smtClean="0">
                <a:solidFill>
                  <a:schemeClr val="bg1"/>
                </a:solidFill>
              </a:rPr>
              <a:t>Ferlin</a:t>
            </a:r>
            <a:r>
              <a:rPr lang="pt-BR" dirty="0" smtClean="0">
                <a:solidFill>
                  <a:schemeClr val="bg1"/>
                </a:solidFill>
              </a:rPr>
              <a:t/>
            </a:r>
            <a:br>
              <a:rPr lang="pt-BR" dirty="0" smtClean="0">
                <a:solidFill>
                  <a:schemeClr val="bg1"/>
                </a:solidFill>
              </a:rPr>
            </a:br>
            <a:r>
              <a:rPr lang="pt-BR" dirty="0" smtClean="0">
                <a:solidFill>
                  <a:schemeClr val="bg1"/>
                </a:solidFill>
              </a:rPr>
              <a:t>tamaragferlin@gmail.com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179512" y="2420888"/>
            <a:ext cx="874846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Astronomia na Mídia:</a:t>
            </a:r>
          </a:p>
          <a:p>
            <a:r>
              <a:rPr lang="pt-BR" sz="4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Verdades e Mitos</a:t>
            </a:r>
            <a:endParaRPr lang="pt-BR" sz="4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 descr="download (2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355976" cy="3262776"/>
          </a:xfrm>
        </p:spPr>
      </p:pic>
      <p:pic>
        <p:nvPicPr>
          <p:cNvPr id="6" name="Imagem 5" descr="images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29548" y="3401616"/>
            <a:ext cx="4614452" cy="3456384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822482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" name="Espaço Reservado para Conteúdo 5" descr="poor_plut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1412776"/>
            <a:ext cx="7800092" cy="4387550"/>
          </a:xfr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Espaço Reservado para Conteúdo 4" descr="humanoide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44008" y="620688"/>
            <a:ext cx="5619750" cy="3333750"/>
          </a:xfrm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908720" y="0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 descr="humanoide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1628800"/>
            <a:ext cx="6667850" cy="3955504"/>
          </a:xfr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 descr="marte_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96000" cy="4000500"/>
          </a:xfrm>
        </p:spPr>
      </p:pic>
      <p:pic>
        <p:nvPicPr>
          <p:cNvPr id="5" name="Imagem 4" descr="marte_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0" y="2857500"/>
            <a:ext cx="6096000" cy="40005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4" descr="marte_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810000" cy="3810000"/>
          </a:xfrm>
          <a:prstGeom prst="rect">
            <a:avLst/>
          </a:prstGeom>
        </p:spPr>
      </p:pic>
      <p:pic>
        <p:nvPicPr>
          <p:cNvPr id="7" name="Espaço Reservado para Conteúdo 6" descr="piramide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524250" y="3524250"/>
            <a:ext cx="5619750" cy="3333750"/>
          </a:xfr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 descr="marte_0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171825" y="3781425"/>
            <a:ext cx="5972175" cy="3076575"/>
          </a:xfrm>
        </p:spPr>
      </p:pic>
      <p:pic>
        <p:nvPicPr>
          <p:cNvPr id="5" name="Imagem 4" descr="marte_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5709706" cy="4279974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 descr="marte_11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579390" cy="4114800"/>
          </a:xfrm>
        </p:spPr>
      </p:pic>
      <p:pic>
        <p:nvPicPr>
          <p:cNvPr id="5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2414992"/>
            <a:ext cx="5925294" cy="44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 descr="mars-crab-59648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183648" cy="3668266"/>
          </a:xfrm>
        </p:spPr>
      </p:pic>
      <p:pic>
        <p:nvPicPr>
          <p:cNvPr id="5" name="Imagem 4" descr="coelho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51644" y="3501008"/>
            <a:ext cx="7892356" cy="3356992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91795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88640"/>
            <a:ext cx="3996686" cy="281324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2925960"/>
            <a:ext cx="3557886" cy="393204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Espaço Reservado para Conteúdo 3" descr="11910681_1195264717166238_880637805_n.jpg"/>
          <p:cNvPicPr>
            <a:picLocks noChangeAspect="1"/>
          </p:cNvPicPr>
          <p:nvPr/>
        </p:nvPicPr>
        <p:blipFill>
          <a:blip r:embed="rId2" cstate="print"/>
          <a:srcRect b="41177"/>
          <a:stretch>
            <a:fillRect/>
          </a:stretch>
        </p:blipFill>
        <p:spPr bwMode="auto">
          <a:xfrm>
            <a:off x="251520" y="1412776"/>
            <a:ext cx="8604448" cy="376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" name="Espaço Reservado para Conteúdo 3" descr="ceu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943600" cy="4067175"/>
          </a:xfrm>
        </p:spPr>
      </p:pic>
      <p:pic>
        <p:nvPicPr>
          <p:cNvPr id="5" name="Imagem 4" descr="ceu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0400" y="2790825"/>
            <a:ext cx="5943600" cy="406717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reeform 1026"/>
          <p:cNvSpPr>
            <a:spLocks/>
          </p:cNvSpPr>
          <p:nvPr/>
        </p:nvSpPr>
        <p:spPr bwMode="auto">
          <a:xfrm>
            <a:off x="5638800" y="1600200"/>
            <a:ext cx="3430588" cy="4116388"/>
          </a:xfrm>
          <a:custGeom>
            <a:avLst/>
            <a:gdLst>
              <a:gd name="T0" fmla="*/ 0 w 1801"/>
              <a:gd name="T1" fmla="*/ 720 h 2161"/>
              <a:gd name="T2" fmla="*/ 1800 w 1801"/>
              <a:gd name="T3" fmla="*/ 0 h 2161"/>
              <a:gd name="T4" fmla="*/ 1800 w 1801"/>
              <a:gd name="T5" fmla="*/ 2160 h 2161"/>
              <a:gd name="T6" fmla="*/ 0 w 1801"/>
              <a:gd name="T7" fmla="*/ 1440 h 2161"/>
              <a:gd name="T8" fmla="*/ 0 w 1801"/>
              <a:gd name="T9" fmla="*/ 760 h 216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01"/>
              <a:gd name="T16" fmla="*/ 0 h 2161"/>
              <a:gd name="T17" fmla="*/ 1801 w 1801"/>
              <a:gd name="T18" fmla="*/ 2161 h 216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01" h="2161">
                <a:moveTo>
                  <a:pt x="0" y="720"/>
                </a:moveTo>
                <a:lnTo>
                  <a:pt x="1800" y="0"/>
                </a:lnTo>
                <a:lnTo>
                  <a:pt x="1800" y="2160"/>
                </a:lnTo>
                <a:lnTo>
                  <a:pt x="0" y="1440"/>
                </a:lnTo>
                <a:lnTo>
                  <a:pt x="0" y="760"/>
                </a:lnTo>
              </a:path>
            </a:pathLst>
          </a:custGeom>
          <a:solidFill>
            <a:schemeClr val="folHlink"/>
          </a:solidFill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7171" name="Rectangle 1027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  <a:noFill/>
        </p:spPr>
        <p:txBody>
          <a:bodyPr lIns="76200" tIns="38100" rIns="76200" bIns="38100"/>
          <a:lstStyle/>
          <a:p>
            <a:pPr defTabSz="366713"/>
            <a:r>
              <a:rPr lang="en-US" sz="4800" smtClean="0">
                <a:solidFill>
                  <a:schemeClr val="folHlink"/>
                </a:solidFill>
              </a:rPr>
              <a:t>Eclipse</a:t>
            </a:r>
            <a:r>
              <a:rPr lang="en-US" sz="4800" smtClean="0">
                <a:solidFill>
                  <a:schemeClr val="tx1"/>
                </a:solidFill>
              </a:rPr>
              <a:t> </a:t>
            </a:r>
            <a:r>
              <a:rPr lang="en-US" sz="4800" smtClean="0">
                <a:solidFill>
                  <a:schemeClr val="folHlink"/>
                </a:solidFill>
              </a:rPr>
              <a:t>Lunar</a:t>
            </a:r>
            <a:endParaRPr lang="en-US" sz="3900" smtClean="0">
              <a:solidFill>
                <a:schemeClr val="tx1"/>
              </a:solidFill>
            </a:endParaRPr>
          </a:p>
        </p:txBody>
      </p:sp>
      <p:sp>
        <p:nvSpPr>
          <p:cNvPr id="7172" name="Freeform 1028"/>
          <p:cNvSpPr>
            <a:spLocks/>
          </p:cNvSpPr>
          <p:nvPr/>
        </p:nvSpPr>
        <p:spPr bwMode="auto">
          <a:xfrm>
            <a:off x="5791200" y="2971800"/>
            <a:ext cx="3278188" cy="1373188"/>
          </a:xfrm>
          <a:custGeom>
            <a:avLst/>
            <a:gdLst>
              <a:gd name="T0" fmla="*/ 0 w 1721"/>
              <a:gd name="T1" fmla="*/ 0 h 721"/>
              <a:gd name="T2" fmla="*/ 1720 w 1721"/>
              <a:gd name="T3" fmla="*/ 227 h 721"/>
              <a:gd name="T4" fmla="*/ 1720 w 1721"/>
              <a:gd name="T5" fmla="*/ 530 h 721"/>
              <a:gd name="T6" fmla="*/ 0 w 1721"/>
              <a:gd name="T7" fmla="*/ 720 h 721"/>
              <a:gd name="T8" fmla="*/ 0 w 1721"/>
              <a:gd name="T9" fmla="*/ 37 h 72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21"/>
              <a:gd name="T16" fmla="*/ 0 h 721"/>
              <a:gd name="T17" fmla="*/ 1721 w 1721"/>
              <a:gd name="T18" fmla="*/ 721 h 72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21" h="721">
                <a:moveTo>
                  <a:pt x="0" y="0"/>
                </a:moveTo>
                <a:lnTo>
                  <a:pt x="1720" y="227"/>
                </a:lnTo>
                <a:lnTo>
                  <a:pt x="1720" y="530"/>
                </a:lnTo>
                <a:lnTo>
                  <a:pt x="0" y="720"/>
                </a:lnTo>
                <a:lnTo>
                  <a:pt x="0" y="37"/>
                </a:lnTo>
              </a:path>
            </a:pathLst>
          </a:custGeom>
          <a:solidFill>
            <a:srgbClr val="4D4D4D"/>
          </a:solidFill>
          <a:ln w="12700" cap="rnd" cmpd="sng">
            <a:solidFill>
              <a:srgbClr val="5F5F5F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7173" name="Arc 1029"/>
          <p:cNvSpPr>
            <a:spLocks/>
          </p:cNvSpPr>
          <p:nvPr/>
        </p:nvSpPr>
        <p:spPr bwMode="auto">
          <a:xfrm>
            <a:off x="76200" y="2289175"/>
            <a:ext cx="1379538" cy="2741613"/>
          </a:xfrm>
          <a:custGeom>
            <a:avLst/>
            <a:gdLst>
              <a:gd name="T0" fmla="*/ 7622 w 21720"/>
              <a:gd name="T1" fmla="*/ 0 h 43200"/>
              <a:gd name="T2" fmla="*/ 0 w 21720"/>
              <a:gd name="T3" fmla="*/ 2741613 h 43200"/>
              <a:gd name="T4" fmla="*/ 7622 w 21720"/>
              <a:gd name="T5" fmla="*/ 1370807 h 43200"/>
              <a:gd name="T6" fmla="*/ 0 60000 65536"/>
              <a:gd name="T7" fmla="*/ 0 60000 65536"/>
              <a:gd name="T8" fmla="*/ 0 60000 65536"/>
              <a:gd name="T9" fmla="*/ 0 w 21720"/>
              <a:gd name="T10" fmla="*/ 0 h 43200"/>
              <a:gd name="T11" fmla="*/ 21720 w 21720"/>
              <a:gd name="T12" fmla="*/ 43200 h 43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720" h="43200" fill="none" extrusionOk="0">
                <a:moveTo>
                  <a:pt x="119" y="0"/>
                </a:moveTo>
                <a:cubicBezTo>
                  <a:pt x="12049" y="0"/>
                  <a:pt x="21720" y="9670"/>
                  <a:pt x="21720" y="21600"/>
                </a:cubicBezTo>
                <a:cubicBezTo>
                  <a:pt x="21720" y="33529"/>
                  <a:pt x="12049" y="43200"/>
                  <a:pt x="120" y="43200"/>
                </a:cubicBezTo>
                <a:cubicBezTo>
                  <a:pt x="80" y="43200"/>
                  <a:pt x="40" y="43199"/>
                  <a:pt x="0" y="43199"/>
                </a:cubicBezTo>
              </a:path>
              <a:path w="21720" h="43200" stroke="0" extrusionOk="0">
                <a:moveTo>
                  <a:pt x="119" y="0"/>
                </a:moveTo>
                <a:cubicBezTo>
                  <a:pt x="12049" y="0"/>
                  <a:pt x="21720" y="9670"/>
                  <a:pt x="21720" y="21600"/>
                </a:cubicBezTo>
                <a:cubicBezTo>
                  <a:pt x="21720" y="33529"/>
                  <a:pt x="12049" y="43200"/>
                  <a:pt x="120" y="43200"/>
                </a:cubicBezTo>
                <a:cubicBezTo>
                  <a:pt x="80" y="43200"/>
                  <a:pt x="40" y="43199"/>
                  <a:pt x="0" y="43199"/>
                </a:cubicBezTo>
                <a:lnTo>
                  <a:pt x="120" y="21600"/>
                </a:lnTo>
                <a:close/>
              </a:path>
            </a:pathLst>
          </a:custGeom>
          <a:solidFill>
            <a:srgbClr val="CC0000"/>
          </a:solidFill>
          <a:ln w="12700" cap="rnd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7174" name="Rectangle 1030"/>
          <p:cNvSpPr>
            <a:spLocks noChangeArrowheads="1"/>
          </p:cNvSpPr>
          <p:nvPr/>
        </p:nvSpPr>
        <p:spPr bwMode="auto">
          <a:xfrm>
            <a:off x="322263" y="3362325"/>
            <a:ext cx="657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635000"/>
            <a:r>
              <a:rPr lang="en-US" b="1">
                <a:solidFill>
                  <a:schemeClr val="bg1"/>
                </a:solidFill>
                <a:latin typeface="Arial" pitchFamily="34" charset="0"/>
              </a:rPr>
              <a:t>Sol</a:t>
            </a:r>
          </a:p>
        </p:txBody>
      </p:sp>
      <p:sp>
        <p:nvSpPr>
          <p:cNvPr id="7175" name="Oval 1031"/>
          <p:cNvSpPr>
            <a:spLocks noChangeArrowheads="1"/>
          </p:cNvSpPr>
          <p:nvPr/>
        </p:nvSpPr>
        <p:spPr bwMode="auto">
          <a:xfrm>
            <a:off x="5030788" y="2973388"/>
            <a:ext cx="1368425" cy="1368425"/>
          </a:xfrm>
          <a:prstGeom prst="ellipse">
            <a:avLst/>
          </a:prstGeom>
          <a:solidFill>
            <a:srgbClr val="3399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635000"/>
            <a:endParaRPr lang="pt-BR" sz="2900">
              <a:latin typeface="Arial" pitchFamily="34" charset="0"/>
            </a:endParaRPr>
          </a:p>
        </p:txBody>
      </p:sp>
      <p:sp>
        <p:nvSpPr>
          <p:cNvPr id="7176" name="Rectangle 1032"/>
          <p:cNvSpPr>
            <a:spLocks noChangeArrowheads="1"/>
          </p:cNvSpPr>
          <p:nvPr/>
        </p:nvSpPr>
        <p:spPr bwMode="auto">
          <a:xfrm>
            <a:off x="5276850" y="3438525"/>
            <a:ext cx="9445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635000"/>
            <a:r>
              <a:rPr lang="en-US" b="1">
                <a:solidFill>
                  <a:schemeClr val="accent2"/>
                </a:solidFill>
                <a:latin typeface="Arial" pitchFamily="34" charset="0"/>
              </a:rPr>
              <a:t>Terra</a:t>
            </a:r>
          </a:p>
        </p:txBody>
      </p:sp>
      <p:sp>
        <p:nvSpPr>
          <p:cNvPr id="7177" name="Oval 1033"/>
          <p:cNvSpPr>
            <a:spLocks noChangeArrowheads="1"/>
          </p:cNvSpPr>
          <p:nvPr/>
        </p:nvSpPr>
        <p:spPr bwMode="auto">
          <a:xfrm>
            <a:off x="3963988" y="1830388"/>
            <a:ext cx="3502025" cy="3502025"/>
          </a:xfrm>
          <a:prstGeom prst="ellips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7178" name="Line 1034"/>
          <p:cNvSpPr>
            <a:spLocks noChangeShapeType="1"/>
          </p:cNvSpPr>
          <p:nvPr/>
        </p:nvSpPr>
        <p:spPr bwMode="auto">
          <a:xfrm>
            <a:off x="384175" y="2289175"/>
            <a:ext cx="5483225" cy="68262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7179" name="Line 1035"/>
          <p:cNvSpPr>
            <a:spLocks noChangeShapeType="1"/>
          </p:cNvSpPr>
          <p:nvPr/>
        </p:nvSpPr>
        <p:spPr bwMode="auto">
          <a:xfrm flipV="1">
            <a:off x="306388" y="4344988"/>
            <a:ext cx="5483225" cy="68262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7180" name="Oval 1036"/>
          <p:cNvSpPr>
            <a:spLocks noChangeArrowheads="1"/>
          </p:cNvSpPr>
          <p:nvPr/>
        </p:nvSpPr>
        <p:spPr bwMode="auto">
          <a:xfrm>
            <a:off x="7242175" y="3470275"/>
            <a:ext cx="376238" cy="376238"/>
          </a:xfrm>
          <a:prstGeom prst="ellipse">
            <a:avLst/>
          </a:prstGeom>
          <a:solidFill>
            <a:srgbClr val="FFFFCC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635000"/>
            <a:endParaRPr lang="pt-BR" sz="2900">
              <a:latin typeface="Arial" pitchFamily="34" charset="0"/>
            </a:endParaRPr>
          </a:p>
        </p:txBody>
      </p:sp>
      <p:sp>
        <p:nvSpPr>
          <p:cNvPr id="7181" name="Oval 1037"/>
          <p:cNvSpPr>
            <a:spLocks noChangeArrowheads="1"/>
          </p:cNvSpPr>
          <p:nvPr/>
        </p:nvSpPr>
        <p:spPr bwMode="auto">
          <a:xfrm>
            <a:off x="7088188" y="4194175"/>
            <a:ext cx="376237" cy="376238"/>
          </a:xfrm>
          <a:prstGeom prst="ellipse">
            <a:avLst/>
          </a:prstGeom>
          <a:solidFill>
            <a:srgbClr val="FFFFCC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635000"/>
            <a:endParaRPr lang="pt-BR" sz="2900">
              <a:latin typeface="Arial" pitchFamily="34" charset="0"/>
            </a:endParaRPr>
          </a:p>
        </p:txBody>
      </p:sp>
      <p:sp>
        <p:nvSpPr>
          <p:cNvPr id="7182" name="Oval 1038"/>
          <p:cNvSpPr>
            <a:spLocks noChangeArrowheads="1"/>
          </p:cNvSpPr>
          <p:nvPr/>
        </p:nvSpPr>
        <p:spPr bwMode="auto">
          <a:xfrm>
            <a:off x="6554788" y="4802188"/>
            <a:ext cx="376237" cy="376237"/>
          </a:xfrm>
          <a:prstGeom prst="ellipse">
            <a:avLst/>
          </a:prstGeom>
          <a:solidFill>
            <a:srgbClr val="FFFFCC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635000"/>
            <a:endParaRPr lang="pt-BR" sz="2900">
              <a:latin typeface="Arial" pitchFamily="34" charset="0"/>
            </a:endParaRPr>
          </a:p>
        </p:txBody>
      </p:sp>
      <p:sp>
        <p:nvSpPr>
          <p:cNvPr id="7183" name="Line 1039"/>
          <p:cNvSpPr>
            <a:spLocks noChangeShapeType="1"/>
          </p:cNvSpPr>
          <p:nvPr/>
        </p:nvSpPr>
        <p:spPr bwMode="auto">
          <a:xfrm>
            <a:off x="611188" y="2363788"/>
            <a:ext cx="4951412" cy="1979612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7184" name="Line 1040"/>
          <p:cNvSpPr>
            <a:spLocks noChangeShapeType="1"/>
          </p:cNvSpPr>
          <p:nvPr/>
        </p:nvSpPr>
        <p:spPr bwMode="auto">
          <a:xfrm flipV="1">
            <a:off x="534988" y="2973388"/>
            <a:ext cx="5103812" cy="1979612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7185" name="Rectangle 1041"/>
          <p:cNvSpPr>
            <a:spLocks noChangeArrowheads="1"/>
          </p:cNvSpPr>
          <p:nvPr/>
        </p:nvSpPr>
        <p:spPr bwMode="auto">
          <a:xfrm>
            <a:off x="7935913" y="3438525"/>
            <a:ext cx="1149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635000"/>
            <a:r>
              <a:rPr lang="en-US" b="1">
                <a:solidFill>
                  <a:schemeClr val="bg1"/>
                </a:solidFill>
                <a:latin typeface="Arial" pitchFamily="34" charset="0"/>
              </a:rPr>
              <a:t>Umbra</a:t>
            </a:r>
          </a:p>
        </p:txBody>
      </p:sp>
      <p:sp>
        <p:nvSpPr>
          <p:cNvPr id="7186" name="Rectangle 1042"/>
          <p:cNvSpPr>
            <a:spLocks noChangeArrowheads="1"/>
          </p:cNvSpPr>
          <p:nvPr/>
        </p:nvSpPr>
        <p:spPr bwMode="auto">
          <a:xfrm>
            <a:off x="7470775" y="2447925"/>
            <a:ext cx="1673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635000"/>
            <a:r>
              <a:rPr lang="en-US" b="1">
                <a:latin typeface="Arial" pitchFamily="34" charset="0"/>
              </a:rPr>
              <a:t>Penumbra</a:t>
            </a:r>
          </a:p>
        </p:txBody>
      </p:sp>
      <p:sp>
        <p:nvSpPr>
          <p:cNvPr id="7187" name="Rectangle 1043"/>
          <p:cNvSpPr>
            <a:spLocks noChangeArrowheads="1"/>
          </p:cNvSpPr>
          <p:nvPr/>
        </p:nvSpPr>
        <p:spPr bwMode="auto">
          <a:xfrm>
            <a:off x="7488238" y="4429125"/>
            <a:ext cx="1673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635000"/>
            <a:r>
              <a:rPr lang="en-US" b="1">
                <a:latin typeface="Arial" pitchFamily="34" charset="0"/>
              </a:rPr>
              <a:t>Penumbra</a:t>
            </a:r>
          </a:p>
        </p:txBody>
      </p:sp>
      <p:sp>
        <p:nvSpPr>
          <p:cNvPr id="7188" name="Oval 1044"/>
          <p:cNvSpPr>
            <a:spLocks noChangeArrowheads="1"/>
          </p:cNvSpPr>
          <p:nvPr/>
        </p:nvSpPr>
        <p:spPr bwMode="auto">
          <a:xfrm>
            <a:off x="7164388" y="2820988"/>
            <a:ext cx="376237" cy="376237"/>
          </a:xfrm>
          <a:prstGeom prst="ellipse">
            <a:avLst/>
          </a:prstGeom>
          <a:solidFill>
            <a:srgbClr val="FFFFCC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635000"/>
            <a:endParaRPr lang="pt-BR" sz="2900">
              <a:latin typeface="Arial" pitchFamily="34" charset="0"/>
            </a:endParaRPr>
          </a:p>
        </p:txBody>
      </p:sp>
      <p:sp>
        <p:nvSpPr>
          <p:cNvPr id="7189" name="Oval 1045"/>
          <p:cNvSpPr>
            <a:spLocks noChangeArrowheads="1"/>
          </p:cNvSpPr>
          <p:nvPr/>
        </p:nvSpPr>
        <p:spPr bwMode="auto">
          <a:xfrm>
            <a:off x="6708775" y="2060575"/>
            <a:ext cx="376238" cy="376238"/>
          </a:xfrm>
          <a:prstGeom prst="ellipse">
            <a:avLst/>
          </a:prstGeom>
          <a:solidFill>
            <a:srgbClr val="FFFFCC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635000"/>
            <a:endParaRPr lang="pt-BR" sz="2900">
              <a:latin typeface="Arial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ítulo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pt-BR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itchFamily="34" charset="0"/>
              </a:rPr>
              <a:t>Eclipse Lunar Umbral Total</a:t>
            </a:r>
          </a:p>
        </p:txBody>
      </p:sp>
      <p:pic>
        <p:nvPicPr>
          <p:cNvPr id="19459" name="Picture 2" descr="C:\Documents and Settings\andre silva\Meus documentos\CONCURSO_CDCC\apresentações\Imagens\Eclipses e marés\lunar total foto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00113" y="1071563"/>
            <a:ext cx="73152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5576" y="2636912"/>
            <a:ext cx="7772400" cy="1143000"/>
          </a:xfrm>
        </p:spPr>
        <p:txBody>
          <a:bodyPr/>
          <a:lstStyle/>
          <a:p>
            <a:r>
              <a:rPr lang="pt-BR" smtClean="0">
                <a:solidFill>
                  <a:schemeClr val="bg1"/>
                </a:solidFill>
              </a:rPr>
              <a:t>DIA 27/09 </a:t>
            </a:r>
            <a:r>
              <a:rPr lang="pt-BR" dirty="0" smtClean="0">
                <a:solidFill>
                  <a:schemeClr val="bg1"/>
                </a:solidFill>
              </a:rPr>
              <a:t>– Eclipse Lunar Total</a:t>
            </a:r>
            <a:endParaRPr lang="pt-B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 descr="images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03648" y="548680"/>
            <a:ext cx="6437934" cy="5683694"/>
          </a:xfr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326024" cy="7498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40568" y="0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Conector reto 6"/>
          <p:cNvCxnSpPr/>
          <p:nvPr/>
        </p:nvCxnSpPr>
        <p:spPr bwMode="auto">
          <a:xfrm>
            <a:off x="1403648" y="4725144"/>
            <a:ext cx="4824536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9" name="Conector reto 8"/>
          <p:cNvCxnSpPr/>
          <p:nvPr/>
        </p:nvCxnSpPr>
        <p:spPr bwMode="auto">
          <a:xfrm>
            <a:off x="4211960" y="4941168"/>
            <a:ext cx="1512168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1" name="Conector reto 10"/>
          <p:cNvCxnSpPr/>
          <p:nvPr/>
        </p:nvCxnSpPr>
        <p:spPr bwMode="auto">
          <a:xfrm>
            <a:off x="1403648" y="5589240"/>
            <a:ext cx="2016224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3" name="Conector reto 12"/>
          <p:cNvCxnSpPr/>
          <p:nvPr/>
        </p:nvCxnSpPr>
        <p:spPr bwMode="auto">
          <a:xfrm>
            <a:off x="3491880" y="6237312"/>
            <a:ext cx="4176464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6" name="Conector reto 15"/>
          <p:cNvCxnSpPr/>
          <p:nvPr/>
        </p:nvCxnSpPr>
        <p:spPr bwMode="auto">
          <a:xfrm>
            <a:off x="1475656" y="6453336"/>
            <a:ext cx="1008112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82322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 descr="oposição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17685"/>
          <a:stretch>
            <a:fillRect/>
          </a:stretch>
        </p:blipFill>
        <p:spPr>
          <a:xfrm>
            <a:off x="-239010" y="980728"/>
            <a:ext cx="9383010" cy="4827240"/>
          </a:xfr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r="64861" b="25563"/>
          <a:stretch>
            <a:fillRect/>
          </a:stretch>
        </p:blipFill>
        <p:spPr bwMode="auto">
          <a:xfrm>
            <a:off x="1475656" y="0"/>
            <a:ext cx="5653136" cy="673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dirty="0" smtClean="0">
                <a:solidFill>
                  <a:schemeClr val="bg1"/>
                </a:solidFill>
              </a:rPr>
              <a:t>https://www.youtube.com/watch?v=Pk1gg11-GPw</a:t>
            </a:r>
            <a:endParaRPr lang="pt-BR" sz="3200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10234" t="19313" r="42724" b="34422"/>
          <a:stretch>
            <a:fillRect/>
          </a:stretch>
        </p:blipFill>
        <p:spPr bwMode="auto">
          <a:xfrm>
            <a:off x="1475656" y="2276872"/>
            <a:ext cx="6120680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600" b="1" i="0" u="none" strike="noStrike" cap="none" normalizeH="0" baseline="0" smtClean="0">
            <a:ln>
              <a:noFill/>
            </a:ln>
            <a:solidFill>
              <a:srgbClr val="FF00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600" b="1" i="0" u="none" strike="noStrike" cap="none" normalizeH="0" baseline="0" smtClean="0">
            <a:ln>
              <a:noFill/>
            </a:ln>
            <a:solidFill>
              <a:srgbClr val="FF00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C:\MSOffice\Templates\Blank Presentation.pot</Template>
  <TotalTime>19674</TotalTime>
  <Words>113</Words>
  <Application>Microsoft Office PowerPoint</Application>
  <PresentationFormat>Apresentação na tela (4:3)</PresentationFormat>
  <Paragraphs>25</Paragraphs>
  <Slides>26</Slides>
  <Notes>3</Notes>
  <HiddenSlides>1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26</vt:i4>
      </vt:variant>
    </vt:vector>
  </HeadingPairs>
  <TitlesOfParts>
    <vt:vector size="27" baseType="lpstr">
      <vt:lpstr>Blank Presentation</vt:lpstr>
      <vt:lpstr>Slide 1</vt:lpstr>
      <vt:lpstr>Slide 2</vt:lpstr>
      <vt:lpstr>Slide 3</vt:lpstr>
      <vt:lpstr>Slide 4</vt:lpstr>
      <vt:lpstr>Slide 5</vt:lpstr>
      <vt:lpstr>Slide 6</vt:lpstr>
      <vt:lpstr>Slide 7</vt:lpstr>
      <vt:lpstr>https://www.youtube.com/watch?v=Pk1gg11-GPw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Eclipse Lunar</vt:lpstr>
      <vt:lpstr>Eclipse Lunar Umbral Total</vt:lpstr>
      <vt:lpstr>DIA 27/09 – Eclipse Lunar Total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Calendários</dc:title>
  <dc:creator>Iagusp</dc:creator>
  <cp:lastModifiedBy>Observatório</cp:lastModifiedBy>
  <cp:revision>579</cp:revision>
  <cp:lastPrinted>2000-05-01T12:23:36Z</cp:lastPrinted>
  <dcterms:created xsi:type="dcterms:W3CDTF">1995-06-17T23:31:02Z</dcterms:created>
  <dcterms:modified xsi:type="dcterms:W3CDTF">2015-08-24T11:41:52Z</dcterms:modified>
</cp:coreProperties>
</file>