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8" r:id="rId3"/>
    <p:sldId id="259" r:id="rId4"/>
    <p:sldId id="264" r:id="rId5"/>
    <p:sldId id="265" r:id="rId6"/>
    <p:sldId id="260" r:id="rId7"/>
    <p:sldId id="273" r:id="rId8"/>
    <p:sldId id="266" r:id="rId9"/>
    <p:sldId id="261" r:id="rId10"/>
    <p:sldId id="262" r:id="rId11"/>
    <p:sldId id="263" r:id="rId12"/>
    <p:sldId id="267" r:id="rId13"/>
    <p:sldId id="269" r:id="rId14"/>
    <p:sldId id="270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99CCFF"/>
    <a:srgbClr val="D4D4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82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E4A2B-EB5E-47AD-8465-0318D553A6FB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A5A93BC-0343-4824-BA95-C3F510DAA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1E88-45D3-43A7-9DC8-9C619EC4890F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018B3-349C-4E49-AEB1-2B3A4DD7AA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ABC5-2CE4-46F6-8909-CA4BDEB2E5B7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54FEC-9E6D-4709-8DF4-5F1D071DF8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78FF-99AB-404F-8CF8-C264B901665B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D06E2-4D48-421F-82D2-A9C5717527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A1F2-5F05-432E-B5B9-15F64ED09772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B2B6A-2513-49A9-8F03-B7568E628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FCA5-24C5-45B6-AC3C-69BA5035EFBC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D17A90-040E-40EE-85A4-28E7F2B6AE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694E-AEC3-4504-9484-6FF8D3A1EDD5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E76BB-D063-4849-A012-43B9FF89E2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549F-AB30-4373-9881-4E1174A8D480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CD18EA-3AC5-4838-B09F-A60C09F92D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68B6-EF97-4036-9614-8D55190944BC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0E91DB-63CC-4709-B864-4F41353B06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F126-B2B5-450C-991A-DF000F79B960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F24FD1-1CED-4B18-8C73-45016251AE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487E-4481-422F-BE20-3AE7331BFA5E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24AA7-0808-49B7-AB03-E67D1A582A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07-C2E8-4EA1-9454-27EE6F107574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AAD78-7982-435E-B9CE-2DFACBFB27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C5F9-6832-44E5-BE7A-5546447E6796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BB83D4-95A8-4811-9267-85B039CC08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F127-E535-48E7-B775-EEE001F34423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D769F-0509-4A59-A485-BAED4BF653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925F-0AAD-4184-9203-A77A87185BBA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DCA24-79AF-4A4C-BE34-F1A66967EB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CB54-B57B-485C-8BCD-139E91CF9388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86E3B-E8EF-4E4D-89EF-9416F89A35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2E8F-0297-4324-8563-37F3A16D8EC8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B766EF-24E7-4D72-9333-191D8A2300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4D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DBE39-E8C4-4E80-A6D8-7684FDAFADD7}" type="datetimeFigureOut">
              <a:rPr lang="pt-BR"/>
              <a:pPr>
                <a:defRPr/>
              </a:pPr>
              <a:t>30/05/2015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6089D6C-D1E2-412A-96D7-4B571C6284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A8F9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A8F98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A8F98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A8F98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A8F98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fKTu6B4Rge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4"/>
          <p:cNvPicPr>
            <a:picLocks noChangeAspect="1"/>
          </p:cNvPicPr>
          <p:nvPr/>
        </p:nvPicPr>
        <p:blipFill>
          <a:blip r:embed="rId2" cstate="print"/>
          <a:srcRect l="377" t="3476" b="6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2387600"/>
          </a:xfrm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rgbClr val="D4D4D8"/>
                </a:solidFill>
              </a:rPr>
              <a:t>As Grandes </a:t>
            </a:r>
            <a:r>
              <a:rPr lang="pt-BR" b="1" dirty="0" smtClean="0">
                <a:solidFill>
                  <a:srgbClr val="D4D4D8"/>
                </a:solidFill>
              </a:rPr>
              <a:t>Celebridades do céu</a:t>
            </a:r>
            <a:endParaRPr lang="pt-BR" b="1" dirty="0" smtClean="0">
              <a:solidFill>
                <a:srgbClr val="D4D4D8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9313" y="5675313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Jennifer Machado Soares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ennifer.soares@usp.br</a:t>
            </a:r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5219700"/>
            <a:ext cx="16383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o 3"/>
          <p:cNvGrpSpPr>
            <a:grpSpLocks/>
          </p:cNvGrpSpPr>
          <p:nvPr/>
        </p:nvGrpSpPr>
        <p:grpSpPr bwMode="auto">
          <a:xfrm>
            <a:off x="239713" y="0"/>
            <a:ext cx="3117850" cy="2254250"/>
            <a:chOff x="131690" y="0"/>
            <a:chExt cx="3117947" cy="2254349"/>
          </a:xfrm>
        </p:grpSpPr>
        <p:pic>
          <p:nvPicPr>
            <p:cNvPr id="27652" name="Imagem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690" y="531645"/>
              <a:ext cx="1148469" cy="172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o explicativo em forma de nuvem 2"/>
            <p:cNvSpPr/>
            <p:nvPr/>
          </p:nvSpPr>
          <p:spPr>
            <a:xfrm>
              <a:off x="1154072" y="0"/>
              <a:ext cx="2095565" cy="122877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De onde elas vieram?</a:t>
              </a: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728563"/>
            <a:ext cx="7046552" cy="547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3"/>
          <p:cNvGrpSpPr>
            <a:grpSpLocks/>
          </p:cNvGrpSpPr>
          <p:nvPr/>
        </p:nvGrpSpPr>
        <p:grpSpPr bwMode="auto">
          <a:xfrm>
            <a:off x="0" y="4210050"/>
            <a:ext cx="2635250" cy="2789238"/>
            <a:chOff x="10475742" y="4194470"/>
            <a:chExt cx="2634569" cy="279014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/>
            <a:srcRect l="15130" r="20720"/>
            <a:stretch/>
          </p:blipFill>
          <p:spPr>
            <a:xfrm>
              <a:off x="10475742" y="5365360"/>
              <a:ext cx="1814732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o explicativo em forma de nuvem 2"/>
            <p:cNvSpPr/>
            <p:nvPr/>
          </p:nvSpPr>
          <p:spPr>
            <a:xfrm>
              <a:off x="10620168" y="4194470"/>
              <a:ext cx="2490143" cy="106873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Elas são eternas?</a:t>
              </a:r>
            </a:p>
          </p:txBody>
        </p:sp>
      </p:grpSp>
      <p:grpSp>
        <p:nvGrpSpPr>
          <p:cNvPr id="5" name="Grupo 21"/>
          <p:cNvGrpSpPr>
            <a:grpSpLocks noChangeAspect="1"/>
          </p:cNvGrpSpPr>
          <p:nvPr/>
        </p:nvGrpSpPr>
        <p:grpSpPr>
          <a:xfrm>
            <a:off x="5618841" y="1200252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cxnSp>
        <p:nvCxnSpPr>
          <p:cNvPr id="55" name="Conector de seta reta 54"/>
          <p:cNvCxnSpPr>
            <a:cxnSpLocks noChangeShapeType="1"/>
          </p:cNvCxnSpPr>
          <p:nvPr/>
        </p:nvCxnSpPr>
        <p:spPr bwMode="auto">
          <a:xfrm flipV="1">
            <a:off x="4970463" y="1595438"/>
            <a:ext cx="431800" cy="215900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sp>
        <p:nvSpPr>
          <p:cNvPr id="56" name="CaixaDeTexto 55"/>
          <p:cNvSpPr txBox="1">
            <a:spLocks noChangeArrowheads="1"/>
          </p:cNvSpPr>
          <p:nvPr/>
        </p:nvSpPr>
        <p:spPr bwMode="auto">
          <a:xfrm>
            <a:off x="5172075" y="1954213"/>
            <a:ext cx="1584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Estrela de pouca massa</a:t>
            </a:r>
          </a:p>
        </p:txBody>
      </p:sp>
      <p:grpSp>
        <p:nvGrpSpPr>
          <p:cNvPr id="6" name="Grupo 13"/>
          <p:cNvGrpSpPr>
            <a:grpSpLocks noChangeAspect="1"/>
          </p:cNvGrpSpPr>
          <p:nvPr/>
        </p:nvGrpSpPr>
        <p:grpSpPr bwMode="auto">
          <a:xfrm>
            <a:off x="6986588" y="658813"/>
            <a:ext cx="1389062" cy="1389062"/>
            <a:chOff x="3010560" y="1160768"/>
            <a:chExt cx="1800001" cy="1800200"/>
          </a:xfrm>
        </p:grpSpPr>
        <p:sp>
          <p:nvSpPr>
            <p:cNvPr id="58" name="Elipse 57"/>
            <p:cNvSpPr/>
            <p:nvPr/>
          </p:nvSpPr>
          <p:spPr bwMode="auto">
            <a:xfrm>
              <a:off x="3563931" y="1699800"/>
              <a:ext cx="720001" cy="72008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59" name="Elipse 58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7" name="Grupo 127"/>
          <p:cNvGrpSpPr>
            <a:grpSpLocks/>
          </p:cNvGrpSpPr>
          <p:nvPr/>
        </p:nvGrpSpPr>
        <p:grpSpPr bwMode="auto">
          <a:xfrm>
            <a:off x="11112500" y="874713"/>
            <a:ext cx="792163" cy="863600"/>
            <a:chOff x="7884476" y="764704"/>
            <a:chExt cx="791980" cy="864096"/>
          </a:xfrm>
        </p:grpSpPr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3" name="Elipse 62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8" name="Grupo 211"/>
          <p:cNvGrpSpPr>
            <a:grpSpLocks/>
          </p:cNvGrpSpPr>
          <p:nvPr/>
        </p:nvGrpSpPr>
        <p:grpSpPr bwMode="auto">
          <a:xfrm>
            <a:off x="9221788" y="1020763"/>
            <a:ext cx="882650" cy="717550"/>
            <a:chOff x="5926240" y="1912127"/>
            <a:chExt cx="882294" cy="717424"/>
          </a:xfrm>
        </p:grpSpPr>
        <p:sp>
          <p:nvSpPr>
            <p:cNvPr id="65" name="Elipse 64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9" name="Grupo 214"/>
          <p:cNvGrpSpPr>
            <a:grpSpLocks/>
          </p:cNvGrpSpPr>
          <p:nvPr/>
        </p:nvGrpSpPr>
        <p:grpSpPr bwMode="auto">
          <a:xfrm>
            <a:off x="9490075" y="1235075"/>
            <a:ext cx="254000" cy="254000"/>
            <a:chOff x="6334814" y="3212976"/>
            <a:chExt cx="253410" cy="254816"/>
          </a:xfrm>
        </p:grpSpPr>
        <p:sp>
          <p:nvSpPr>
            <p:cNvPr id="68" name="Elipse 67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cxnSp>
        <p:nvCxnSpPr>
          <p:cNvPr id="70" name="Conector de seta reta 69"/>
          <p:cNvCxnSpPr>
            <a:cxnSpLocks noChangeShapeType="1"/>
          </p:cNvCxnSpPr>
          <p:nvPr/>
        </p:nvCxnSpPr>
        <p:spPr bwMode="auto">
          <a:xfrm flipV="1">
            <a:off x="6575425" y="1370013"/>
            <a:ext cx="700088" cy="9525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71" name="Conector de seta reta 70"/>
          <p:cNvCxnSpPr>
            <a:cxnSpLocks noChangeShapeType="1"/>
          </p:cNvCxnSpPr>
          <p:nvPr/>
        </p:nvCxnSpPr>
        <p:spPr bwMode="auto">
          <a:xfrm flipV="1">
            <a:off x="8231188" y="1370013"/>
            <a:ext cx="720725" cy="9525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72" name="Conector de seta reta 71"/>
          <p:cNvCxnSpPr>
            <a:cxnSpLocks noChangeShapeType="1"/>
          </p:cNvCxnSpPr>
          <p:nvPr/>
        </p:nvCxnSpPr>
        <p:spPr bwMode="auto">
          <a:xfrm flipV="1">
            <a:off x="10463213" y="1370013"/>
            <a:ext cx="720725" cy="9525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sp>
        <p:nvSpPr>
          <p:cNvPr id="73" name="CaixaDeTexto 72"/>
          <p:cNvSpPr txBox="1">
            <a:spLocks noChangeArrowheads="1"/>
          </p:cNvSpPr>
          <p:nvPr/>
        </p:nvSpPr>
        <p:spPr bwMode="auto">
          <a:xfrm>
            <a:off x="6935788" y="201771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Gigante vermelha</a:t>
            </a:r>
          </a:p>
        </p:txBody>
      </p:sp>
      <p:sp>
        <p:nvSpPr>
          <p:cNvPr id="74" name="CaixaDeTexto 73"/>
          <p:cNvSpPr txBox="1">
            <a:spLocks noChangeArrowheads="1"/>
          </p:cNvSpPr>
          <p:nvPr/>
        </p:nvSpPr>
        <p:spPr bwMode="auto">
          <a:xfrm>
            <a:off x="8807450" y="201771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Nebulosa planetária</a:t>
            </a:r>
          </a:p>
        </p:txBody>
      </p:sp>
      <p:sp>
        <p:nvSpPr>
          <p:cNvPr id="75" name="CaixaDeTexto 74"/>
          <p:cNvSpPr txBox="1">
            <a:spLocks noChangeArrowheads="1"/>
          </p:cNvSpPr>
          <p:nvPr/>
        </p:nvSpPr>
        <p:spPr bwMode="auto">
          <a:xfrm>
            <a:off x="10607675" y="204787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Anã branca</a:t>
            </a:r>
          </a:p>
        </p:txBody>
      </p:sp>
      <p:grpSp>
        <p:nvGrpSpPr>
          <p:cNvPr id="10" name="Grupo 154"/>
          <p:cNvGrpSpPr>
            <a:grpSpLocks/>
          </p:cNvGrpSpPr>
          <p:nvPr/>
        </p:nvGrpSpPr>
        <p:grpSpPr bwMode="auto">
          <a:xfrm>
            <a:off x="2625725" y="1866900"/>
            <a:ext cx="2795588" cy="1965325"/>
            <a:chOff x="-292945" y="2188409"/>
            <a:chExt cx="2795284" cy="1966442"/>
          </a:xfrm>
        </p:grpSpPr>
        <p:grpSp>
          <p:nvGrpSpPr>
            <p:cNvPr id="28690" name="Grupo 74"/>
            <p:cNvGrpSpPr>
              <a:grpSpLocks/>
            </p:cNvGrpSpPr>
            <p:nvPr/>
          </p:nvGrpSpPr>
          <p:grpSpPr bwMode="auto"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28703" name="Grupo 1"/>
              <p:cNvGrpSpPr>
                <a:grpSpLocks/>
              </p:cNvGrpSpPr>
              <p:nvPr/>
            </p:nvGrpSpPr>
            <p:grpSpPr bwMode="auto"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95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sp>
              <p:nvSpPr>
                <p:cNvPr id="96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sp>
              <p:nvSpPr>
                <p:cNvPr id="97" name="Lua 4"/>
                <p:cNvSpPr/>
                <p:nvPr/>
              </p:nvSpPr>
              <p:spPr bwMode="auto">
                <a:xfrm rot="17082802">
                  <a:off x="6081364" y="5060957"/>
                  <a:ext cx="452786" cy="80489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sp>
              <p:nvSpPr>
                <p:cNvPr id="28737" name="Lua 5"/>
                <p:cNvSpPr>
                  <a:spLocks noChangeArrowheads="1"/>
                </p:cNvSpPr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7"/>
                  </a:avLst>
                </a:prstGeom>
                <a:solidFill>
                  <a:srgbClr val="FFFF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99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sp>
              <p:nvSpPr>
                <p:cNvPr id="28741" name="Lua 7"/>
                <p:cNvSpPr>
                  <a:spLocks noChangeArrowheads="1"/>
                </p:cNvSpPr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101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sp>
              <p:nvSpPr>
                <p:cNvPr id="28745" name="Lua 10"/>
                <p:cNvSpPr>
                  <a:spLocks noChangeArrowheads="1"/>
                </p:cNvSpPr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28746" name="Lua 12"/>
                <p:cNvSpPr>
                  <a:spLocks noChangeArrowheads="1"/>
                </p:cNvSpPr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4"/>
                  </a:avLst>
                </a:prstGeom>
                <a:solidFill>
                  <a:srgbClr val="FF0000">
                    <a:alpha val="30980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28747" name="Lua 14"/>
                <p:cNvSpPr>
                  <a:spLocks noChangeArrowheads="1"/>
                </p:cNvSpPr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1"/>
                  </a:avLst>
                </a:prstGeom>
                <a:solidFill>
                  <a:schemeClr val="bg1"/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28748" name="Lua 15"/>
                <p:cNvSpPr>
                  <a:spLocks noChangeArrowheads="1"/>
                </p:cNvSpPr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0"/>
                  </a:avLst>
                </a:prstGeom>
                <a:solidFill>
                  <a:schemeClr val="bg1"/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106" name="Lua 17"/>
                <p:cNvSpPr/>
                <p:nvPr/>
              </p:nvSpPr>
              <p:spPr bwMode="auto">
                <a:xfrm rot="10800000">
                  <a:off x="7019001" y="4620273"/>
                  <a:ext cx="311081" cy="47374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</p:grpSp>
          <p:grpSp>
            <p:nvGrpSpPr>
              <p:cNvPr id="28704" name="Grupo 73"/>
              <p:cNvGrpSpPr>
                <a:grpSpLocks/>
              </p:cNvGrpSpPr>
              <p:nvPr/>
            </p:nvGrpSpPr>
            <p:grpSpPr bwMode="auto"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28705" name="Lua 83"/>
                <p:cNvSpPr>
                  <a:spLocks noChangeArrowheads="1"/>
                </p:cNvSpPr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4"/>
                  </a:avLst>
                </a:prstGeom>
                <a:solidFill>
                  <a:srgbClr val="FF0000">
                    <a:alpha val="30980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/>
                </a:p>
              </p:txBody>
            </p:sp>
            <p:sp>
              <p:nvSpPr>
                <p:cNvPr id="85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</a:endParaRPr>
                </a:p>
              </p:txBody>
            </p:sp>
            <p:grpSp>
              <p:nvGrpSpPr>
                <p:cNvPr id="28709" name="Grupo 63"/>
                <p:cNvGrpSpPr>
                  <a:grpSpLocks/>
                </p:cNvGrpSpPr>
                <p:nvPr/>
              </p:nvGrpSpPr>
              <p:grpSpPr bwMode="auto"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93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  <p:sp>
                <p:nvSpPr>
                  <p:cNvPr id="94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</p:grpSp>
            <p:grpSp>
              <p:nvGrpSpPr>
                <p:cNvPr id="28710" name="Grupo 67"/>
                <p:cNvGrpSpPr>
                  <a:grpSpLocks/>
                </p:cNvGrpSpPr>
                <p:nvPr/>
              </p:nvGrpSpPr>
              <p:grpSpPr bwMode="auto"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91" name="Elipse 90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  <p:sp>
                <p:nvSpPr>
                  <p:cNvPr id="92" name="Elipse 91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</p:grpSp>
            <p:grpSp>
              <p:nvGrpSpPr>
                <p:cNvPr id="28711" name="Grupo 70"/>
                <p:cNvGrpSpPr>
                  <a:grpSpLocks/>
                </p:cNvGrpSpPr>
                <p:nvPr/>
              </p:nvGrpSpPr>
              <p:grpSpPr bwMode="auto"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89" name="Elipse 88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  <p:sp>
                <p:nvSpPr>
                  <p:cNvPr id="90" name="Elipse 89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78" name="Elipse 77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81" name="Elipse 8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sp>
        <p:nvSpPr>
          <p:cNvPr id="107" name="CaixaDeTexto 106"/>
          <p:cNvSpPr txBox="1">
            <a:spLocks noChangeArrowheads="1"/>
          </p:cNvSpPr>
          <p:nvPr/>
        </p:nvSpPr>
        <p:spPr bwMode="auto">
          <a:xfrm>
            <a:off x="3314700" y="38989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Nuvem interestelar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3" grpId="0"/>
      <p:bldP spid="74" grpId="0"/>
      <p:bldP spid="75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4"/>
          <p:cNvPicPr>
            <a:picLocks noChangeAspect="1"/>
          </p:cNvPicPr>
          <p:nvPr/>
        </p:nvPicPr>
        <p:blipFill>
          <a:blip r:embed="rId2" cstate="print"/>
          <a:srcRect l="38814" t="15314" r="25871" b="37811"/>
          <a:stretch>
            <a:fillRect/>
          </a:stretch>
        </p:blipFill>
        <p:spPr bwMode="auto">
          <a:xfrm>
            <a:off x="3475038" y="936625"/>
            <a:ext cx="64801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-150813" y="4391025"/>
            <a:ext cx="2679701" cy="2725738"/>
            <a:chOff x="10475742" y="4258648"/>
            <a:chExt cx="2679747" cy="272596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/>
            <a:srcRect l="15130" r="20720"/>
            <a:stretch/>
          </p:blipFill>
          <p:spPr>
            <a:xfrm>
              <a:off x="10475742" y="5365360"/>
              <a:ext cx="1814732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o explicativo em forma de nuvem 2"/>
            <p:cNvSpPr/>
            <p:nvPr/>
          </p:nvSpPr>
          <p:spPr>
            <a:xfrm>
              <a:off x="10666246" y="4258648"/>
              <a:ext cx="2489243" cy="106847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prstClr val="white"/>
                  </a:solidFill>
                </a:rPr>
                <a:t>Elas são eternas?</a:t>
              </a:r>
            </a:p>
          </p:txBody>
        </p:sp>
      </p:grpSp>
      <p:sp>
        <p:nvSpPr>
          <p:cNvPr id="6" name="Elipse 5"/>
          <p:cNvSpPr>
            <a:spLocks noChangeAspect="1"/>
          </p:cNvSpPr>
          <p:nvPr/>
        </p:nvSpPr>
        <p:spPr bwMode="auto">
          <a:xfrm rot="19535659">
            <a:off x="8017123" y="3704073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 bwMode="auto">
          <a:xfrm>
            <a:off x="6054725" y="3498850"/>
            <a:ext cx="2151063" cy="2197100"/>
            <a:chOff x="3190476" y="1101961"/>
            <a:chExt cx="1705377" cy="1741394"/>
          </a:xfrm>
        </p:grpSpPr>
        <p:sp>
          <p:nvSpPr>
            <p:cNvPr id="8" name="Elipse 7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3472398" y="1446717"/>
              <a:ext cx="1103776" cy="10883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sp>
        <p:nvSpPr>
          <p:cNvPr id="10" name="Elipse 9"/>
          <p:cNvSpPr/>
          <p:nvPr/>
        </p:nvSpPr>
        <p:spPr bwMode="auto">
          <a:xfrm rot="2349922">
            <a:off x="8774974" y="4129649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1" name="Lua 10"/>
          <p:cNvSpPr>
            <a:spLocks noChangeArrowheads="1"/>
          </p:cNvSpPr>
          <p:nvPr/>
        </p:nvSpPr>
        <p:spPr bwMode="auto">
          <a:xfrm rot="1988935">
            <a:off x="8426450" y="4089400"/>
            <a:ext cx="639763" cy="954088"/>
          </a:xfrm>
          <a:prstGeom prst="moon">
            <a:avLst>
              <a:gd name="adj" fmla="val 12042"/>
            </a:avLst>
          </a:prstGeom>
          <a:solidFill>
            <a:srgbClr val="FF0000">
              <a:alpha val="30980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2" name="Lua 11"/>
          <p:cNvSpPr>
            <a:spLocks noChangeArrowheads="1"/>
          </p:cNvSpPr>
          <p:nvPr/>
        </p:nvSpPr>
        <p:spPr bwMode="auto">
          <a:xfrm rot="9502948">
            <a:off x="9140825" y="4229100"/>
            <a:ext cx="350838" cy="641350"/>
          </a:xfrm>
          <a:prstGeom prst="moon">
            <a:avLst>
              <a:gd name="adj" fmla="val 17417"/>
            </a:avLst>
          </a:prstGeom>
          <a:solidFill>
            <a:srgbClr val="FFFF00">
              <a:alpha val="52156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" name="Lua 12"/>
          <p:cNvSpPr/>
          <p:nvPr/>
        </p:nvSpPr>
        <p:spPr bwMode="auto">
          <a:xfrm rot="11121053">
            <a:off x="9140103" y="4395508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" name="Lua 13"/>
          <p:cNvSpPr>
            <a:spLocks noChangeArrowheads="1"/>
          </p:cNvSpPr>
          <p:nvPr/>
        </p:nvSpPr>
        <p:spPr bwMode="auto">
          <a:xfrm rot="5400000">
            <a:off x="8969375" y="3994151"/>
            <a:ext cx="465137" cy="792162"/>
          </a:xfrm>
          <a:prstGeom prst="moon">
            <a:avLst>
              <a:gd name="adj" fmla="val 15912"/>
            </a:avLst>
          </a:prstGeom>
          <a:solidFill>
            <a:srgbClr val="FF0000">
              <a:alpha val="52156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7307021">
            <a:off x="8792877" y="4660703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6" name="Lua 15"/>
          <p:cNvSpPr>
            <a:spLocks noChangeArrowheads="1"/>
          </p:cNvSpPr>
          <p:nvPr/>
        </p:nvSpPr>
        <p:spPr bwMode="auto">
          <a:xfrm rot="-1014381">
            <a:off x="8867775" y="4491038"/>
            <a:ext cx="334963" cy="338137"/>
          </a:xfrm>
          <a:prstGeom prst="moon">
            <a:avLst>
              <a:gd name="adj" fmla="val 14644"/>
            </a:avLst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" name="Lua 16"/>
          <p:cNvSpPr>
            <a:spLocks noChangeArrowheads="1"/>
          </p:cNvSpPr>
          <p:nvPr/>
        </p:nvSpPr>
        <p:spPr bwMode="auto">
          <a:xfrm rot="1435920">
            <a:off x="8937625" y="4292600"/>
            <a:ext cx="273050" cy="509588"/>
          </a:xfrm>
          <a:prstGeom prst="moon">
            <a:avLst>
              <a:gd name="adj" fmla="val 15912"/>
            </a:avLst>
          </a:prstGeom>
          <a:solidFill>
            <a:srgbClr val="FFFF00">
              <a:alpha val="52156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8" name="Lua 17"/>
          <p:cNvSpPr>
            <a:spLocks noChangeArrowheads="1"/>
          </p:cNvSpPr>
          <p:nvPr/>
        </p:nvSpPr>
        <p:spPr bwMode="auto">
          <a:xfrm rot="-7002991">
            <a:off x="9255126" y="4187825"/>
            <a:ext cx="487362" cy="1030287"/>
          </a:xfrm>
          <a:prstGeom prst="moon">
            <a:avLst>
              <a:gd name="adj" fmla="val 14644"/>
            </a:avLst>
          </a:prstGeom>
          <a:solidFill>
            <a:srgbClr val="FF0000">
              <a:alpha val="30980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9" name="Lua 18"/>
          <p:cNvSpPr>
            <a:spLocks noChangeArrowheads="1"/>
          </p:cNvSpPr>
          <p:nvPr/>
        </p:nvSpPr>
        <p:spPr bwMode="auto">
          <a:xfrm rot="5937049">
            <a:off x="8772525" y="3805238"/>
            <a:ext cx="654050" cy="673100"/>
          </a:xfrm>
          <a:prstGeom prst="moon">
            <a:avLst>
              <a:gd name="adj" fmla="val 14644"/>
            </a:avLst>
          </a:prstGeom>
          <a:solidFill>
            <a:srgbClr val="FF0000">
              <a:alpha val="30980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" name="Lua 19"/>
          <p:cNvSpPr>
            <a:spLocks noChangeArrowheads="1"/>
          </p:cNvSpPr>
          <p:nvPr/>
        </p:nvSpPr>
        <p:spPr bwMode="auto">
          <a:xfrm rot="-4728858">
            <a:off x="9118601" y="4675187"/>
            <a:ext cx="119062" cy="258763"/>
          </a:xfrm>
          <a:prstGeom prst="moon">
            <a:avLst>
              <a:gd name="adj" fmla="val 14644"/>
            </a:avLst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1" name="Lua 20"/>
          <p:cNvSpPr>
            <a:spLocks noChangeArrowheads="1"/>
          </p:cNvSpPr>
          <p:nvPr/>
        </p:nvSpPr>
        <p:spPr bwMode="auto">
          <a:xfrm rot="431926">
            <a:off x="8970963" y="4468813"/>
            <a:ext cx="114300" cy="268287"/>
          </a:xfrm>
          <a:prstGeom prst="moon">
            <a:avLst>
              <a:gd name="adj" fmla="val 25991"/>
            </a:avLst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2" name="Lua 21"/>
          <p:cNvSpPr>
            <a:spLocks noChangeArrowheads="1"/>
          </p:cNvSpPr>
          <p:nvPr/>
        </p:nvSpPr>
        <p:spPr bwMode="auto">
          <a:xfrm rot="9622414">
            <a:off x="9155113" y="4379913"/>
            <a:ext cx="236537" cy="373062"/>
          </a:xfrm>
          <a:prstGeom prst="moon">
            <a:avLst>
              <a:gd name="adj" fmla="val 10120"/>
            </a:avLst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3" name="Lua 22"/>
          <p:cNvSpPr/>
          <p:nvPr/>
        </p:nvSpPr>
        <p:spPr bwMode="auto">
          <a:xfrm rot="13242458">
            <a:off x="8902004" y="4476161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4" name="Lua 23"/>
          <p:cNvSpPr/>
          <p:nvPr/>
        </p:nvSpPr>
        <p:spPr bwMode="auto">
          <a:xfrm rot="10800000">
            <a:off x="9264650" y="4379913"/>
            <a:ext cx="236538" cy="373062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7" name="Grupo 129"/>
          <p:cNvGrpSpPr>
            <a:grpSpLocks noChangeAspect="1"/>
          </p:cNvGrpSpPr>
          <p:nvPr/>
        </p:nvGrpSpPr>
        <p:grpSpPr bwMode="auto">
          <a:xfrm>
            <a:off x="10444163" y="4429125"/>
            <a:ext cx="866775" cy="1936750"/>
            <a:chOff x="7812360" y="4210616"/>
            <a:chExt cx="1008112" cy="2253189"/>
          </a:xfrm>
        </p:grpSpPr>
        <p:sp>
          <p:nvSpPr>
            <p:cNvPr id="26" name="Triângulo isósceles 25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27" name="Elipse 26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28" name="Triângulo isósceles 27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25" name="Grupo 153"/>
          <p:cNvGrpSpPr>
            <a:grpSpLocks/>
          </p:cNvGrpSpPr>
          <p:nvPr/>
        </p:nvGrpSpPr>
        <p:grpSpPr bwMode="auto">
          <a:xfrm rot="-618249">
            <a:off x="10339388" y="2693988"/>
            <a:ext cx="944562" cy="1293812"/>
            <a:chOff x="8019236" y="2954058"/>
            <a:chExt cx="945252" cy="1293255"/>
          </a:xfrm>
        </p:grpSpPr>
        <p:grpSp>
          <p:nvGrpSpPr>
            <p:cNvPr id="30866" name="Grupo 141"/>
            <p:cNvGrpSpPr>
              <a:grpSpLocks noChangeAspect="1"/>
            </p:cNvGrpSpPr>
            <p:nvPr/>
          </p:nvGrpSpPr>
          <p:grpSpPr bwMode="auto"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33" name="Arco 32"/>
              <p:cNvSpPr/>
              <p:nvPr/>
            </p:nvSpPr>
            <p:spPr bwMode="auto">
              <a:xfrm rot="18751788">
                <a:off x="4113654" y="3418184"/>
                <a:ext cx="1683293" cy="1175284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4" name="Arco 33"/>
              <p:cNvSpPr/>
              <p:nvPr/>
            </p:nvSpPr>
            <p:spPr bwMode="auto">
              <a:xfrm rot="18751788" flipV="1">
                <a:off x="3242297" y="2757499"/>
                <a:ext cx="1686667" cy="1114494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7" name="Arco 36"/>
              <p:cNvSpPr>
                <a:spLocks noChangeAspect="1"/>
              </p:cNvSpPr>
              <p:nvPr/>
            </p:nvSpPr>
            <p:spPr bwMode="auto">
              <a:xfrm rot="18751788">
                <a:off x="3938448" y="3276445"/>
                <a:ext cx="796107" cy="469437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 rot="18751788" flipV="1">
                <a:off x="4308537" y="3524757"/>
                <a:ext cx="789360" cy="469437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9" name="Arco 38"/>
              <p:cNvSpPr>
                <a:spLocks noChangeAspect="1"/>
              </p:cNvSpPr>
              <p:nvPr/>
            </p:nvSpPr>
            <p:spPr bwMode="auto">
              <a:xfrm rot="18751788">
                <a:off x="3570938" y="3004482"/>
                <a:ext cx="1264999" cy="797032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40" name="Arco 39"/>
              <p:cNvSpPr>
                <a:spLocks noChangeAspect="1"/>
              </p:cNvSpPr>
              <p:nvPr/>
            </p:nvSpPr>
            <p:spPr bwMode="auto">
              <a:xfrm rot="18751788" flipV="1">
                <a:off x="4207609" y="3457487"/>
                <a:ext cx="1258255" cy="834183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pt-BR" sz="16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</p:grpSp>
        <p:sp>
          <p:nvSpPr>
            <p:cNvPr id="31" name="Triângulo isósceles 30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32" name="Triângulo isósceles 31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cxnSp>
        <p:nvCxnSpPr>
          <p:cNvPr id="41" name="Conector de seta reta 40"/>
          <p:cNvCxnSpPr>
            <a:cxnSpLocks noChangeShapeType="1"/>
          </p:cNvCxnSpPr>
          <p:nvPr/>
        </p:nvCxnSpPr>
        <p:spPr bwMode="auto">
          <a:xfrm>
            <a:off x="4541838" y="3846513"/>
            <a:ext cx="385762" cy="312737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42" name="Conector de seta reta 41"/>
          <p:cNvCxnSpPr>
            <a:cxnSpLocks noChangeShapeType="1"/>
          </p:cNvCxnSpPr>
          <p:nvPr/>
        </p:nvCxnSpPr>
        <p:spPr bwMode="auto">
          <a:xfrm>
            <a:off x="5981700" y="4638675"/>
            <a:ext cx="360363" cy="0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43" name="Conector de seta reta 42"/>
          <p:cNvCxnSpPr>
            <a:cxnSpLocks noChangeShapeType="1"/>
          </p:cNvCxnSpPr>
          <p:nvPr/>
        </p:nvCxnSpPr>
        <p:spPr bwMode="auto">
          <a:xfrm>
            <a:off x="7781925" y="4638675"/>
            <a:ext cx="649288" cy="7938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44" name="Conector de seta reta 43"/>
          <p:cNvCxnSpPr>
            <a:cxnSpLocks noChangeShapeType="1"/>
          </p:cNvCxnSpPr>
          <p:nvPr/>
        </p:nvCxnSpPr>
        <p:spPr bwMode="auto">
          <a:xfrm>
            <a:off x="9871075" y="5070475"/>
            <a:ext cx="431800" cy="142875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45" name="Conector de seta reta 44"/>
          <p:cNvCxnSpPr>
            <a:cxnSpLocks noChangeShapeType="1"/>
          </p:cNvCxnSpPr>
          <p:nvPr/>
        </p:nvCxnSpPr>
        <p:spPr bwMode="auto">
          <a:xfrm flipV="1">
            <a:off x="9906000" y="3557588"/>
            <a:ext cx="325438" cy="296862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4397375" y="557371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Estrela de grande massa</a:t>
            </a:r>
          </a:p>
        </p:txBody>
      </p:sp>
      <p:sp>
        <p:nvSpPr>
          <p:cNvPr id="47" name="CaixaDeTexto 46"/>
          <p:cNvSpPr txBox="1">
            <a:spLocks noChangeArrowheads="1"/>
          </p:cNvSpPr>
          <p:nvPr/>
        </p:nvSpPr>
        <p:spPr bwMode="auto">
          <a:xfrm>
            <a:off x="6342063" y="5573713"/>
            <a:ext cx="170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Supergigante vermelha</a:t>
            </a:r>
          </a:p>
        </p:txBody>
      </p:sp>
      <p:sp>
        <p:nvSpPr>
          <p:cNvPr id="48" name="CaixaDeTexto 47"/>
          <p:cNvSpPr txBox="1">
            <a:spLocks noChangeArrowheads="1"/>
          </p:cNvSpPr>
          <p:nvPr/>
        </p:nvSpPr>
        <p:spPr bwMode="auto">
          <a:xfrm>
            <a:off x="8213725" y="556577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Remanescente de supernova</a:t>
            </a:r>
          </a:p>
        </p:txBody>
      </p:sp>
      <p:sp>
        <p:nvSpPr>
          <p:cNvPr id="49" name="CaixaDeTexto 48"/>
          <p:cNvSpPr txBox="1">
            <a:spLocks noChangeArrowheads="1"/>
          </p:cNvSpPr>
          <p:nvPr/>
        </p:nvSpPr>
        <p:spPr bwMode="auto">
          <a:xfrm>
            <a:off x="10034588" y="62118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Buraco negro</a:t>
            </a:r>
          </a:p>
        </p:txBody>
      </p:sp>
      <p:sp>
        <p:nvSpPr>
          <p:cNvPr id="50" name="CaixaDeTexto 49"/>
          <p:cNvSpPr txBox="1">
            <a:spLocks noChangeArrowheads="1"/>
          </p:cNvSpPr>
          <p:nvPr/>
        </p:nvSpPr>
        <p:spPr bwMode="auto">
          <a:xfrm>
            <a:off x="9942513" y="39893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Estrela de nêutrons</a:t>
            </a:r>
          </a:p>
        </p:txBody>
      </p:sp>
      <p:sp>
        <p:nvSpPr>
          <p:cNvPr id="51" name="CaixaDeTexto 50"/>
          <p:cNvSpPr txBox="1">
            <a:spLocks noChangeArrowheads="1"/>
          </p:cNvSpPr>
          <p:nvPr/>
        </p:nvSpPr>
        <p:spPr bwMode="auto">
          <a:xfrm>
            <a:off x="5981700" y="2838450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FF0000"/>
                </a:solidFill>
              </a:rPr>
              <a:t>Imagens fora de escala</a:t>
            </a:r>
          </a:p>
        </p:txBody>
      </p:sp>
      <p:grpSp>
        <p:nvGrpSpPr>
          <p:cNvPr id="30" name="Grupo 21"/>
          <p:cNvGrpSpPr>
            <a:grpSpLocks noChangeAspect="1"/>
          </p:cNvGrpSpPr>
          <p:nvPr/>
        </p:nvGrpSpPr>
        <p:grpSpPr>
          <a:xfrm>
            <a:off x="5190135" y="1219000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cxnSp>
        <p:nvCxnSpPr>
          <p:cNvPr id="55" name="Conector de seta reta 54"/>
          <p:cNvCxnSpPr>
            <a:cxnSpLocks noChangeShapeType="1"/>
          </p:cNvCxnSpPr>
          <p:nvPr/>
        </p:nvCxnSpPr>
        <p:spPr bwMode="auto">
          <a:xfrm flipV="1">
            <a:off x="4541838" y="1612900"/>
            <a:ext cx="431800" cy="217488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sp>
        <p:nvSpPr>
          <p:cNvPr id="56" name="CaixaDeTexto 55"/>
          <p:cNvSpPr txBox="1">
            <a:spLocks noChangeArrowheads="1"/>
          </p:cNvSpPr>
          <p:nvPr/>
        </p:nvSpPr>
        <p:spPr bwMode="auto">
          <a:xfrm>
            <a:off x="4743450" y="1973263"/>
            <a:ext cx="1584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Estrela de pouca massa</a:t>
            </a:r>
          </a:p>
        </p:txBody>
      </p:sp>
      <p:grpSp>
        <p:nvGrpSpPr>
          <p:cNvPr id="31808" name="Grupo 13"/>
          <p:cNvGrpSpPr>
            <a:grpSpLocks noChangeAspect="1"/>
          </p:cNvGrpSpPr>
          <p:nvPr/>
        </p:nvGrpSpPr>
        <p:grpSpPr bwMode="auto">
          <a:xfrm>
            <a:off x="6557963" y="677863"/>
            <a:ext cx="1389062" cy="1389062"/>
            <a:chOff x="3010560" y="1160768"/>
            <a:chExt cx="1800001" cy="1800200"/>
          </a:xfrm>
        </p:grpSpPr>
        <p:sp>
          <p:nvSpPr>
            <p:cNvPr id="58" name="Elipse 57"/>
            <p:cNvSpPr/>
            <p:nvPr/>
          </p:nvSpPr>
          <p:spPr bwMode="auto">
            <a:xfrm>
              <a:off x="3563931" y="1699800"/>
              <a:ext cx="720001" cy="72008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59" name="Elipse 58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31809" name="Grupo 127"/>
          <p:cNvGrpSpPr>
            <a:grpSpLocks/>
          </p:cNvGrpSpPr>
          <p:nvPr/>
        </p:nvGrpSpPr>
        <p:grpSpPr bwMode="auto">
          <a:xfrm>
            <a:off x="10683875" y="893763"/>
            <a:ext cx="792163" cy="863600"/>
            <a:chOff x="7884476" y="764704"/>
            <a:chExt cx="791980" cy="864096"/>
          </a:xfrm>
        </p:grpSpPr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3" name="Elipse 62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31810" name="Grupo 211"/>
          <p:cNvGrpSpPr>
            <a:grpSpLocks/>
          </p:cNvGrpSpPr>
          <p:nvPr/>
        </p:nvGrpSpPr>
        <p:grpSpPr bwMode="auto">
          <a:xfrm>
            <a:off x="8793163" y="1039813"/>
            <a:ext cx="882650" cy="717550"/>
            <a:chOff x="5926240" y="1912127"/>
            <a:chExt cx="882294" cy="717424"/>
          </a:xfrm>
        </p:grpSpPr>
        <p:sp>
          <p:nvSpPr>
            <p:cNvPr id="65" name="Elipse 64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31811" name="Grupo 214"/>
          <p:cNvGrpSpPr>
            <a:grpSpLocks/>
          </p:cNvGrpSpPr>
          <p:nvPr/>
        </p:nvGrpSpPr>
        <p:grpSpPr bwMode="auto">
          <a:xfrm>
            <a:off x="9061450" y="1254125"/>
            <a:ext cx="254000" cy="254000"/>
            <a:chOff x="6334814" y="3212976"/>
            <a:chExt cx="253410" cy="254816"/>
          </a:xfrm>
        </p:grpSpPr>
        <p:sp>
          <p:nvSpPr>
            <p:cNvPr id="68" name="Elipse 67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cxnSp>
        <p:nvCxnSpPr>
          <p:cNvPr id="70" name="Conector de seta reta 69"/>
          <p:cNvCxnSpPr>
            <a:cxnSpLocks noChangeShapeType="1"/>
          </p:cNvCxnSpPr>
          <p:nvPr/>
        </p:nvCxnSpPr>
        <p:spPr bwMode="auto">
          <a:xfrm flipV="1">
            <a:off x="6146800" y="1389063"/>
            <a:ext cx="700088" cy="7937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71" name="Conector de seta reta 70"/>
          <p:cNvCxnSpPr>
            <a:cxnSpLocks noChangeShapeType="1"/>
          </p:cNvCxnSpPr>
          <p:nvPr/>
        </p:nvCxnSpPr>
        <p:spPr bwMode="auto">
          <a:xfrm flipV="1">
            <a:off x="7802563" y="1389063"/>
            <a:ext cx="720725" cy="7937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cxnSp>
        <p:nvCxnSpPr>
          <p:cNvPr id="72" name="Conector de seta reta 71"/>
          <p:cNvCxnSpPr>
            <a:cxnSpLocks noChangeShapeType="1"/>
          </p:cNvCxnSpPr>
          <p:nvPr/>
        </p:nvCxnSpPr>
        <p:spPr bwMode="auto">
          <a:xfrm flipV="1">
            <a:off x="10034588" y="1389063"/>
            <a:ext cx="720725" cy="7937"/>
          </a:xfrm>
          <a:prstGeom prst="straightConnector1">
            <a:avLst/>
          </a:prstGeom>
          <a:noFill/>
          <a:ln w="25400" algn="ctr">
            <a:solidFill>
              <a:srgbClr val="00CC99"/>
            </a:solidFill>
            <a:round/>
            <a:headEnd type="none" w="sm" len="sm"/>
            <a:tailEnd type="arrow" w="med" len="med"/>
          </a:ln>
        </p:spPr>
      </p:cxnSp>
      <p:sp>
        <p:nvSpPr>
          <p:cNvPr id="73" name="CaixaDeTexto 72"/>
          <p:cNvSpPr txBox="1">
            <a:spLocks noChangeArrowheads="1"/>
          </p:cNvSpPr>
          <p:nvPr/>
        </p:nvSpPr>
        <p:spPr bwMode="auto">
          <a:xfrm>
            <a:off x="6507163" y="203676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Gigante vermelha</a:t>
            </a:r>
          </a:p>
        </p:txBody>
      </p:sp>
      <p:sp>
        <p:nvSpPr>
          <p:cNvPr id="74" name="CaixaDeTexto 73"/>
          <p:cNvSpPr txBox="1">
            <a:spLocks noChangeArrowheads="1"/>
          </p:cNvSpPr>
          <p:nvPr/>
        </p:nvSpPr>
        <p:spPr bwMode="auto">
          <a:xfrm>
            <a:off x="8378825" y="203676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Nebulosa planetária</a:t>
            </a:r>
          </a:p>
        </p:txBody>
      </p:sp>
      <p:sp>
        <p:nvSpPr>
          <p:cNvPr id="75" name="CaixaDeTexto 74"/>
          <p:cNvSpPr txBox="1">
            <a:spLocks noChangeArrowheads="1"/>
          </p:cNvSpPr>
          <p:nvPr/>
        </p:nvSpPr>
        <p:spPr bwMode="auto">
          <a:xfrm>
            <a:off x="10179050" y="20669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Anã branca</a:t>
            </a:r>
          </a:p>
        </p:txBody>
      </p:sp>
      <p:grpSp>
        <p:nvGrpSpPr>
          <p:cNvPr id="31812" name="Grupo 154"/>
          <p:cNvGrpSpPr>
            <a:grpSpLocks/>
          </p:cNvGrpSpPr>
          <p:nvPr/>
        </p:nvGrpSpPr>
        <p:grpSpPr bwMode="auto">
          <a:xfrm>
            <a:off x="2197100" y="1885950"/>
            <a:ext cx="2795588" cy="1965325"/>
            <a:chOff x="-292945" y="2188409"/>
            <a:chExt cx="2795284" cy="1966442"/>
          </a:xfrm>
        </p:grpSpPr>
        <p:grpSp>
          <p:nvGrpSpPr>
            <p:cNvPr id="30781" name="Grupo 74"/>
            <p:cNvGrpSpPr>
              <a:grpSpLocks/>
            </p:cNvGrpSpPr>
            <p:nvPr/>
          </p:nvGrpSpPr>
          <p:grpSpPr bwMode="auto"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30794" name="Grupo 1"/>
              <p:cNvGrpSpPr>
                <a:grpSpLocks/>
              </p:cNvGrpSpPr>
              <p:nvPr/>
            </p:nvGrpSpPr>
            <p:grpSpPr bwMode="auto"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95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6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7" name="Lua 4"/>
                <p:cNvSpPr/>
                <p:nvPr/>
              </p:nvSpPr>
              <p:spPr bwMode="auto">
                <a:xfrm rot="17082802">
                  <a:off x="6081364" y="5060957"/>
                  <a:ext cx="452786" cy="80489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30828" name="Lua 5"/>
                <p:cNvSpPr>
                  <a:spLocks noChangeArrowheads="1"/>
                </p:cNvSpPr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7"/>
                  </a:avLst>
                </a:prstGeom>
                <a:solidFill>
                  <a:srgbClr val="FFFF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30832" name="Lua 7"/>
                <p:cNvSpPr>
                  <a:spLocks noChangeArrowheads="1"/>
                </p:cNvSpPr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30836" name="Lua 10"/>
                <p:cNvSpPr>
                  <a:spLocks noChangeArrowheads="1"/>
                </p:cNvSpPr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156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7" name="Lua 12"/>
                <p:cNvSpPr>
                  <a:spLocks noChangeArrowheads="1"/>
                </p:cNvSpPr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4"/>
                  </a:avLst>
                </a:prstGeom>
                <a:solidFill>
                  <a:srgbClr val="FF0000">
                    <a:alpha val="30980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8" name="Lua 14"/>
                <p:cNvSpPr>
                  <a:spLocks noChangeArrowheads="1"/>
                </p:cNvSpPr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1"/>
                  </a:avLst>
                </a:prstGeom>
                <a:solidFill>
                  <a:schemeClr val="bg1"/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9" name="Lua 15"/>
                <p:cNvSpPr>
                  <a:spLocks noChangeArrowheads="1"/>
                </p:cNvSpPr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0"/>
                  </a:avLst>
                </a:prstGeom>
                <a:solidFill>
                  <a:schemeClr val="bg1"/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Lua 17"/>
                <p:cNvSpPr/>
                <p:nvPr/>
              </p:nvSpPr>
              <p:spPr bwMode="auto">
                <a:xfrm rot="10800000">
                  <a:off x="7019001" y="4620273"/>
                  <a:ext cx="311081" cy="47374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0795" name="Grupo 73"/>
              <p:cNvGrpSpPr>
                <a:grpSpLocks/>
              </p:cNvGrpSpPr>
              <p:nvPr/>
            </p:nvGrpSpPr>
            <p:grpSpPr bwMode="auto"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30796" name="Lua 83"/>
                <p:cNvSpPr>
                  <a:spLocks noChangeArrowheads="1"/>
                </p:cNvSpPr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4"/>
                  </a:avLst>
                </a:prstGeom>
                <a:solidFill>
                  <a:srgbClr val="FF0000">
                    <a:alpha val="30980"/>
                  </a:srgbClr>
                </a:solidFill>
                <a:ln w="12700" algn="ctr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2813" eaLnBrk="1" hangingPunct="1"/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91434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grpSp>
              <p:nvGrpSpPr>
                <p:cNvPr id="30800" name="Grupo 63"/>
                <p:cNvGrpSpPr>
                  <a:grpSpLocks/>
                </p:cNvGrpSpPr>
                <p:nvPr/>
              </p:nvGrpSpPr>
              <p:grpSpPr bwMode="auto"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93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94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801" name="Grupo 67"/>
                <p:cNvGrpSpPr>
                  <a:grpSpLocks/>
                </p:cNvGrpSpPr>
                <p:nvPr/>
              </p:nvGrpSpPr>
              <p:grpSpPr bwMode="auto"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91" name="Elipse 90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92" name="Elipse 91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802" name="Grupo 70"/>
                <p:cNvGrpSpPr>
                  <a:grpSpLocks/>
                </p:cNvGrpSpPr>
                <p:nvPr/>
              </p:nvGrpSpPr>
              <p:grpSpPr bwMode="auto"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89" name="Elipse 88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90" name="Elipse 89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914342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78" name="Elipse 77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81" name="Elipse 8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sz="16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sp>
        <p:nvSpPr>
          <p:cNvPr id="107" name="CaixaDeTexto 106"/>
          <p:cNvSpPr txBox="1">
            <a:spLocks noChangeArrowheads="1"/>
          </p:cNvSpPr>
          <p:nvPr/>
        </p:nvSpPr>
        <p:spPr bwMode="auto">
          <a:xfrm>
            <a:off x="2886075" y="391795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solidFill>
                  <a:srgbClr val="000000"/>
                </a:solidFill>
              </a:rPr>
              <a:t>Nuvem interestelar </a:t>
            </a: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4758087" y="3989872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3788FF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46" grpId="0"/>
      <p:bldP spid="47" grpId="0"/>
      <p:bldP spid="48" grpId="0"/>
      <p:bldP spid="49" grpId="0"/>
      <p:bldP spid="50" grpId="0"/>
      <p:bldP spid="51" grpId="0"/>
      <p:bldP spid="56" grpId="0"/>
      <p:bldP spid="73" grpId="0"/>
      <p:bldP spid="74" grpId="0"/>
      <p:bldP spid="75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0/00/Crab_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3" y="-149225"/>
            <a:ext cx="719931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scienceblogs.com/startswithabang/files/2010/11/neutron_st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685800"/>
            <a:ext cx="6762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57250"/>
            <a:ext cx="6950075" cy="52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desafetada.com.br/wp-content/uploads/2015/02/oscar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162050"/>
            <a:ext cx="122047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8"/>
          <p:cNvGrpSpPr>
            <a:grpSpLocks/>
          </p:cNvGrpSpPr>
          <p:nvPr/>
        </p:nvGrpSpPr>
        <p:grpSpPr bwMode="auto">
          <a:xfrm>
            <a:off x="-165100" y="4351338"/>
            <a:ext cx="3406775" cy="2506662"/>
            <a:chOff x="-164964" y="4350588"/>
            <a:chExt cx="3406314" cy="250741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64964" y="5210827"/>
              <a:ext cx="2227524" cy="16471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 explicativo em forma de nuvem 4"/>
            <p:cNvSpPr/>
            <p:nvPr/>
          </p:nvSpPr>
          <p:spPr>
            <a:xfrm>
              <a:off x="601695" y="4350588"/>
              <a:ext cx="2639655" cy="86068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O que são estrelas?</a:t>
              </a: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25" y="1474788"/>
            <a:ext cx="6283325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7348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6"/>
          <p:cNvGrpSpPr>
            <a:grpSpLocks/>
          </p:cNvGrpSpPr>
          <p:nvPr/>
        </p:nvGrpSpPr>
        <p:grpSpPr bwMode="auto">
          <a:xfrm>
            <a:off x="8364538" y="214313"/>
            <a:ext cx="3827462" cy="1949450"/>
            <a:chOff x="8364291" y="213918"/>
            <a:chExt cx="3827709" cy="1950269"/>
          </a:xfrm>
        </p:grpSpPr>
        <p:pic>
          <p:nvPicPr>
            <p:cNvPr id="20485" name="Imagem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01300" y="373487"/>
              <a:ext cx="17907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 explicativo em forma de nuvem 5"/>
            <p:cNvSpPr/>
            <p:nvPr/>
          </p:nvSpPr>
          <p:spPr>
            <a:xfrm rot="20613672" flipH="1">
              <a:off x="8364291" y="213918"/>
              <a:ext cx="2481422" cy="105613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Estrelas são coloridas?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2417763"/>
            <a:ext cx="241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sultado de imagem para cor temper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2089150"/>
            <a:ext cx="609123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417763" y="2798763"/>
          <a:ext cx="7357404" cy="323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351"/>
                <a:gridCol w="1930792"/>
                <a:gridCol w="1747910"/>
                <a:gridCol w="1839351"/>
              </a:tblGrid>
              <a:tr h="26051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Classe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Cor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°C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Exemplo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Azul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45000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Regor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Azul</a:t>
                      </a:r>
                      <a:r>
                        <a:rPr lang="pt-BR" b="1" baseline="0" dirty="0" smtClean="0"/>
                        <a:t> branco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30000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Rigel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Branco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12000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Sirius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Amarelo branco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Procyon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G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Amarelo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6500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Sol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K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Laranja 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5000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Aldebaran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Vermelho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3500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Betelgeuse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553" name="Imagem 2"/>
          <p:cNvPicPr>
            <a:picLocks noChangeAspect="1"/>
          </p:cNvPicPr>
          <p:nvPr/>
        </p:nvPicPr>
        <p:blipFill>
          <a:blip r:embed="rId2" cstate="print"/>
          <a:srcRect l="45097" t="17355" r="28304" b="70145"/>
          <a:stretch>
            <a:fillRect/>
          </a:stretch>
        </p:blipFill>
        <p:spPr bwMode="auto">
          <a:xfrm>
            <a:off x="4019550" y="858838"/>
            <a:ext cx="41529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incipais estrelas do Escorpi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12559" y="1937449"/>
            <a:ext cx="4076700" cy="3952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196" name="Picture 4" descr="https://www.cienciasetecnologia.com/wp-content/uploads/2013/08/antare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3046" t="47888" r="43153" b="-687"/>
          <a:stretch/>
        </p:blipFill>
        <p:spPr bwMode="auto">
          <a:xfrm>
            <a:off x="6401631" y="2031885"/>
            <a:ext cx="4683711" cy="3764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o 3"/>
          <p:cNvGrpSpPr>
            <a:grpSpLocks/>
          </p:cNvGrpSpPr>
          <p:nvPr/>
        </p:nvGrpSpPr>
        <p:grpSpPr bwMode="auto">
          <a:xfrm>
            <a:off x="9236075" y="4241800"/>
            <a:ext cx="3082925" cy="2728913"/>
            <a:chOff x="9236306" y="4242039"/>
            <a:chExt cx="3082304" cy="2728502"/>
          </a:xfrm>
        </p:grpSpPr>
        <p:pic>
          <p:nvPicPr>
            <p:cNvPr id="2" name="Picture 8" descr="Resultado de imagem para wall 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24968"/>
            <a:stretch/>
          </p:blipFill>
          <p:spPr bwMode="auto">
            <a:xfrm>
              <a:off x="10360374" y="5217941"/>
              <a:ext cx="1958236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3" name="Texto explicativo em forma de nuvem 2"/>
            <p:cNvSpPr/>
            <p:nvPr/>
          </p:nvSpPr>
          <p:spPr>
            <a:xfrm flipH="1">
              <a:off x="9236306" y="4242039"/>
              <a:ext cx="2706143" cy="97616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Por que elas brilham?</a:t>
              </a:r>
            </a:p>
          </p:txBody>
        </p:sp>
      </p:grpSp>
      <p:sp>
        <p:nvSpPr>
          <p:cNvPr id="5" name="Elipse 4"/>
          <p:cNvSpPr/>
          <p:nvPr/>
        </p:nvSpPr>
        <p:spPr>
          <a:xfrm>
            <a:off x="1360488" y="2201863"/>
            <a:ext cx="1168400" cy="10683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H¹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881563" y="3270250"/>
            <a:ext cx="1012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6883400" y="2592388"/>
            <a:ext cx="1509713" cy="13573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He²</a:t>
            </a:r>
          </a:p>
        </p:txBody>
      </p:sp>
      <p:sp>
        <p:nvSpPr>
          <p:cNvPr id="18" name="Raio 17"/>
          <p:cNvSpPr/>
          <p:nvPr/>
        </p:nvSpPr>
        <p:spPr>
          <a:xfrm rot="15757309">
            <a:off x="5614988" y="974725"/>
            <a:ext cx="914400" cy="267652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5632450" y="2128838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Energia</a:t>
            </a:r>
          </a:p>
        </p:txBody>
      </p:sp>
      <p:sp>
        <p:nvSpPr>
          <p:cNvPr id="23" name="Elipse 22"/>
          <p:cNvSpPr/>
          <p:nvPr/>
        </p:nvSpPr>
        <p:spPr>
          <a:xfrm>
            <a:off x="1360488" y="3514725"/>
            <a:ext cx="1168400" cy="1068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H¹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024188" y="2190750"/>
            <a:ext cx="1166812" cy="10699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H¹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024188" y="3514725"/>
            <a:ext cx="1166812" cy="1068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H¹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8" grpId="0" animBg="1"/>
      <p:bldP spid="20" grpId="0"/>
      <p:bldP spid="2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"/>
          <p:cNvPicPr>
            <a:picLocks noChangeAspect="1"/>
          </p:cNvPicPr>
          <p:nvPr/>
        </p:nvPicPr>
        <p:blipFill>
          <a:blip r:embed="rId2" cstate="print"/>
          <a:srcRect l="23882" t="21875" r="42384" b="17812"/>
          <a:stretch>
            <a:fillRect/>
          </a:stretch>
        </p:blipFill>
        <p:spPr bwMode="auto">
          <a:xfrm>
            <a:off x="1622425" y="1349375"/>
            <a:ext cx="438943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gem 3"/>
          <p:cNvPicPr>
            <a:picLocks noChangeAspect="1"/>
          </p:cNvPicPr>
          <p:nvPr/>
        </p:nvPicPr>
        <p:blipFill>
          <a:blip r:embed="rId3" cstate="print"/>
          <a:srcRect l="38287" t="23749" r="21655" b="14999"/>
          <a:stretch>
            <a:fillRect/>
          </a:stretch>
        </p:blipFill>
        <p:spPr bwMode="auto">
          <a:xfrm>
            <a:off x="6492875" y="1314450"/>
            <a:ext cx="5211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nstelação do Cão Ma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770063"/>
            <a:ext cx="37115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4" descr="http://upload.wikimedia.org/wikipedia/commons/c/c9/Sirius_A_and_B_artwork.jpg"/>
          <p:cNvSpPr>
            <a:spLocks noChangeAspect="1" noChangeArrowheads="1"/>
          </p:cNvSpPr>
          <p:nvPr/>
        </p:nvSpPr>
        <p:spPr bwMode="auto">
          <a:xfrm>
            <a:off x="-639763" y="2297113"/>
            <a:ext cx="3600451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25604" name="Picture 6" descr="http://upload.wikimedia.org/wikipedia/commons/c/c9/Sirius_A_and_B_ar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160655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o 3"/>
          <p:cNvGrpSpPr>
            <a:grpSpLocks/>
          </p:cNvGrpSpPr>
          <p:nvPr/>
        </p:nvGrpSpPr>
        <p:grpSpPr bwMode="auto">
          <a:xfrm>
            <a:off x="-112713" y="4206875"/>
            <a:ext cx="2757488" cy="2763838"/>
            <a:chOff x="-112542" y="4206239"/>
            <a:chExt cx="2757268" cy="2764302"/>
          </a:xfrm>
        </p:grpSpPr>
        <p:pic>
          <p:nvPicPr>
            <p:cNvPr id="2" name="Picture 2" descr="Resultado de imagem para personagens fofinho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17596" r="13872"/>
            <a:stretch/>
          </p:blipFill>
          <p:spPr bwMode="auto">
            <a:xfrm>
              <a:off x="-112542" y="5284615"/>
              <a:ext cx="1853852" cy="1685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3" name="Texto explicativo em forma de nuvem 2"/>
            <p:cNvSpPr/>
            <p:nvPr/>
          </p:nvSpPr>
          <p:spPr>
            <a:xfrm>
              <a:off x="533519" y="4206239"/>
              <a:ext cx="2111207" cy="10780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/>
                <a:t>São muito grandes?</a:t>
              </a:r>
            </a:p>
          </p:txBody>
        </p:sp>
      </p:grpSp>
      <p:sp>
        <p:nvSpPr>
          <p:cNvPr id="26627" name="Film">
            <a:hlinkClick r:id="rId3"/>
          </p:cNvPr>
          <p:cNvSpPr>
            <a:spLocks noEditPoints="1" noChangeArrowheads="1"/>
          </p:cNvSpPr>
          <p:nvPr/>
        </p:nvSpPr>
        <p:spPr bwMode="auto">
          <a:xfrm rot="5400000">
            <a:off x="5672137" y="804863"/>
            <a:ext cx="2505075" cy="4552950"/>
          </a:xfrm>
          <a:custGeom>
            <a:avLst/>
            <a:gdLst>
              <a:gd name="T0" fmla="*/ 0 w 21600"/>
              <a:gd name="T1" fmla="*/ 0 h 21600"/>
              <a:gd name="T2" fmla="*/ 1252538 w 21600"/>
              <a:gd name="T3" fmla="*/ 0 h 21600"/>
              <a:gd name="T4" fmla="*/ 2505075 w 21600"/>
              <a:gd name="T5" fmla="*/ 0 h 21600"/>
              <a:gd name="T6" fmla="*/ 2505075 w 21600"/>
              <a:gd name="T7" fmla="*/ 2276475 h 21600"/>
              <a:gd name="T8" fmla="*/ 2505075 w 21600"/>
              <a:gd name="T9" fmla="*/ 4552950 h 21600"/>
              <a:gd name="T10" fmla="*/ 1252538 w 21600"/>
              <a:gd name="T11" fmla="*/ 4552950 h 21600"/>
              <a:gd name="T12" fmla="*/ 0 w 21600"/>
              <a:gd name="T13" fmla="*/ 4552950 h 21600"/>
              <a:gd name="T14" fmla="*/ 0 w 21600"/>
              <a:gd name="T15" fmla="*/ 22764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529</TotalTime>
  <Words>123</Words>
  <Application>Microsoft Office PowerPoint</Application>
  <PresentationFormat>Personalizar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Century Gothic</vt:lpstr>
      <vt:lpstr>Arial</vt:lpstr>
      <vt:lpstr>Wingdings 3</vt:lpstr>
      <vt:lpstr>Calibri</vt:lpstr>
      <vt:lpstr>Cacho</vt:lpstr>
      <vt:lpstr>As Grandes Celebridades do céu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Grandes Celebridades</dc:title>
  <dc:creator>Jennifer Soares</dc:creator>
  <cp:lastModifiedBy>Observatório</cp:lastModifiedBy>
  <cp:revision>40</cp:revision>
  <dcterms:created xsi:type="dcterms:W3CDTF">2015-05-23T01:23:37Z</dcterms:created>
  <dcterms:modified xsi:type="dcterms:W3CDTF">2015-05-31T00:30:57Z</dcterms:modified>
</cp:coreProperties>
</file>