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1" r:id="rId5"/>
    <p:sldId id="259" r:id="rId6"/>
    <p:sldId id="260" r:id="rId7"/>
    <p:sldId id="277" r:id="rId8"/>
    <p:sldId id="278" r:id="rId9"/>
    <p:sldId id="280" r:id="rId10"/>
    <p:sldId id="279" r:id="rId11"/>
    <p:sldId id="262" r:id="rId12"/>
    <p:sldId id="267" r:id="rId13"/>
    <p:sldId id="264" r:id="rId14"/>
    <p:sldId id="263" r:id="rId15"/>
    <p:sldId id="282" r:id="rId16"/>
    <p:sldId id="283" r:id="rId17"/>
    <p:sldId id="266" r:id="rId18"/>
    <p:sldId id="284" r:id="rId19"/>
    <p:sldId id="265" r:id="rId20"/>
    <p:sldId id="268" r:id="rId21"/>
    <p:sldId id="285" r:id="rId22"/>
    <p:sldId id="274" r:id="rId23"/>
    <p:sldId id="27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59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D5B0-801B-4AE1-AC09-EF30FB346A30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760B5-9D60-4DB6-92D0-54105C177C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396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Adicionar marcas do gelo na antardida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60B5-9D60-4DB6-92D0-54105C177C9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1704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60B5-9D60-4DB6-92D0-54105C177C9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123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339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37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8850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7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46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42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05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33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457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7119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37EE-6D63-41B6-AB50-976426531BB8}" type="datetimeFigureOut">
              <a:rPr lang="pt-BR" smtClean="0"/>
              <a:pPr/>
              <a:t>20/07/2015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140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rs.nasa.gov/msl/multimedia/interactives/msl-science-discoveries/" TargetMode="External"/><Relationship Id="rId7" Type="http://schemas.openxmlformats.org/officeDocument/2006/relationships/hyperlink" Target="http://mycoprojector.com.br/mycoantar/" TargetMode="External"/><Relationship Id="rId2" Type="http://schemas.openxmlformats.org/officeDocument/2006/relationships/hyperlink" Target="http://saturn.jpl.nasa.gov/science/index.cfm?SciencePageID=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a.int/Our_Activities/Space_Science/COROT_overview" TargetMode="External"/><Relationship Id="rId5" Type="http://schemas.openxmlformats.org/officeDocument/2006/relationships/hyperlink" Target="http://www.nasa.gov/press-release/nasa-s-europa-mission-begins-with-selection-of-science-instruments" TargetMode="External"/><Relationship Id="rId4" Type="http://schemas.openxmlformats.org/officeDocument/2006/relationships/hyperlink" Target="http://www.astro.iag.usp.br/~sylvio/exoplanets/planeta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gor\Desktop\Screenshot_2015-07-09-16-06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01" y="908720"/>
            <a:ext cx="10223747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62831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FF"/>
                </a:solidFill>
                <a:latin typeface="Century" pitchFamily="18" charset="0"/>
              </a:rPr>
              <a:t>Estaríamos sós no </a:t>
            </a:r>
            <a:br>
              <a:rPr lang="pt-BR" sz="4000" dirty="0" smtClean="0">
                <a:solidFill>
                  <a:srgbClr val="FFFFFF"/>
                </a:solidFill>
                <a:latin typeface="Century" pitchFamily="18" charset="0"/>
              </a:rPr>
            </a:br>
            <a:r>
              <a:rPr lang="pt-BR" sz="4000" dirty="0" smtClean="0">
                <a:solidFill>
                  <a:srgbClr val="FFFFFF"/>
                </a:solidFill>
                <a:latin typeface="Century" pitchFamily="18" charset="0"/>
              </a:rPr>
              <a:t>Universo?</a:t>
            </a:r>
            <a:endParaRPr lang="pt-BR" sz="4000" dirty="0">
              <a:solidFill>
                <a:srgbClr val="FFFFFF"/>
              </a:solidFill>
              <a:latin typeface="Century" pitchFamily="18" charset="0"/>
            </a:endParaRPr>
          </a:p>
        </p:txBody>
      </p:sp>
      <p:sp>
        <p:nvSpPr>
          <p:cNvPr id="4" name="CaixaDeTexto 7"/>
          <p:cNvSpPr txBox="1"/>
          <p:nvPr/>
        </p:nvSpPr>
        <p:spPr>
          <a:xfrm>
            <a:off x="682954" y="6309320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Palestrante: Jéssica Cristina Ramos           –               E-mail: jessica.ramos@usp.br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dasin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3599" cy="7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487" y="0"/>
            <a:ext cx="14255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46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97"/>
            <a:ext cx="5865515" cy="58655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0848" y="116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Júpiter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1426" y="2469495"/>
            <a:ext cx="5929862" cy="194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44016"/>
            <a:ext cx="9320785" cy="688538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Europa</a:t>
            </a:r>
            <a:endParaRPr lang="pt-BR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" y="44624"/>
            <a:ext cx="8831214" cy="6625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8137" y="548680"/>
            <a:ext cx="33858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Galileu - 1610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Pionner 10/11 – 1973/1974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Voyager – 1979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Sonda Galileu – 1995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Missão Europa previsão - 2020</a:t>
            </a:r>
          </a:p>
        </p:txBody>
      </p:sp>
    </p:spTree>
    <p:extLst>
      <p:ext uri="{BB962C8B-B14F-4D97-AF65-F5344CB8AC3E}">
        <p14:creationId xmlns="" xmlns:p14="http://schemas.microsoft.com/office/powerpoint/2010/main" val="13068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Saturno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80445"/>
            <a:ext cx="9897233" cy="5056867"/>
          </a:xfrm>
        </p:spPr>
      </p:pic>
    </p:spTree>
    <p:extLst>
      <p:ext uri="{BB962C8B-B14F-4D97-AF65-F5344CB8AC3E}">
        <p14:creationId xmlns="" xmlns:p14="http://schemas.microsoft.com/office/powerpoint/2010/main" val="4739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Titã</a:t>
            </a:r>
            <a:endParaRPr lang="pt-B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5287318" cy="5287318"/>
          </a:xfrm>
        </p:spPr>
      </p:pic>
      <p:sp>
        <p:nvSpPr>
          <p:cNvPr id="7" name="TextBox 6"/>
          <p:cNvSpPr txBox="1"/>
          <p:nvPr/>
        </p:nvSpPr>
        <p:spPr>
          <a:xfrm>
            <a:off x="251520" y="2204864"/>
            <a:ext cx="30081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Christiaan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Huygens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- 1655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Gerard Kuiper – 1944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Pionner 11 – 1979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Voyager 1 e 2 – 1980, 1981</a:t>
            </a:r>
          </a:p>
          <a:p>
            <a:endParaRPr lang="pt-B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Cassini – </a:t>
            </a:r>
            <a:r>
              <a:rPr lang="pt-B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Huyagens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- 2004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3" y="1133388"/>
            <a:ext cx="5695905" cy="5695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5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1390"/>
            <a:ext cx="9252520" cy="693939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Tritão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7298"/>
            <a:ext cx="6660231" cy="541143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51520" y="2981270"/>
            <a:ext cx="3376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William Lassell- 1846</a:t>
            </a:r>
          </a:p>
          <a:p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Voyager 2 – 1989</a:t>
            </a:r>
          </a:p>
          <a:p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1804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Exoplanetas</a:t>
            </a:r>
            <a:endParaRPr lang="pt-BR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Zona de habitabilidade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Espaço Reservado para Conteúdo 3" descr="Milky_Way_galaxy_sun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4525963" cy="4525963"/>
          </a:xfrm>
          <a:prstGeom prst="rect">
            <a:avLst/>
          </a:prstGeom>
        </p:spPr>
      </p:pic>
      <p:pic>
        <p:nvPicPr>
          <p:cNvPr id="6" name="Imagem 5" descr="Milky_Way_galactic_habitable_z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4653136" cy="4653136"/>
          </a:xfrm>
          <a:prstGeom prst="rect">
            <a:avLst/>
          </a:prstGeom>
        </p:spPr>
      </p:pic>
      <p:pic>
        <p:nvPicPr>
          <p:cNvPr id="7" name="Picture 2" descr="http://www.astronomy.ohio-state.edu/~pogge/Ast161/Unit7/Images/HabitableZ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1"/>
            <a:ext cx="468052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5188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Contagem até o momento </a:t>
            </a:r>
            <a:r>
              <a:rPr lang="pt-BR" sz="2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(14/10/2014 – fonte: http://planetquest.jpl.nasa.gov/newworldsatlas)</a:t>
            </a:r>
            <a:endParaRPr lang="pt-B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916832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de descobertas: 5.029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Confirmados: 1.760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Estrelas com planetas: 1076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 </a:t>
            </a:r>
            <a:r>
              <a:rPr lang="pt-BR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multi-exoplanetários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454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Gigantes gasosos: 426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Júpiteres quentes: 1038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 terras:199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Terrestres: 80</a:t>
            </a:r>
          </a:p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Desconhecidos:17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Exoplanetas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" y="27392"/>
            <a:ext cx="9104561" cy="6830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75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3347370" cy="334737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32" y="1"/>
            <a:ext cx="6204070" cy="3319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04479"/>
            <a:ext cx="3779912" cy="3752913"/>
          </a:xfrm>
          <a:prstGeom prst="rect">
            <a:avLst/>
          </a:prstGeom>
        </p:spPr>
      </p:pic>
      <p:pic>
        <p:nvPicPr>
          <p:cNvPr id="8" name="Imagem 7" descr="estrel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2976"/>
            <a:ext cx="5364088" cy="4023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6052" cy="7019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0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s diagram compares the planets of the inner Solar System to the five-planet system Kepler-186. Image credit: NASA Ames / SETI Institute / JPL-CalTech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9144000" cy="5139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50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0/07/Kepler-22b_System_Diagram.jpg/1024px-Kepler-22b_System_Diagram.jpg"/>
          <p:cNvPicPr>
            <a:picLocks noChangeAspect="1" noChangeArrowheads="1"/>
          </p:cNvPicPr>
          <p:nvPr/>
        </p:nvPicPr>
        <p:blipFill>
          <a:blip r:embed="rId2" cstate="print"/>
          <a:srcRect b="2423"/>
          <a:stretch>
            <a:fillRect/>
          </a:stretch>
        </p:blipFill>
        <p:spPr bwMode="auto">
          <a:xfrm>
            <a:off x="467544" y="118973"/>
            <a:ext cx="8208912" cy="640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72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Dúvidas?</a:t>
            </a:r>
            <a:endParaRPr lang="pt-BR" sz="72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9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u="sng" dirty="0">
                <a:hlinkClick r:id="rId2"/>
              </a:rPr>
              <a:t>http://saturn.jpl.nasa.gov/science/index.cfm?SciencePageID=73</a:t>
            </a:r>
            <a:endParaRPr lang="pt-BR" dirty="0"/>
          </a:p>
          <a:p>
            <a:r>
              <a:rPr lang="pt-BR" u="sng" dirty="0">
                <a:hlinkClick r:id="rId3"/>
              </a:rPr>
              <a:t>http://mars.nasa.gov/msl/multimedia/interactives/msl-science-discoveries/</a:t>
            </a:r>
            <a:endParaRPr lang="pt-BR" dirty="0"/>
          </a:p>
          <a:p>
            <a:r>
              <a:rPr lang="pt-BR" u="sng" dirty="0">
                <a:hlinkClick r:id="rId4"/>
              </a:rPr>
              <a:t>http://www.astro.iag.usp.br/~sylvio/exoplanets/planetas.htm</a:t>
            </a:r>
            <a:endParaRPr lang="pt-BR" dirty="0"/>
          </a:p>
          <a:p>
            <a:r>
              <a:rPr lang="pt-BR" u="sng" dirty="0">
                <a:hlinkClick r:id="rId5"/>
              </a:rPr>
              <a:t>http://www.nasa.gov/press-release/nasa-s-europa-mission-begins-with-selection-of-science-instruments</a:t>
            </a:r>
            <a:endParaRPr lang="pt-BR" dirty="0"/>
          </a:p>
          <a:p>
            <a:r>
              <a:rPr lang="pt-BR" u="sng" dirty="0">
                <a:hlinkClick r:id="rId6"/>
              </a:rPr>
              <a:t>http://www.esa.int/Our_Activities/Space_Science/COROT_overview</a:t>
            </a:r>
            <a:endParaRPr lang="pt-BR" dirty="0"/>
          </a:p>
          <a:p>
            <a:r>
              <a:rPr lang="pt-BR" u="sng" dirty="0">
                <a:hlinkClick r:id="rId7"/>
              </a:rPr>
              <a:t>http://mycoprojector.com.br/mycoantar/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989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" pitchFamily="18" charset="0"/>
              </a:rPr>
              <a:t>A vida na Terra </a:t>
            </a:r>
            <a:endParaRPr lang="pt-BR" b="1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340768"/>
            <a:ext cx="9505055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3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Extremófilos</a:t>
            </a:r>
            <a:endParaRPr lang="pt-B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55" y="1772816"/>
            <a:ext cx="5669937" cy="449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60" y="1556792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Cryomyces antarcticus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50" y="1412776"/>
            <a:ext cx="5712042" cy="512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28" y="2000921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Archaea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11" y="1521266"/>
            <a:ext cx="6090466" cy="5011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28" y="2553431"/>
            <a:ext cx="159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Tardigrado</a:t>
            </a:r>
          </a:p>
        </p:txBody>
      </p:sp>
    </p:spTree>
    <p:extLst>
      <p:ext uri="{BB962C8B-B14F-4D97-AF65-F5344CB8AC3E}">
        <p14:creationId xmlns="" xmlns:p14="http://schemas.microsoft.com/office/powerpoint/2010/main" val="1650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Mas, e fora Terra?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7583" y="1196752"/>
            <a:ext cx="7560841" cy="5373216"/>
            <a:chOff x="827583" y="1484784"/>
            <a:chExt cx="7560841" cy="53732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1484784"/>
              <a:ext cx="7560841" cy="42844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5769260"/>
              <a:ext cx="1814567" cy="10887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928" y="5771988"/>
              <a:ext cx="1448016" cy="10860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3" y="5771988"/>
              <a:ext cx="1436047" cy="10860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65" y="5763094"/>
              <a:ext cx="1343083" cy="10949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5771988"/>
              <a:ext cx="1584176" cy="1086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81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dirty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pt-BR" sz="4900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pt-BR" sz="4900" dirty="0" smtClean="0">
                <a:solidFill>
                  <a:schemeClr val="bg1"/>
                </a:solidFill>
                <a:latin typeface="Century" pitchFamily="18" charset="0"/>
              </a:rPr>
              <a:t>O Sistema Solar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419"/>
            <a:ext cx="9155486" cy="4760853"/>
          </a:xfrm>
        </p:spPr>
      </p:pic>
    </p:spTree>
    <p:extLst>
      <p:ext uri="{BB962C8B-B14F-4D97-AF65-F5344CB8AC3E}">
        <p14:creationId xmlns="" xmlns:p14="http://schemas.microsoft.com/office/powerpoint/2010/main" val="11690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23" y="0"/>
            <a:ext cx="9154035" cy="6867129"/>
            <a:chOff x="-2423" y="0"/>
            <a:chExt cx="9154035" cy="6867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8921"/>
              <a:ext cx="9151612" cy="4158208"/>
            </a:xfrm>
            <a:prstGeom prst="rect">
              <a:avLst/>
            </a:prstGeom>
          </p:spPr>
        </p:pic>
        <p:pic>
          <p:nvPicPr>
            <p:cNvPr id="6" name="Picture 2" descr="D:\Documents\SA marte\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3" y="0"/>
              <a:ext cx="9154035" cy="2708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27584" y="1058168"/>
            <a:ext cx="8345612" cy="2082800"/>
            <a:chOff x="457199" y="531019"/>
            <a:chExt cx="8345612" cy="2082800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199" y="586581"/>
              <a:ext cx="4016375" cy="2027238"/>
            </a:xfrm>
            <a:prstGeom prst="rect">
              <a:avLst/>
            </a:prstGeom>
          </p:spPr>
          <p:txBody>
            <a:bodyPr vert="horz" lIns="0" tIns="23113" rIns="0" bIns="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Atmosfera - Marte	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95.3 % CO</a:t>
              </a:r>
              <a:r>
                <a:rPr lang="pt-BR" sz="2400" baseline="-3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2.7 % 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1.6 % Argônio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0.2 % Oxigênio </a:t>
              </a:r>
            </a:p>
          </p:txBody>
        </p:sp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4788024" y="531019"/>
              <a:ext cx="4014787" cy="2082800"/>
            </a:xfrm>
            <a:prstGeom prst="rect">
              <a:avLst/>
            </a:prstGeom>
          </p:spPr>
          <p:txBody>
            <a:bodyPr lIns="0" tIns="23113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Atmosfera da Terra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78.1 % 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20.9 % Oxigênio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0.9 % Argônio</a:t>
              </a:r>
            </a:p>
            <a:p>
              <a:pPr marL="539750" lvl="1" indent="0" defTabSz="449263">
                <a:lnSpc>
                  <a:spcPct val="80000"/>
                </a:lnSpc>
                <a:spcAft>
                  <a:spcPts val="1425"/>
                </a:spcAft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0.1 % CO</a:t>
              </a:r>
              <a:r>
                <a:rPr lang="pt-BR" sz="2400" baseline="-3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899592" y="4869160"/>
            <a:ext cx="7488832" cy="126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Duração do dia: 24h37m (na Terra: 23h56m</a:t>
            </a:r>
            <a:r>
              <a:rPr lang="pt-B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t-B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Eixo de Rotação </a:t>
            </a:r>
            <a:r>
              <a:rPr lang="pt-B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(obliquidade)de 24 ºC </a:t>
            </a:r>
            <a:r>
              <a:rPr lang="pt-BR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(Terra: </a:t>
            </a:r>
            <a:r>
              <a:rPr lang="pt-B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23,5 ºC )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Temperatura Média -63 ºC (Terra: Média 14 ºC 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Marte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5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24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592917" cy="344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76" y="188640"/>
            <a:ext cx="4327128" cy="3245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93" y="3789040"/>
            <a:ext cx="5076056" cy="2857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9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7770"/>
            <a:ext cx="7272808" cy="5979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Emissão de metano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227</Words>
  <Application>Microsoft Office PowerPoint</Application>
  <PresentationFormat>Apresentação na tela (4:3)</PresentationFormat>
  <Paragraphs>74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Office Theme</vt:lpstr>
      <vt:lpstr>Estaríamos sós no  Universo?</vt:lpstr>
      <vt:lpstr>Slide 2</vt:lpstr>
      <vt:lpstr>A vida na Terra </vt:lpstr>
      <vt:lpstr>Extremófilos</vt:lpstr>
      <vt:lpstr>Mas, e fora Terra?</vt:lpstr>
      <vt:lpstr> O Sistema Solar </vt:lpstr>
      <vt:lpstr>Marte</vt:lpstr>
      <vt:lpstr>Slide 8</vt:lpstr>
      <vt:lpstr>Emissão de metano</vt:lpstr>
      <vt:lpstr>Júpiter</vt:lpstr>
      <vt:lpstr>Europa</vt:lpstr>
      <vt:lpstr>Saturno</vt:lpstr>
      <vt:lpstr>Titã</vt:lpstr>
      <vt:lpstr>Tritão</vt:lpstr>
      <vt:lpstr>Slide 15</vt:lpstr>
      <vt:lpstr>Exoplanetas</vt:lpstr>
      <vt:lpstr>Zona de habitabilidade</vt:lpstr>
      <vt:lpstr>Contagem até o momento (14/10/2014 – fonte: http://planetquest.jpl.nasa.gov/newworldsatlas)</vt:lpstr>
      <vt:lpstr>Exoplanetas</vt:lpstr>
      <vt:lpstr>Slide 20</vt:lpstr>
      <vt:lpstr>Slide 21</vt:lpstr>
      <vt:lpstr>Slide 22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Jéssica Ramos</dc:creator>
  <cp:lastModifiedBy>Observatório</cp:lastModifiedBy>
  <cp:revision>54</cp:revision>
  <dcterms:created xsi:type="dcterms:W3CDTF">2015-05-05T19:08:56Z</dcterms:created>
  <dcterms:modified xsi:type="dcterms:W3CDTF">2015-07-20T12:23:59Z</dcterms:modified>
</cp:coreProperties>
</file>