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1341100" cy="16057563"/>
  <p:notesSz cx="6858000" cy="9144000"/>
  <p:defaultTextStyle>
    <a:defPPr>
      <a:defRPr lang="pt-BR"/>
    </a:defPPr>
    <a:lvl1pPr marL="0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1pPr>
    <a:lvl2pPr marL="782677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2pPr>
    <a:lvl3pPr marL="1565354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3pPr>
    <a:lvl4pPr marL="2348030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4pPr>
    <a:lvl5pPr marL="3130706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5pPr>
    <a:lvl6pPr marL="3913382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6pPr>
    <a:lvl7pPr marL="4696060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7pPr>
    <a:lvl8pPr marL="5478737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8pPr>
    <a:lvl9pPr marL="6261414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990" y="1110"/>
      </p:cViewPr>
      <p:guideLst>
        <p:guide orient="horz" pos="4966"/>
        <p:guide pos="35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0583" y="4988254"/>
            <a:ext cx="9639935" cy="344196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01165" y="9099286"/>
            <a:ext cx="7938770" cy="4103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82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65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48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3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913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696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478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26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24/08/2015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24/08/2015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22297" y="643050"/>
            <a:ext cx="2551748" cy="13700967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67055" y="643050"/>
            <a:ext cx="7466224" cy="1370096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24/08/2015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24/08/2015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869" y="10318473"/>
            <a:ext cx="9639935" cy="3189210"/>
          </a:xfrm>
        </p:spPr>
        <p:txBody>
          <a:bodyPr anchor="t"/>
          <a:lstStyle>
            <a:lvl1pPr algn="l">
              <a:defRPr sz="68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95869" y="6805883"/>
            <a:ext cx="9639935" cy="3512591"/>
          </a:xfrm>
        </p:spPr>
        <p:txBody>
          <a:bodyPr anchor="b"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782677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2pPr>
            <a:lvl3pPr marL="156535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34803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13070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91338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6960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47873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26141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24/08/2015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67055" y="3746766"/>
            <a:ext cx="5008986" cy="10597249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5059" y="3746766"/>
            <a:ext cx="5008986" cy="10597249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24/08/2015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67057" y="3594366"/>
            <a:ext cx="5010955" cy="1497961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82677" indent="0">
              <a:buNone/>
              <a:defRPr sz="3400" b="1"/>
            </a:lvl2pPr>
            <a:lvl3pPr marL="1565354" indent="0">
              <a:buNone/>
              <a:defRPr sz="3100" b="1"/>
            </a:lvl3pPr>
            <a:lvl4pPr marL="2348030" indent="0">
              <a:buNone/>
              <a:defRPr sz="2600" b="1"/>
            </a:lvl4pPr>
            <a:lvl5pPr marL="3130706" indent="0">
              <a:buNone/>
              <a:defRPr sz="2600" b="1"/>
            </a:lvl5pPr>
            <a:lvl6pPr marL="3913382" indent="0">
              <a:buNone/>
              <a:defRPr sz="2600" b="1"/>
            </a:lvl6pPr>
            <a:lvl7pPr marL="4696060" indent="0">
              <a:buNone/>
              <a:defRPr sz="2600" b="1"/>
            </a:lvl7pPr>
            <a:lvl8pPr marL="5478737" indent="0">
              <a:buNone/>
              <a:defRPr sz="2600" b="1"/>
            </a:lvl8pPr>
            <a:lvl9pPr marL="6261414" indent="0">
              <a:buNone/>
              <a:defRPr sz="2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67057" y="5092328"/>
            <a:ext cx="5010955" cy="925168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61125" y="3594366"/>
            <a:ext cx="5012923" cy="1497961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82677" indent="0">
              <a:buNone/>
              <a:defRPr sz="3400" b="1"/>
            </a:lvl2pPr>
            <a:lvl3pPr marL="1565354" indent="0">
              <a:buNone/>
              <a:defRPr sz="3100" b="1"/>
            </a:lvl3pPr>
            <a:lvl4pPr marL="2348030" indent="0">
              <a:buNone/>
              <a:defRPr sz="2600" b="1"/>
            </a:lvl4pPr>
            <a:lvl5pPr marL="3130706" indent="0">
              <a:buNone/>
              <a:defRPr sz="2600" b="1"/>
            </a:lvl5pPr>
            <a:lvl6pPr marL="3913382" indent="0">
              <a:buNone/>
              <a:defRPr sz="2600" b="1"/>
            </a:lvl6pPr>
            <a:lvl7pPr marL="4696060" indent="0">
              <a:buNone/>
              <a:defRPr sz="2600" b="1"/>
            </a:lvl7pPr>
            <a:lvl8pPr marL="5478737" indent="0">
              <a:buNone/>
              <a:defRPr sz="2600" b="1"/>
            </a:lvl8pPr>
            <a:lvl9pPr marL="6261414" indent="0">
              <a:buNone/>
              <a:defRPr sz="2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61125" y="5092328"/>
            <a:ext cx="5012923" cy="925168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24/08/2015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24/08/2015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24/08/2015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7057" y="639328"/>
            <a:ext cx="3731144" cy="2720865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34055" y="639330"/>
            <a:ext cx="6339991" cy="13704686"/>
          </a:xfrm>
        </p:spPr>
        <p:txBody>
          <a:bodyPr/>
          <a:lstStyle>
            <a:lvl1pPr>
              <a:defRPr sz="5500"/>
            </a:lvl1pPr>
            <a:lvl2pPr>
              <a:defRPr sz="4800"/>
            </a:lvl2pPr>
            <a:lvl3pPr>
              <a:defRPr sz="40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67057" y="3360195"/>
            <a:ext cx="3731144" cy="10983820"/>
          </a:xfrm>
        </p:spPr>
        <p:txBody>
          <a:bodyPr/>
          <a:lstStyle>
            <a:lvl1pPr marL="0" indent="0">
              <a:buNone/>
              <a:defRPr sz="2400"/>
            </a:lvl1pPr>
            <a:lvl2pPr marL="782677" indent="0">
              <a:buNone/>
              <a:defRPr sz="2100"/>
            </a:lvl2pPr>
            <a:lvl3pPr marL="1565354" indent="0">
              <a:buNone/>
              <a:defRPr sz="1600"/>
            </a:lvl3pPr>
            <a:lvl4pPr marL="2348030" indent="0">
              <a:buNone/>
              <a:defRPr sz="1600"/>
            </a:lvl4pPr>
            <a:lvl5pPr marL="3130706" indent="0">
              <a:buNone/>
              <a:defRPr sz="1600"/>
            </a:lvl5pPr>
            <a:lvl6pPr marL="3913382" indent="0">
              <a:buNone/>
              <a:defRPr sz="1600"/>
            </a:lvl6pPr>
            <a:lvl7pPr marL="4696060" indent="0">
              <a:buNone/>
              <a:defRPr sz="1600"/>
            </a:lvl7pPr>
            <a:lvl8pPr marL="5478737" indent="0">
              <a:buNone/>
              <a:defRPr sz="1600"/>
            </a:lvl8pPr>
            <a:lvl9pPr marL="6261414" indent="0">
              <a:buNone/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24/08/2015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22935" y="11240294"/>
            <a:ext cx="6804660" cy="1326982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22935" y="1434773"/>
            <a:ext cx="6804660" cy="9634538"/>
          </a:xfrm>
        </p:spPr>
        <p:txBody>
          <a:bodyPr/>
          <a:lstStyle>
            <a:lvl1pPr marL="0" indent="0">
              <a:buNone/>
              <a:defRPr sz="5500"/>
            </a:lvl1pPr>
            <a:lvl2pPr marL="782677" indent="0">
              <a:buNone/>
              <a:defRPr sz="4800"/>
            </a:lvl2pPr>
            <a:lvl3pPr marL="1565354" indent="0">
              <a:buNone/>
              <a:defRPr sz="4000"/>
            </a:lvl3pPr>
            <a:lvl4pPr marL="2348030" indent="0">
              <a:buNone/>
              <a:defRPr sz="3400"/>
            </a:lvl4pPr>
            <a:lvl5pPr marL="3130706" indent="0">
              <a:buNone/>
              <a:defRPr sz="3400"/>
            </a:lvl5pPr>
            <a:lvl6pPr marL="3913382" indent="0">
              <a:buNone/>
              <a:defRPr sz="3400"/>
            </a:lvl6pPr>
            <a:lvl7pPr marL="4696060" indent="0">
              <a:buNone/>
              <a:defRPr sz="3400"/>
            </a:lvl7pPr>
            <a:lvl8pPr marL="5478737" indent="0">
              <a:buNone/>
              <a:defRPr sz="3400"/>
            </a:lvl8pPr>
            <a:lvl9pPr marL="6261414" indent="0">
              <a:buNone/>
              <a:defRPr sz="34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22935" y="12567276"/>
            <a:ext cx="6804660" cy="1884531"/>
          </a:xfrm>
        </p:spPr>
        <p:txBody>
          <a:bodyPr/>
          <a:lstStyle>
            <a:lvl1pPr marL="0" indent="0">
              <a:buNone/>
              <a:defRPr sz="2400"/>
            </a:lvl1pPr>
            <a:lvl2pPr marL="782677" indent="0">
              <a:buNone/>
              <a:defRPr sz="2100"/>
            </a:lvl2pPr>
            <a:lvl3pPr marL="1565354" indent="0">
              <a:buNone/>
              <a:defRPr sz="1600"/>
            </a:lvl3pPr>
            <a:lvl4pPr marL="2348030" indent="0">
              <a:buNone/>
              <a:defRPr sz="1600"/>
            </a:lvl4pPr>
            <a:lvl5pPr marL="3130706" indent="0">
              <a:buNone/>
              <a:defRPr sz="1600"/>
            </a:lvl5pPr>
            <a:lvl6pPr marL="3913382" indent="0">
              <a:buNone/>
              <a:defRPr sz="1600"/>
            </a:lvl6pPr>
            <a:lvl7pPr marL="4696060" indent="0">
              <a:buNone/>
              <a:defRPr sz="1600"/>
            </a:lvl7pPr>
            <a:lvl8pPr marL="5478737" indent="0">
              <a:buNone/>
              <a:defRPr sz="1600"/>
            </a:lvl8pPr>
            <a:lvl9pPr marL="6261414" indent="0">
              <a:buNone/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24/08/2015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67055" y="643047"/>
            <a:ext cx="10206990" cy="2676261"/>
          </a:xfrm>
          <a:prstGeom prst="rect">
            <a:avLst/>
          </a:prstGeom>
        </p:spPr>
        <p:txBody>
          <a:bodyPr vert="horz" lIns="156535" tIns="78268" rIns="156535" bIns="78268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67055" y="3746766"/>
            <a:ext cx="10206990" cy="10597249"/>
          </a:xfrm>
          <a:prstGeom prst="rect">
            <a:avLst/>
          </a:prstGeom>
        </p:spPr>
        <p:txBody>
          <a:bodyPr vert="horz" lIns="156535" tIns="78268" rIns="156535" bIns="78268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67055" y="14882984"/>
            <a:ext cx="2646257" cy="854917"/>
          </a:xfrm>
          <a:prstGeom prst="rect">
            <a:avLst/>
          </a:prstGeom>
        </p:spPr>
        <p:txBody>
          <a:bodyPr vert="horz" lIns="156535" tIns="78268" rIns="156535" bIns="78268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B3004-375D-432E-B53D-F866DD015A32}" type="datetimeFigureOut">
              <a:rPr lang="pt-BR" smtClean="0"/>
              <a:pPr/>
              <a:t>24/08/2015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874876" y="14882984"/>
            <a:ext cx="3591348" cy="854917"/>
          </a:xfrm>
          <a:prstGeom prst="rect">
            <a:avLst/>
          </a:prstGeom>
        </p:spPr>
        <p:txBody>
          <a:bodyPr vert="horz" lIns="156535" tIns="78268" rIns="156535" bIns="78268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127788" y="14882984"/>
            <a:ext cx="2646257" cy="854917"/>
          </a:xfrm>
          <a:prstGeom prst="rect">
            <a:avLst/>
          </a:prstGeom>
        </p:spPr>
        <p:txBody>
          <a:bodyPr vert="horz" lIns="156535" tIns="78268" rIns="156535" bIns="78268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65354" rtl="0" eaLnBrk="1" latinLnBrk="0" hangingPunct="1">
        <a:spcBef>
          <a:spcPct val="0"/>
        </a:spcBef>
        <a:buNone/>
        <a:defRPr sz="7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87008" indent="-587008" algn="l" defTabSz="1565354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1pPr>
      <a:lvl2pPr marL="1271849" indent="-489172" algn="l" defTabSz="1565354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956692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2739367" indent="-391338" algn="l" defTabSz="1565354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522044" indent="-391338" algn="l" defTabSz="1565354" rtl="0" eaLnBrk="1" latinLnBrk="0" hangingPunct="1">
        <a:spcBef>
          <a:spcPct val="20000"/>
        </a:spcBef>
        <a:buFont typeface="Arial" pitchFamily="34" charset="0"/>
        <a:buChar char="»"/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304722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087399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870075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652752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82677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565354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348030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30706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913382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696060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78737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61414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s://upload.wikimedia.org/wikipedia/commons/d/d4/Justus_Sustermans_-_Portrait_of_Galileo_Galilei,_1636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2" name="Imagem 1"/>
          <p:cNvPicPr>
            <a:picLocks noChangeArrowheads="1"/>
          </p:cNvPicPr>
          <p:nvPr/>
        </p:nvPicPr>
        <p:blipFill>
          <a:blip r:embed="rId2" cstate="print"/>
          <a:srcRect l="453" t="2912" r="680" b="6407"/>
          <a:stretch>
            <a:fillRect/>
          </a:stretch>
        </p:blipFill>
        <p:spPr bwMode="auto">
          <a:xfrm>
            <a:off x="-2464" y="-9924"/>
            <a:ext cx="11348807" cy="4299495"/>
          </a:xfrm>
          <a:prstGeom prst="rect">
            <a:avLst/>
          </a:prstGeom>
          <a:noFill/>
        </p:spPr>
      </p:pic>
      <p:pic>
        <p:nvPicPr>
          <p:cNvPr id="12290" name="Imagem 5" descr="logo_CDC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6694" y="14581509"/>
            <a:ext cx="2050372" cy="1170455"/>
          </a:xfrm>
          <a:prstGeom prst="rect">
            <a:avLst/>
          </a:prstGeom>
          <a:noFill/>
        </p:spPr>
      </p:pic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1247584" y="3051572"/>
            <a:ext cx="8873362" cy="12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Sábado, </a:t>
            </a: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29 </a:t>
            </a: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de </a:t>
            </a: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agosto </a:t>
            </a: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de 2015, às 21:00</a:t>
            </a:r>
            <a:endParaRPr lang="pt-BR" sz="2400" dirty="0" smtClean="0">
              <a:latin typeface="Century Gothic" pitchFamily="34" charset="0"/>
              <a:cs typeface="Arial" pitchFamily="34" charset="0"/>
            </a:endParaRPr>
          </a:p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Auditório do Observatório Dietrich </a:t>
            </a:r>
            <a:r>
              <a:rPr lang="pt-BR" sz="2400" b="1" dirty="0" err="1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Schiel</a:t>
            </a:r>
            <a:endParaRPr lang="pt-BR" sz="2400" dirty="0" smtClean="0">
              <a:latin typeface="Century Gothic" pitchFamily="34" charset="0"/>
              <a:cs typeface="Arial" pitchFamily="34" charset="0"/>
            </a:endParaRPr>
          </a:p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Entrada franca</a:t>
            </a:r>
            <a:endParaRPr lang="pt-BR" sz="2400" dirty="0" smtClean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629990" y="4284365"/>
            <a:ext cx="1008112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Tema da Palestra:</a:t>
            </a:r>
          </a:p>
          <a:p>
            <a:pPr defTabSz="1118109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400" b="1" dirty="0" smtClean="0">
              <a:solidFill>
                <a:srgbClr val="000000"/>
              </a:solidFill>
              <a:latin typeface="Century Gothic" pitchFamily="34" charset="0"/>
              <a:cs typeface="Aharoni" pitchFamily="2" charset="-79"/>
            </a:endParaRPr>
          </a:p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5400" dirty="0" smtClean="0">
                <a:latin typeface="Century Gothic" pitchFamily="34" charset="0"/>
              </a:rPr>
              <a:t>Galileu </a:t>
            </a:r>
            <a:r>
              <a:rPr lang="pt-BR" sz="5400" dirty="0" err="1" smtClean="0">
                <a:latin typeface="Century Gothic" pitchFamily="34" charset="0"/>
              </a:rPr>
              <a:t>Galilei</a:t>
            </a:r>
            <a:endParaRPr lang="pt-BR" sz="5400" dirty="0" smtClean="0">
              <a:latin typeface="Century Gothic" pitchFamily="34" charset="0"/>
            </a:endParaRPr>
          </a:p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4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Palestrante:</a:t>
            </a:r>
            <a:r>
              <a:rPr lang="pt-BR" sz="2400" dirty="0" smtClean="0">
                <a:latin typeface="Century Gothic" pitchFamily="34" charset="0"/>
              </a:rPr>
              <a:t> </a:t>
            </a:r>
            <a:r>
              <a:rPr lang="pt-BR" sz="2800" dirty="0" err="1" smtClean="0">
                <a:latin typeface="Century Gothic" pitchFamily="34" charset="0"/>
              </a:rPr>
              <a:t>Joseana</a:t>
            </a:r>
            <a:r>
              <a:rPr lang="pt-BR" sz="2800" dirty="0" smtClean="0">
                <a:latin typeface="Century Gothic" pitchFamily="34" charset="0"/>
              </a:rPr>
              <a:t> dos Santos Soares </a:t>
            </a:r>
            <a:r>
              <a:rPr lang="pt-BR" sz="2000" dirty="0" smtClean="0">
                <a:latin typeface="Century Gothic" pitchFamily="34" charset="0"/>
              </a:rPr>
              <a:t>(joseana.soares@usp.br)</a:t>
            </a:r>
          </a:p>
          <a:p>
            <a:pPr defTabSz="1118109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dirty="0" smtClean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0" y="1013486"/>
            <a:ext cx="11341100" cy="150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88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Sessão Astronomia</a:t>
            </a:r>
            <a:endParaRPr lang="pt-BR" sz="8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397012" y="12168940"/>
            <a:ext cx="5358595" cy="117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endParaRPr lang="pt-BR" sz="13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08167" y="14494159"/>
            <a:ext cx="4010255" cy="59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Maiores informa</a:t>
            </a:r>
            <a:r>
              <a:rPr lang="pt-BR" sz="1500" b="1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ões: (16) 3373-9191</a:t>
            </a:r>
            <a:endParaRPr lang="pt-BR" sz="1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5886574" y="6948661"/>
            <a:ext cx="4896544" cy="727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Sinopse:</a:t>
            </a:r>
          </a:p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endParaRPr lang="pt-BR" sz="18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algn="just"/>
            <a:r>
              <a:rPr lang="pt-BR" sz="1900" dirty="0" smtClean="0">
                <a:latin typeface="Century Gothic" pitchFamily="34" charset="0"/>
              </a:rPr>
              <a:t>     </a:t>
            </a:r>
            <a:r>
              <a:rPr lang="pt-BR" sz="1900" dirty="0" smtClean="0">
                <a:latin typeface="Century Gothic" pitchFamily="34" charset="0"/>
              </a:rPr>
              <a:t>Hoje </a:t>
            </a:r>
            <a:r>
              <a:rPr lang="pt-BR" sz="1900" dirty="0" smtClean="0">
                <a:latin typeface="Century Gothic" pitchFamily="34" charset="0"/>
              </a:rPr>
              <a:t>em dia, os frequentadores de observatórios didáticos como o nosso podem </a:t>
            </a:r>
            <a:r>
              <a:rPr lang="pt-BR" sz="1900" dirty="0" smtClean="0">
                <a:latin typeface="Century Gothic" pitchFamily="34" charset="0"/>
              </a:rPr>
              <a:t>observar as maravilhas do céu </a:t>
            </a:r>
            <a:r>
              <a:rPr lang="pt-BR" sz="1900" dirty="0" smtClean="0">
                <a:latin typeface="Century Gothic" pitchFamily="34" charset="0"/>
              </a:rPr>
              <a:t>por meio </a:t>
            </a:r>
            <a:r>
              <a:rPr lang="pt-BR" sz="1900" dirty="0" smtClean="0">
                <a:latin typeface="Century Gothic" pitchFamily="34" charset="0"/>
              </a:rPr>
              <a:t>de diversos telescópios, um mundo completamente diferente do que vemos </a:t>
            </a:r>
            <a:r>
              <a:rPr lang="pt-BR" sz="1900" dirty="0" smtClean="0">
                <a:latin typeface="Century Gothic" pitchFamily="34" charset="0"/>
              </a:rPr>
              <a:t>a </a:t>
            </a:r>
            <a:r>
              <a:rPr lang="pt-BR" sz="1900" dirty="0" smtClean="0">
                <a:latin typeface="Century Gothic" pitchFamily="34" charset="0"/>
              </a:rPr>
              <a:t>olho </a:t>
            </a:r>
            <a:r>
              <a:rPr lang="pt-BR" sz="1900" dirty="0" smtClean="0">
                <a:latin typeface="Century Gothic" pitchFamily="34" charset="0"/>
              </a:rPr>
              <a:t>nu. No entanto, há pouco mais que 400 anos atrás, imagine a reação e os problemas enfrentados pelos pioneiros da observação telescópica. Galileu foi o primeiro a registrar uma ampla gama de informações sobre o que via através das lentes, nos dando valiosas informações que quase custaram a sua vida.</a:t>
            </a:r>
            <a:endParaRPr lang="pt-BR" sz="1900" dirty="0" smtClean="0">
              <a:latin typeface="Century Gothic" pitchFamily="34" charset="0"/>
            </a:endParaRPr>
          </a:p>
          <a:p>
            <a:pPr algn="just"/>
            <a:r>
              <a:rPr lang="pt-BR" sz="1900" dirty="0" smtClean="0">
                <a:latin typeface="Century Gothic" pitchFamily="34" charset="0"/>
              </a:rPr>
              <a:t/>
            </a:r>
            <a:br>
              <a:rPr lang="pt-BR" sz="1900" dirty="0" smtClean="0">
                <a:latin typeface="Century Gothic" pitchFamily="34" charset="0"/>
              </a:rPr>
            </a:br>
            <a:r>
              <a:rPr lang="pt-BR" sz="1900" dirty="0" smtClean="0">
                <a:latin typeface="Century Gothic" pitchFamily="34" charset="0"/>
              </a:rPr>
              <a:t>     Na Sessão Astronomia desta semana a palestrante abordará algumas observações </a:t>
            </a:r>
            <a:r>
              <a:rPr lang="pt-BR" sz="1900" dirty="0" smtClean="0">
                <a:latin typeface="Century Gothic" pitchFamily="34" charset="0"/>
              </a:rPr>
              <a:t>e </a:t>
            </a:r>
            <a:r>
              <a:rPr lang="pt-BR" sz="1900" dirty="0" smtClean="0">
                <a:latin typeface="Century Gothic" pitchFamily="34" charset="0"/>
              </a:rPr>
              <a:t>descobertas de Galileu, </a:t>
            </a:r>
            <a:r>
              <a:rPr lang="pt-BR" sz="1900" dirty="0" smtClean="0">
                <a:latin typeface="Century Gothic" pitchFamily="34" charset="0"/>
              </a:rPr>
              <a:t>com destaque para a </a:t>
            </a:r>
            <a:r>
              <a:rPr lang="pt-BR" sz="1900" dirty="0" smtClean="0">
                <a:latin typeface="Century Gothic" pitchFamily="34" charset="0"/>
              </a:rPr>
              <a:t>Astronomia </a:t>
            </a:r>
            <a:r>
              <a:rPr lang="pt-BR" sz="1900" dirty="0" smtClean="0">
                <a:latin typeface="Century Gothic" pitchFamily="34" charset="0"/>
              </a:rPr>
              <a:t>e discussão sobre como esses resultados mudaram nossa forma de ver o Universo. </a:t>
            </a:r>
          </a:p>
          <a:p>
            <a:pPr algn="just"/>
            <a:endParaRPr lang="pt-BR" sz="20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algn="just">
              <a:lnSpc>
                <a:spcPct val="150000"/>
              </a:lnSpc>
            </a:pPr>
            <a:r>
              <a:rPr lang="pt-BR" sz="1800" dirty="0" smtClean="0">
                <a:latin typeface="Century Gothic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pt-BR" sz="1800" dirty="0" smtClean="0">
              <a:latin typeface="Century Gothic" pitchFamily="34" charset="0"/>
            </a:endParaRPr>
          </a:p>
          <a:p>
            <a:pPr algn="just"/>
            <a:endParaRPr lang="pt-BR" sz="1800" dirty="0" smtClean="0">
              <a:latin typeface="Century Gothic" pitchFamily="34" charset="0"/>
            </a:endParaRPr>
          </a:p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endParaRPr lang="pt-BR" sz="20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algn="just"/>
            <a:endParaRPr lang="pt-BR" sz="1800" dirty="0" smtClean="0">
              <a:latin typeface="Century Gothic" pitchFamily="34" charset="0"/>
            </a:endParaRPr>
          </a:p>
          <a:p>
            <a:pPr algn="just"/>
            <a:endParaRPr lang="pt-BR" sz="1800" dirty="0" smtClean="0">
              <a:latin typeface="Century Gothic" pitchFamily="34" charset="0"/>
            </a:endParaRPr>
          </a:p>
          <a:p>
            <a:pPr algn="just"/>
            <a:endParaRPr lang="pt-BR" sz="1800" dirty="0" smtClean="0">
              <a:latin typeface="Century Gothic" pitchFamily="34" charset="0"/>
            </a:endParaRPr>
          </a:p>
          <a:p>
            <a:pPr algn="just"/>
            <a:r>
              <a:rPr lang="pt-BR" sz="1800" dirty="0" smtClean="0">
                <a:latin typeface="Century Gothic" pitchFamily="34" charset="0"/>
              </a:rPr>
              <a:t/>
            </a:r>
            <a:br>
              <a:rPr lang="pt-BR" sz="1800" dirty="0" smtClean="0">
                <a:latin typeface="Century Gothic" pitchFamily="34" charset="0"/>
              </a:rPr>
            </a:br>
            <a:endParaRPr lang="pt-BR" sz="1600" dirty="0" smtClean="0">
              <a:latin typeface="Century Gothic" pitchFamily="34" charset="0"/>
            </a:endParaRPr>
          </a:p>
          <a:p>
            <a:pPr algn="just"/>
            <a:endParaRPr lang="pt-BR" sz="1800" dirty="0" smtClean="0">
              <a:latin typeface="Century Gothic" pitchFamily="34" charset="0"/>
            </a:endParaRPr>
          </a:p>
          <a:p>
            <a:pPr algn="just" defTabSz="1118109" fontAlgn="base">
              <a:spcBef>
                <a:spcPct val="0"/>
              </a:spcBef>
              <a:spcAft>
                <a:spcPct val="0"/>
              </a:spcAft>
            </a:pPr>
            <a:endParaRPr lang="pt-BR" sz="17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endParaRPr lang="pt-BR" sz="20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algn="just"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latin typeface="Century Gothic" pitchFamily="34" charset="0"/>
              </a:rPr>
              <a:t>          </a:t>
            </a:r>
            <a:endParaRPr lang="pt-BR" sz="20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endParaRPr lang="pt-BR" sz="20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algn="just" defTabSz="1118109" fontAlgn="base">
              <a:spcBef>
                <a:spcPct val="0"/>
              </a:spcBef>
              <a:spcAft>
                <a:spcPct val="0"/>
              </a:spcAft>
            </a:pPr>
            <a:endParaRPr lang="pt-BR" sz="1800" dirty="0" smtClean="0">
              <a:latin typeface="Century Gothic" pitchFamily="34" charset="0"/>
            </a:endParaRPr>
          </a:p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1" y="-8236"/>
            <a:ext cx="225868" cy="58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11810" tIns="55906" rIns="111810" bIns="55906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1" y="278507"/>
            <a:ext cx="225868" cy="58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11810" tIns="55906" rIns="111810" bIns="55906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6194894" y="14494159"/>
            <a:ext cx="1275856" cy="59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Realiza</a:t>
            </a:r>
            <a:r>
              <a:rPr lang="pt-BR" sz="1500" b="1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ão</a:t>
            </a: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lang="pt-BR" sz="1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774006" y="12721829"/>
            <a:ext cx="4982200" cy="851568"/>
          </a:xfrm>
          <a:prstGeom prst="rect">
            <a:avLst/>
          </a:prstGeom>
        </p:spPr>
        <p:txBody>
          <a:bodyPr wrap="square" lIns="111810" tIns="55906" rIns="111810" bIns="55906">
            <a:spAutoFit/>
          </a:bodyPr>
          <a:lstStyle/>
          <a:p>
            <a:pPr algn="just"/>
            <a:r>
              <a:rPr lang="pt-BR" sz="1200" dirty="0" smtClean="0">
                <a:latin typeface="Century Gothic" pitchFamily="34" charset="0"/>
              </a:rPr>
              <a:t>Retrato de Galileu </a:t>
            </a:r>
            <a:r>
              <a:rPr lang="pt-BR" sz="1200" dirty="0" err="1" smtClean="0">
                <a:latin typeface="Century Gothic" pitchFamily="34" charset="0"/>
              </a:rPr>
              <a:t>Galilei</a:t>
            </a:r>
            <a:r>
              <a:rPr lang="pt-BR" sz="1200" dirty="0" smtClean="0">
                <a:latin typeface="Century Gothic" pitchFamily="34" charset="0"/>
              </a:rPr>
              <a:t>. Fonte: </a:t>
            </a:r>
            <a:endParaRPr lang="pt-BR" sz="1200" dirty="0" smtClean="0">
              <a:latin typeface="Century Gothic" pitchFamily="34" charset="0"/>
            </a:endParaRPr>
          </a:p>
          <a:p>
            <a:pPr algn="just"/>
            <a:r>
              <a:rPr lang="pt-BR" sz="1200" dirty="0" smtClean="0">
                <a:latin typeface="Century Gothic" pitchFamily="34" charset="0"/>
                <a:hlinkClick r:id="rId4"/>
              </a:rPr>
              <a:t>https://upload.wikimedia.org/wikipedia/commons/d/d4/Justus_Sustermans_-_Portrait_of_Galileo_Galilei,_</a:t>
            </a:r>
            <a:r>
              <a:rPr lang="pt-BR" sz="1200" dirty="0" smtClean="0">
                <a:latin typeface="Century Gothic" pitchFamily="34" charset="0"/>
                <a:hlinkClick r:id="rId4"/>
              </a:rPr>
              <a:t>1636.jpg</a:t>
            </a:r>
            <a:endParaRPr lang="pt-BR" sz="1200" dirty="0" smtClean="0">
              <a:latin typeface="Century Gothic" pitchFamily="34" charset="0"/>
            </a:endParaRPr>
          </a:p>
          <a:p>
            <a:pPr algn="just"/>
            <a:endParaRPr lang="pt-BR" sz="1200" dirty="0">
              <a:latin typeface="Century Gothic" pitchFamily="34" charset="0"/>
            </a:endParaRPr>
          </a:p>
        </p:txBody>
      </p:sp>
      <p:pic>
        <p:nvPicPr>
          <p:cNvPr id="2" name="Picture 2" descr="C:\Users\ANDRE\Documents\MULTIMÍDIA\Imagens\logos\cda-logo-fundo-branco.jpg"/>
          <p:cNvPicPr>
            <a:picLocks noChangeAspect="1" noChangeArrowheads="1"/>
          </p:cNvPicPr>
          <p:nvPr/>
        </p:nvPicPr>
        <p:blipFill>
          <a:blip r:embed="rId5" cstate="print"/>
          <a:srcRect b="6015"/>
          <a:stretch>
            <a:fillRect/>
          </a:stretch>
        </p:blipFill>
        <p:spPr bwMode="auto">
          <a:xfrm>
            <a:off x="9198943" y="14238225"/>
            <a:ext cx="1729772" cy="1609779"/>
          </a:xfrm>
          <a:prstGeom prst="rect">
            <a:avLst/>
          </a:prstGeom>
          <a:noFill/>
        </p:spPr>
      </p:pic>
      <p:cxnSp>
        <p:nvCxnSpPr>
          <p:cNvPr id="22" name="Conector reto 21"/>
          <p:cNvCxnSpPr/>
          <p:nvPr/>
        </p:nvCxnSpPr>
        <p:spPr>
          <a:xfrm>
            <a:off x="629990" y="14437493"/>
            <a:ext cx="10153128" cy="0"/>
          </a:xfrm>
          <a:prstGeom prst="line">
            <a:avLst/>
          </a:prstGeom>
          <a:ln w="4762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AutoShape 2" descr="mailbox://C:/Users/Jorge/AppData/Roaming/Thunderbird/Profiles/r658lv6z.default/Mail/cdcc.usp.br/astro_cdcc_usp-2012.sbd/a-semana?number=3653647&amp;part=1.2.2&amp;filename=chchhhi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mailbox://C:/Users/Jorge/AppData/Roaming/Thunderbird/Profiles/r658lv6z.default/Mail/cdcc.usp.br/astro_cdcc_usp-2012.sbd/a-semana?number=3653647&amp;part=1.2.2&amp;filename=chchhhi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mailbox://C:/Users/Jorge/AppData/Roaming/Thunderbird/Profiles/r658lv6z.default/Mail/cdcc.usp.br/astro_cdcc_usp-2012.sbd/a-semana?number=3653647&amp;part=1.2.2&amp;filename=chchhhi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mailbox://C:/Users/Jorge/AppData/Roaming/Thunderbird/Profiles/r658lv6z.default/Mail/cdcc.usp.br/astro_cdcc_usp-2012.sbd/a-semana?number=3653647&amp;part=1.2.2&amp;filename=chchhhi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4" name="AutoShape 10" descr="mailbox://C:/Users/Jorge/AppData/Roaming/Thunderbird/Profiles/r658lv6z.default/Mail/cdcc.usp.br/astro_cdcc_usp-2012.sbd/a-semana?number=3653647&amp;part=1.2.2&amp;filename=chchhhi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2" descr="mailbox://C:/Users/ANDRE/AppData/Roaming/Thunderbird/Profiles/81fy1uv9.default/Mail/cdcc.usp.br/Inbox?number=594779073&amp;part=1.2.2&amp;filename=136653main_s114e7221_high.jpg"/>
          <p:cNvSpPr>
            <a:spLocks noChangeAspect="1" noChangeArrowheads="1"/>
          </p:cNvSpPr>
          <p:nvPr/>
        </p:nvSpPr>
        <p:spPr bwMode="auto">
          <a:xfrm>
            <a:off x="155575" y="-4343400"/>
            <a:ext cx="13315950" cy="9058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mailbox://C:/Users/ANDRE/AppData/Roaming/Thunderbird/Profiles/81fy1uv9.default/Mail/cdcc.usp.br/Inbox?number=594779073&amp;part=1.2.2&amp;filename=136653main_s114e7221_high.jpg"/>
          <p:cNvSpPr>
            <a:spLocks noChangeAspect="1" noChangeArrowheads="1"/>
          </p:cNvSpPr>
          <p:nvPr/>
        </p:nvSpPr>
        <p:spPr bwMode="auto">
          <a:xfrm>
            <a:off x="155575" y="-4343400"/>
            <a:ext cx="13315950" cy="9058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Picture 2" descr="https://upload.wikimedia.org/wikipedia/commons/d/d4/Justus_Sustermans_-_Portrait_of_Galileo_Galilei,_1636.jpg"/>
          <p:cNvPicPr>
            <a:picLocks noChangeAspect="1" noChangeArrowheads="1"/>
          </p:cNvPicPr>
          <p:nvPr/>
        </p:nvPicPr>
        <p:blipFill>
          <a:blip r:embed="rId6" cstate="print"/>
          <a:srcRect t="3967" b="5454"/>
          <a:stretch>
            <a:fillRect/>
          </a:stretch>
        </p:blipFill>
        <p:spPr bwMode="auto">
          <a:xfrm>
            <a:off x="918022" y="7092677"/>
            <a:ext cx="4824536" cy="5551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2083</TotalTime>
  <Words>149</Words>
  <Application>Microsoft Office PowerPoint</Application>
  <PresentationFormat>Personalizar</PresentationFormat>
  <Paragraphs>31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</dc:creator>
  <cp:lastModifiedBy>ANDRE</cp:lastModifiedBy>
  <cp:revision>242</cp:revision>
  <dcterms:created xsi:type="dcterms:W3CDTF">2012-01-24T12:22:50Z</dcterms:created>
  <dcterms:modified xsi:type="dcterms:W3CDTF">2015-08-24T14:36:42Z</dcterms:modified>
</cp:coreProperties>
</file>