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961" r:id="rId2"/>
    <p:sldId id="982" r:id="rId3"/>
    <p:sldId id="993" r:id="rId4"/>
    <p:sldId id="988" r:id="rId5"/>
    <p:sldId id="997" r:id="rId6"/>
    <p:sldId id="998" r:id="rId7"/>
    <p:sldId id="992" r:id="rId8"/>
    <p:sldId id="994" r:id="rId9"/>
    <p:sldId id="995" r:id="rId10"/>
    <p:sldId id="999" r:id="rId11"/>
    <p:sldId id="1000" r:id="rId12"/>
    <p:sldId id="1001" r:id="rId13"/>
    <p:sldId id="1002" r:id="rId14"/>
    <p:sldId id="1003" r:id="rId15"/>
    <p:sldId id="1004" r:id="rId16"/>
    <p:sldId id="1005" r:id="rId17"/>
    <p:sldId id="1006" r:id="rId18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D5FF"/>
    <a:srgbClr val="FFD9A7"/>
    <a:srgbClr val="FFA937"/>
    <a:srgbClr val="66FF33"/>
    <a:srgbClr val="C06E00"/>
    <a:srgbClr val="9A0000"/>
    <a:srgbClr val="AC6200"/>
    <a:srgbClr val="FFFC93"/>
    <a:srgbClr val="FFCCCC"/>
    <a:srgbClr val="FF656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6" autoAdjust="0"/>
    <p:restoredTop sz="93961" autoAdjust="0"/>
  </p:normalViewPr>
  <p:slideViewPr>
    <p:cSldViewPr>
      <p:cViewPr>
        <p:scale>
          <a:sx n="90" d="100"/>
          <a:sy n="90" d="100"/>
        </p:scale>
        <p:origin x="-58" y="192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39" y="863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FA652CD-3B31-4DA3-A018-E4E32F35A5A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99618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4C27E86-A91C-48BC-BC6F-3157D93EDA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142487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9EFDE-3931-4916-A185-632897AC7FC4}" type="slidenum">
              <a:rPr lang="pt-BR" smtClean="0"/>
              <a:pPr/>
              <a:t>1</a:t>
            </a:fld>
            <a:endParaRPr lang="pt-BR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Crédito da Imagem: http://unconfirmedbreakingnews.com/2013/08/life-through-blakes-eyes-219/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Crédito da Imagem: </a:t>
            </a:r>
            <a:r>
              <a:rPr lang="pt-BR" sz="120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Thierry </a:t>
            </a:r>
            <a:r>
              <a:rPr lang="pt-BR" sz="1200" i="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Legault</a:t>
            </a:r>
            <a:r>
              <a:rPr lang="pt-BR" sz="120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http://legault.perso.sfr.fr/eclipse031109.html, data 21/02/2011</a:t>
            </a:r>
            <a:endParaRPr lang="pt-BR" i="0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pPr>
                <a:defRPr/>
              </a:pPr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Crédito da Imagem: </a:t>
            </a:r>
            <a:r>
              <a:rPr lang="pt-BR" sz="120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Luar e horizonte: http://os-filhos-da-alva.blogspot.com.br; navio: André Luiz da Silva CDA/CDCC</a:t>
            </a:r>
            <a:endParaRPr lang="pt-BR" i="0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Crédito da Imagem: </a:t>
            </a:r>
            <a:r>
              <a:rPr lang="pt-BR" sz="120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Luar e horizonte: http://os-filhos-da-alva.blogspot.com.br; navio: http://www.canstockphoto.com.br</a:t>
            </a:r>
            <a:endParaRPr lang="pt-BR" i="0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43F6D-B3BC-43C7-9F61-0D3E4270499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55AC8-A920-4769-B1A2-5912854039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7A315-CC19-44C3-8593-18B8EBEC57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B8734-B6FD-4E2E-86CF-4B48DF8D703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31C9D-6521-4E9E-9867-0D56DF9C17A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2774E-4E5F-42E4-9C2D-D1ED87FE5F0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47BA4-A96F-4A96-AB57-9474F243713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8D6FD-40CF-4EB0-807D-3CD31BDC69B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E96D3-7929-4008-98A5-E4F536520FE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1A674-F612-46AE-A196-8603CB9EAC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229ED-2D68-4DDB-BE4F-5D3D651D7D6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6C6CC0E-1808-46ED-B6CB-D709E7537B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ubtítulo 3"/>
          <p:cNvSpPr>
            <a:spLocks noGrp="1"/>
          </p:cNvSpPr>
          <p:nvPr>
            <p:ph type="subTitle" idx="1"/>
          </p:nvPr>
        </p:nvSpPr>
        <p:spPr>
          <a:xfrm>
            <a:off x="0" y="2636912"/>
            <a:ext cx="9144000" cy="1752600"/>
          </a:xfrm>
        </p:spPr>
        <p:txBody>
          <a:bodyPr/>
          <a:lstStyle/>
          <a:p>
            <a:r>
              <a:rPr lang="pt-BR" sz="6600" dirty="0" smtClean="0">
                <a:solidFill>
                  <a:schemeClr val="bg1"/>
                </a:solidFill>
                <a:latin typeface="Century Gothic" pitchFamily="34" charset="0"/>
              </a:rPr>
              <a:t>Júpiter, o Planeta Soberano</a:t>
            </a:r>
            <a:r>
              <a:rPr lang="pt-BR" sz="4800" dirty="0" smtClean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pt-BR" sz="4800" dirty="0" smtClean="0">
                <a:solidFill>
                  <a:schemeClr val="bg1"/>
                </a:solidFill>
                <a:latin typeface="Century Gothic" pitchFamily="34" charset="0"/>
              </a:rPr>
            </a:br>
            <a:endParaRPr lang="pt-BR" sz="48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6596063"/>
            <a:ext cx="9144000" cy="26193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sz="1100" dirty="0" smtClean="0">
                <a:solidFill>
                  <a:srgbClr val="5DD5FF"/>
                </a:solidFill>
                <a:latin typeface="Century Gothic" pitchFamily="34" charset="0"/>
              </a:rPr>
              <a:t>Imagem de fundo: céu de São Carlos na data de fundação do observatório Dietrich </a:t>
            </a:r>
            <a:r>
              <a:rPr lang="pt-BR" sz="1100" dirty="0" err="1" smtClean="0">
                <a:solidFill>
                  <a:srgbClr val="5DD5FF"/>
                </a:solidFill>
                <a:latin typeface="Century Gothic" pitchFamily="34" charset="0"/>
              </a:rPr>
              <a:t>Schiel</a:t>
            </a:r>
            <a:r>
              <a:rPr lang="pt-BR" sz="1100" dirty="0" smtClean="0">
                <a:solidFill>
                  <a:srgbClr val="5DD5FF"/>
                </a:solidFill>
                <a:latin typeface="Century Gothic" pitchFamily="34" charset="0"/>
              </a:rPr>
              <a:t> (10/04/86, 20:00 TL) crédito: </a:t>
            </a:r>
            <a:r>
              <a:rPr lang="pt-BR" sz="1100" dirty="0" err="1" smtClean="0">
                <a:solidFill>
                  <a:srgbClr val="5DD5FF"/>
                </a:solidFill>
                <a:latin typeface="Century Gothic" pitchFamily="34" charset="0"/>
              </a:rPr>
              <a:t>Stellarium</a:t>
            </a:r>
            <a:endParaRPr lang="pt-BR" sz="1100" dirty="0">
              <a:solidFill>
                <a:srgbClr val="5DD5FF"/>
              </a:solidFill>
              <a:latin typeface="Century Gothic" pitchFamily="34" charset="0"/>
            </a:endParaRPr>
          </a:p>
        </p:txBody>
      </p:sp>
      <p:sp>
        <p:nvSpPr>
          <p:cNvPr id="3076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7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8" name="AutoShape 13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6652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4624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5701362" y="1213302"/>
            <a:ext cx="405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Centro de Divulgação da Astronomia</a:t>
            </a:r>
          </a:p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Observatório Dietrich </a:t>
            </a:r>
            <a:r>
              <a:rPr lang="pt-BR" sz="1050" b="1" dirty="0" err="1" smtClean="0">
                <a:solidFill>
                  <a:schemeClr val="bg1"/>
                </a:solidFill>
                <a:latin typeface="Century Gothic" pitchFamily="34" charset="0"/>
              </a:rPr>
              <a:t>Schiel</a:t>
            </a:r>
            <a:endParaRPr lang="pt-BR" sz="1050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932040" y="5224214"/>
            <a:ext cx="42060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Victor van Halst</a:t>
            </a:r>
          </a:p>
          <a:p>
            <a:pPr algn="l"/>
            <a:r>
              <a:rPr lang="pt-BR" sz="1400" dirty="0" smtClean="0">
                <a:solidFill>
                  <a:schemeClr val="bg1"/>
                </a:solidFill>
                <a:latin typeface="Century Gothic" pitchFamily="34" charset="0"/>
              </a:rPr>
              <a:t>Engenharia Mecatrônica – USP São Carlos</a:t>
            </a:r>
          </a:p>
          <a:p>
            <a:endParaRPr lang="pt-BR" dirty="0">
              <a:solidFill>
                <a:schemeClr val="accent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27432"/>
            <a:ext cx="2746186" cy="194292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61118" y="620688"/>
            <a:ext cx="7772400" cy="1143000"/>
          </a:xfrm>
        </p:spPr>
        <p:txBody>
          <a:bodyPr/>
          <a:lstStyle/>
          <a:p>
            <a:pPr algn="l"/>
            <a:r>
              <a:rPr lang="pt-BR" sz="3600" dirty="0" smtClean="0">
                <a:solidFill>
                  <a:schemeClr val="bg1"/>
                </a:solidFill>
              </a:rPr>
              <a:t>Europa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55576" y="1618567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2ª Lua em relação a Júpiter;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Crosta de gelo;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Oceano interno (100 km de profundidade);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Possibilidade de vida (?);</a:t>
            </a:r>
            <a:endParaRPr lang="pt-BR" sz="1800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92896"/>
            <a:ext cx="4221088" cy="422108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16" t="3575" r="13989" b="4743"/>
          <a:stretch/>
        </p:blipFill>
        <p:spPr>
          <a:xfrm>
            <a:off x="179512" y="3095895"/>
            <a:ext cx="2360427" cy="231789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885184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2468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620688"/>
            <a:ext cx="7772400" cy="1143000"/>
          </a:xfrm>
        </p:spPr>
        <p:txBody>
          <a:bodyPr/>
          <a:lstStyle/>
          <a:p>
            <a:pPr algn="l"/>
            <a:r>
              <a:rPr lang="pt-BR" sz="3600" dirty="0" err="1" smtClean="0">
                <a:solidFill>
                  <a:schemeClr val="bg1"/>
                </a:solidFill>
              </a:rPr>
              <a:t>Ganímedes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45658" y="1628800"/>
            <a:ext cx="54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Maior lua do Sistema Solar;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Formações geológicas complexas;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Movimentos tectônicos (similares à Terra);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Notícias recentes;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pt-BR" sz="1800" dirty="0" smtClean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50" t="4782" r="5432" b="6623"/>
          <a:stretch/>
        </p:blipFill>
        <p:spPr>
          <a:xfrm>
            <a:off x="4744905" y="2564904"/>
            <a:ext cx="3934046" cy="395531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28" y="3481051"/>
            <a:ext cx="4556377" cy="13233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4635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28" t="3798" r="7149"/>
          <a:stretch/>
        </p:blipFill>
        <p:spPr>
          <a:xfrm>
            <a:off x="107504" y="620688"/>
            <a:ext cx="4720856" cy="406075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99" y="1196752"/>
            <a:ext cx="4203702" cy="24656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9182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sz="3600" dirty="0" smtClean="0">
                <a:solidFill>
                  <a:schemeClr val="bg1"/>
                </a:solidFill>
              </a:rPr>
              <a:t>Calisto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43608" y="1700808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Mundo mais acidentado do Sistema Solar;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Cratera de </a:t>
            </a:r>
            <a:r>
              <a:rPr lang="pt-BR" sz="1800" dirty="0" err="1" smtClean="0">
                <a:solidFill>
                  <a:schemeClr val="bg1"/>
                </a:solidFill>
              </a:rPr>
              <a:t>Valhalla</a:t>
            </a:r>
            <a:r>
              <a:rPr lang="pt-BR" sz="1800" dirty="0" smtClean="0">
                <a:solidFill>
                  <a:schemeClr val="bg1"/>
                </a:solidFill>
              </a:rPr>
              <a:t> (600 km + falhas concêntricas);</a:t>
            </a:r>
            <a:endParaRPr lang="pt-BR" sz="1800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29" t="3149" r="2904" b="7206"/>
          <a:stretch/>
        </p:blipFill>
        <p:spPr>
          <a:xfrm>
            <a:off x="5241262" y="2636912"/>
            <a:ext cx="3563888" cy="381207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051220"/>
            <a:ext cx="4197654" cy="250809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58" t="1873"/>
          <a:stretch/>
        </p:blipFill>
        <p:spPr>
          <a:xfrm>
            <a:off x="587510" y="2481780"/>
            <a:ext cx="4221703" cy="33258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42866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sz="3600" dirty="0" smtClean="0">
                <a:solidFill>
                  <a:schemeClr val="bg1"/>
                </a:solidFill>
              </a:rPr>
              <a:t>Calisto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43608" y="1700808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Crosta, possível oceano líquido e núcleo de rochas e gelo;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pt-BR" sz="1800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29" t="3149" r="2904" b="7206"/>
          <a:stretch/>
        </p:blipFill>
        <p:spPr>
          <a:xfrm>
            <a:off x="5241262" y="2636912"/>
            <a:ext cx="3563888" cy="381207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271" t="12021" r="20702" b="11327"/>
          <a:stretch/>
        </p:blipFill>
        <p:spPr>
          <a:xfrm>
            <a:off x="683568" y="2762402"/>
            <a:ext cx="3888432" cy="38692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5387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pPr algn="l"/>
            <a:r>
              <a:rPr lang="pt-BR" sz="3600" dirty="0" smtClean="0">
                <a:solidFill>
                  <a:schemeClr val="bg1"/>
                </a:solidFill>
              </a:rPr>
              <a:t>Fiquem Ligados!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95536" y="1124744"/>
            <a:ext cx="6552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800" dirty="0" smtClean="0">
                <a:solidFill>
                  <a:schemeClr val="bg1"/>
                </a:solidFill>
              </a:rPr>
              <a:t>Missão Juno: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Lançada em 2011, previsão de chegada em julho de 2016;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Objetivos principais:</a:t>
            </a:r>
          </a:p>
          <a:p>
            <a:pPr marL="342900" indent="-342900" algn="l">
              <a:buFont typeface="+mj-lt"/>
              <a:buAutoNum type="arabicPeriod"/>
            </a:pPr>
            <a:r>
              <a:rPr lang="pt-BR" sz="1800" dirty="0" smtClean="0">
                <a:solidFill>
                  <a:schemeClr val="bg1"/>
                </a:solidFill>
              </a:rPr>
              <a:t>Medição da quantidade de água em Júpiter;</a:t>
            </a:r>
          </a:p>
          <a:p>
            <a:pPr marL="342900" indent="-342900" algn="l">
              <a:buFont typeface="+mj-lt"/>
              <a:buAutoNum type="arabicPeriod"/>
            </a:pPr>
            <a:r>
              <a:rPr lang="pt-BR" sz="1800" dirty="0" smtClean="0">
                <a:solidFill>
                  <a:schemeClr val="bg1"/>
                </a:solidFill>
              </a:rPr>
              <a:t>Estimativa da massa do núcleo do planeta;</a:t>
            </a:r>
          </a:p>
          <a:p>
            <a:pPr marL="342900" indent="-342900" algn="l">
              <a:buFont typeface="+mj-lt"/>
              <a:buAutoNum type="arabicPeriod"/>
            </a:pPr>
            <a:r>
              <a:rPr lang="pt-BR" sz="1800" dirty="0" smtClean="0">
                <a:solidFill>
                  <a:schemeClr val="bg1"/>
                </a:solidFill>
              </a:rPr>
              <a:t>Mapeamento de variações atmosféricas;</a:t>
            </a:r>
          </a:p>
          <a:p>
            <a:pPr marL="342900" indent="-342900" algn="l">
              <a:buFont typeface="+mj-lt"/>
              <a:buAutoNum type="arabicPeriod"/>
            </a:pPr>
            <a:r>
              <a:rPr lang="pt-BR" sz="1800" dirty="0" smtClean="0">
                <a:solidFill>
                  <a:schemeClr val="bg1"/>
                </a:solidFill>
              </a:rPr>
              <a:t>Estudos mais avançados do campo magnético;</a:t>
            </a:r>
            <a:endParaRPr lang="pt-BR" sz="1800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993" t="6102" r="6321" b="3989"/>
          <a:stretch/>
        </p:blipFill>
        <p:spPr>
          <a:xfrm>
            <a:off x="5094826" y="3427303"/>
            <a:ext cx="3750434" cy="343069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462" b="9201"/>
          <a:stretch/>
        </p:blipFill>
        <p:spPr>
          <a:xfrm>
            <a:off x="926870" y="3378400"/>
            <a:ext cx="2627784" cy="138223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45" t="6540" r="12733" b="6831"/>
          <a:stretch/>
        </p:blipFill>
        <p:spPr>
          <a:xfrm>
            <a:off x="926870" y="4869160"/>
            <a:ext cx="2745030" cy="18318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5650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pPr algn="l"/>
            <a:r>
              <a:rPr lang="pt-BR" sz="3600" dirty="0" smtClean="0">
                <a:solidFill>
                  <a:schemeClr val="bg1"/>
                </a:solidFill>
              </a:rPr>
              <a:t>Fiquem Ligados!</a:t>
            </a:r>
            <a:endParaRPr lang="pt-BR" sz="3600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993" t="6102" r="6321" b="3989"/>
          <a:stretch/>
        </p:blipFill>
        <p:spPr>
          <a:xfrm>
            <a:off x="1691680" y="2204864"/>
            <a:ext cx="5544616" cy="507191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43608" y="1412776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800" dirty="0">
                <a:solidFill>
                  <a:schemeClr val="bg1"/>
                </a:solidFill>
              </a:rPr>
              <a:t>Trajetória de Juno: https://www.youtube.com/watch?v=sYp5p2oL51g</a:t>
            </a:r>
          </a:p>
        </p:txBody>
      </p:sp>
    </p:spTree>
    <p:extLst>
      <p:ext uri="{BB962C8B-B14F-4D97-AF65-F5344CB8AC3E}">
        <p14:creationId xmlns="" xmlns:p14="http://schemas.microsoft.com/office/powerpoint/2010/main" val="10878598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sz="3600" dirty="0" smtClean="0">
                <a:solidFill>
                  <a:schemeClr val="bg1"/>
                </a:solidFill>
              </a:rPr>
              <a:t>Dúvidas?</a:t>
            </a:r>
            <a:br>
              <a:rPr lang="pt-BR" sz="3600" dirty="0" smtClean="0">
                <a:solidFill>
                  <a:schemeClr val="bg1"/>
                </a:solidFill>
              </a:rPr>
            </a:br>
            <a:r>
              <a:rPr lang="pt-BR" sz="3600" dirty="0">
                <a:solidFill>
                  <a:schemeClr val="bg1"/>
                </a:solidFill>
              </a:rPr>
              <a:t/>
            </a:r>
            <a:br>
              <a:rPr lang="pt-BR" sz="3600" dirty="0">
                <a:solidFill>
                  <a:schemeClr val="bg1"/>
                </a:solidFill>
              </a:rPr>
            </a:br>
            <a:r>
              <a:rPr lang="pt-BR" sz="1800" dirty="0" smtClean="0">
                <a:solidFill>
                  <a:schemeClr val="bg1"/>
                </a:solidFill>
              </a:rPr>
              <a:t>victor.halst@usp.br</a:t>
            </a:r>
            <a:endParaRPr lang="pt-BR" sz="3600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84513"/>
            <a:ext cx="7772400" cy="4108173"/>
          </a:xfrm>
        </p:spPr>
      </p:pic>
    </p:spTree>
    <p:extLst>
      <p:ext uri="{BB962C8B-B14F-4D97-AF65-F5344CB8AC3E}">
        <p14:creationId xmlns="" xmlns:p14="http://schemas.microsoft.com/office/powerpoint/2010/main" val="4184091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4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34089" cy="1143000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Relação Júpiter - Humanidade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0194" y="1808930"/>
            <a:ext cx="9145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l">
              <a:buFont typeface="Arial" pitchFamily="34" charset="0"/>
              <a:buChar char="•"/>
            </a:pPr>
            <a:r>
              <a:rPr lang="pt-BR" sz="2000" dirty="0" smtClean="0">
                <a:solidFill>
                  <a:schemeClr val="bg1"/>
                </a:solidFill>
              </a:rPr>
              <a:t>Sânscrito: </a:t>
            </a:r>
            <a:r>
              <a:rPr lang="pt-BR" sz="2000" dirty="0" err="1" smtClean="0">
                <a:solidFill>
                  <a:schemeClr val="bg1"/>
                </a:solidFill>
              </a:rPr>
              <a:t>Dyn</a:t>
            </a:r>
            <a:r>
              <a:rPr lang="pt-BR" sz="2000" dirty="0" smtClean="0">
                <a:solidFill>
                  <a:schemeClr val="bg1"/>
                </a:solidFill>
              </a:rPr>
              <a:t>-Pater (“Deus Pai”).</a:t>
            </a:r>
          </a:p>
          <a:p>
            <a:pPr marL="742950" lvl="1" indent="-285750" algn="l">
              <a:buFont typeface="Arial" pitchFamily="34" charset="0"/>
              <a:buChar char="•"/>
            </a:pPr>
            <a:r>
              <a:rPr lang="pt-BR" sz="2000" dirty="0" smtClean="0">
                <a:solidFill>
                  <a:schemeClr val="bg1"/>
                </a:solidFill>
              </a:rPr>
              <a:t>Egípcio antigo: Har-</a:t>
            </a:r>
            <a:r>
              <a:rPr lang="pt-BR" sz="2000" dirty="0" err="1" smtClean="0">
                <a:solidFill>
                  <a:schemeClr val="bg1"/>
                </a:solidFill>
              </a:rPr>
              <a:t>tap</a:t>
            </a:r>
            <a:r>
              <a:rPr lang="pt-BR" sz="2000" dirty="0" smtClean="0">
                <a:solidFill>
                  <a:schemeClr val="bg1"/>
                </a:solidFill>
              </a:rPr>
              <a:t>-</a:t>
            </a:r>
            <a:r>
              <a:rPr lang="pt-BR" sz="2000" dirty="0" err="1" smtClean="0">
                <a:solidFill>
                  <a:schemeClr val="bg1"/>
                </a:solidFill>
              </a:rPr>
              <a:t>sheta</a:t>
            </a:r>
            <a:r>
              <a:rPr lang="pt-BR" sz="2000" dirty="0" smtClean="0">
                <a:solidFill>
                  <a:schemeClr val="bg1"/>
                </a:solidFill>
              </a:rPr>
              <a:t>-ou (“Guia dos Espaços Misteriosos”).</a:t>
            </a:r>
          </a:p>
          <a:p>
            <a:pPr marL="742950" lvl="1" indent="-285750" algn="l">
              <a:buFont typeface="Arial" pitchFamily="34" charset="0"/>
              <a:buChar char="•"/>
            </a:pPr>
            <a:r>
              <a:rPr lang="pt-BR" sz="2000" dirty="0" smtClean="0">
                <a:solidFill>
                  <a:schemeClr val="bg1"/>
                </a:solidFill>
              </a:rPr>
              <a:t>Grego antigo: </a:t>
            </a:r>
            <a:r>
              <a:rPr lang="pt-BR" sz="2000" dirty="0" err="1" smtClean="0">
                <a:solidFill>
                  <a:schemeClr val="bg1"/>
                </a:solidFill>
              </a:rPr>
              <a:t>Phacton</a:t>
            </a:r>
            <a:r>
              <a:rPr lang="pt-BR" sz="2000" dirty="0" smtClean="0">
                <a:solidFill>
                  <a:schemeClr val="bg1"/>
                </a:solidFill>
              </a:rPr>
              <a:t> (“Brilhante”).</a:t>
            </a:r>
          </a:p>
          <a:p>
            <a:pPr marL="742950" lvl="1" indent="-285750" algn="l">
              <a:buFont typeface="Arial" pitchFamily="34" charset="0"/>
              <a:buChar char="•"/>
            </a:pPr>
            <a:r>
              <a:rPr lang="pt-BR" sz="2000" dirty="0" smtClean="0">
                <a:solidFill>
                  <a:schemeClr val="bg1"/>
                </a:solidFill>
              </a:rPr>
              <a:t>Hindi: </a:t>
            </a:r>
            <a:r>
              <a:rPr lang="pt-BR" sz="2000" dirty="0" err="1" smtClean="0">
                <a:solidFill>
                  <a:schemeClr val="bg1"/>
                </a:solidFill>
              </a:rPr>
              <a:t>Viihaspati</a:t>
            </a:r>
            <a:r>
              <a:rPr lang="pt-BR" sz="2000" dirty="0" smtClean="0">
                <a:solidFill>
                  <a:schemeClr val="bg1"/>
                </a:solidFill>
              </a:rPr>
              <a:t> (“Senhor do Crescimento”).</a:t>
            </a:r>
          </a:p>
          <a:p>
            <a:pPr marL="742950" lvl="1" indent="-285750" algn="l">
              <a:buFont typeface="Arial" pitchFamily="34" charset="0"/>
              <a:buChar char="•"/>
            </a:pPr>
            <a:r>
              <a:rPr lang="pt-BR" sz="2000" dirty="0" smtClean="0">
                <a:solidFill>
                  <a:schemeClr val="bg1"/>
                </a:solidFill>
              </a:rPr>
              <a:t>Chinês: Chi-ti (“Planeta Regulador”).</a:t>
            </a:r>
          </a:p>
          <a:p>
            <a:pPr marL="742950" lvl="1" indent="-285750" algn="l">
              <a:buFont typeface="Arial" pitchFamily="34" charset="0"/>
              <a:buChar char="•"/>
            </a:pPr>
            <a:endParaRPr lang="pt-BR" sz="2000" b="0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736"/>
          <a:stretch/>
        </p:blipFill>
        <p:spPr>
          <a:xfrm>
            <a:off x="1763688" y="3647098"/>
            <a:ext cx="5472608" cy="277190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764704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chemeClr val="bg1"/>
                </a:solidFill>
              </a:rPr>
              <a:t>Características Gerais: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11560" y="1772816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Maior planeta do Sistema Solar: 143.000 km (11 Terras);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Volume de 1.000 Terras;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Massa de 318 Terras; </a:t>
            </a:r>
            <a:endParaRPr lang="pt-BR" sz="1800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848" y="2924944"/>
            <a:ext cx="5519252" cy="30963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E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971600" y="33265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chemeClr val="bg1"/>
                </a:solidFill>
              </a:rPr>
              <a:t>Estrutura e Composição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95536" y="1171364"/>
            <a:ext cx="7920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Gigante gasoso: Atmosfera extensa, Hidrogênio Metálico e suposto núcleo; 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</a:rPr>
              <a:t>88% de Hidrogênio, 8% de Hélio</a:t>
            </a:r>
            <a:r>
              <a:rPr lang="pt-BR" sz="18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Manto de Hidrogênio Metálico: temperatura superior a 10.000ºC e pressão de 3 milhões de </a:t>
            </a:r>
            <a:r>
              <a:rPr lang="pt-BR" sz="1800" dirty="0" err="1" smtClean="0">
                <a:solidFill>
                  <a:schemeClr val="bg1"/>
                </a:solidFill>
              </a:rPr>
              <a:t>atm</a:t>
            </a:r>
            <a:r>
              <a:rPr lang="pt-BR" sz="1800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Presença de um suposto núcleo: rochoso ou de gelo, para atração dos gases da atmosfera;</a:t>
            </a:r>
          </a:p>
          <a:p>
            <a:pPr algn="l"/>
            <a:endParaRPr lang="pt-BR" sz="1800" dirty="0" smtClean="0">
              <a:solidFill>
                <a:schemeClr val="bg1"/>
              </a:solidFill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356993"/>
            <a:ext cx="5389920" cy="33662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15616" y="692696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chemeClr val="bg1"/>
                </a:solidFill>
              </a:rPr>
              <a:t>Dinâmica Jupteriana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71600" y="1700808"/>
            <a:ext cx="79208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Distância do Sol: 5,2 U.A </a:t>
            </a:r>
            <a:r>
              <a:rPr lang="pt-BR" sz="1800" dirty="0" smtClean="0">
                <a:solidFill>
                  <a:schemeClr val="bg1"/>
                </a:solidFill>
                <a:sym typeface="Wingdings" pitchFamily="2" charset="2"/>
              </a:rPr>
              <a:t> Ano Jupteriano = 11,86 anos terrestres</a:t>
            </a:r>
            <a:r>
              <a:rPr lang="pt-BR" sz="18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Período de Rotação (Dia Jupteriano) = 9h50 min.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pt-BR" dirty="0" smtClean="0">
              <a:solidFill>
                <a:schemeClr val="bg1"/>
              </a:solidFill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373919"/>
            <a:ext cx="4320480" cy="43727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15616" y="692696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chemeClr val="bg1"/>
                </a:solidFill>
              </a:rPr>
              <a:t>Dinâmica Jupteriana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71600" y="1700808"/>
            <a:ext cx="79208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Achatamento dos Polos;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Instabilidades Atmosféricas;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Zonas e faixas variáveis</a:t>
            </a:r>
          </a:p>
          <a:p>
            <a:pPr algn="l"/>
            <a:r>
              <a:rPr lang="pt-BR" dirty="0" smtClean="0">
                <a:solidFill>
                  <a:schemeClr val="bg1"/>
                </a:solidFill>
              </a:rPr>
              <a:t>     (Compostos de Metano e Amoníaco).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7" y="3573016"/>
            <a:ext cx="8532440" cy="284572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327479"/>
            <a:ext cx="2295102" cy="21099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1696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1454" y="548680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chemeClr val="bg1"/>
                </a:solidFill>
              </a:rPr>
              <a:t>A Grande Mancha Vermelha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5576" y="1412776"/>
            <a:ext cx="7128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Tempestade oval, giro </a:t>
            </a:r>
            <a:r>
              <a:rPr lang="pt-BR" sz="1800" dirty="0" err="1" smtClean="0">
                <a:solidFill>
                  <a:schemeClr val="bg1"/>
                </a:solidFill>
              </a:rPr>
              <a:t>anti</a:t>
            </a:r>
            <a:r>
              <a:rPr lang="pt-BR" sz="1800" dirty="0" smtClean="0">
                <a:solidFill>
                  <a:schemeClr val="bg1"/>
                </a:solidFill>
              </a:rPr>
              <a:t> horário;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Existência datada desde 1665 (Robert </a:t>
            </a:r>
            <a:r>
              <a:rPr lang="pt-BR" sz="1800" dirty="0" err="1" smtClean="0">
                <a:solidFill>
                  <a:schemeClr val="bg1"/>
                </a:solidFill>
              </a:rPr>
              <a:t>Hooke</a:t>
            </a:r>
            <a:r>
              <a:rPr lang="pt-BR" sz="1800" dirty="0" smtClean="0">
                <a:solidFill>
                  <a:schemeClr val="bg1"/>
                </a:solidFill>
              </a:rPr>
              <a:t>);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Poderia abrigar entre 2 e 3 Terras;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Taxa de encolhimento de 928 km (580 milhas) por ano;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pt-BR" sz="1800" dirty="0" smtClean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28" y="2650350"/>
            <a:ext cx="6732240" cy="42076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7584" y="476672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chemeClr val="bg1"/>
                </a:solidFill>
              </a:rPr>
              <a:t>Satélites de Júpiter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83568" y="1484784"/>
            <a:ext cx="7704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Finos Anéis de poeira;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50 luas confirmadas e 17 aguardando confirmação (variação de diâmetros de 10 km a 5200 km);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Observações de Galileu Galilei (1610). 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pt-BR" sz="1800" dirty="0" smtClean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481337"/>
            <a:ext cx="3365443" cy="179209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15058"/>
            <a:ext cx="4311585" cy="293971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505325"/>
            <a:ext cx="2124075" cy="21526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62068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err="1" smtClean="0">
                <a:solidFill>
                  <a:schemeClr val="bg1"/>
                </a:solidFill>
              </a:rPr>
              <a:t>Io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6165" y="1484784"/>
            <a:ext cx="6912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Composição: Enxofre (e suas várias formas químicas);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Lua mais interna de Júpiter;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Forças de maré;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pt-BR" sz="1800" dirty="0" smtClean="0">
                <a:solidFill>
                  <a:schemeClr val="bg1"/>
                </a:solidFill>
              </a:rPr>
              <a:t>Vulcanismo mais intenso do Sistema Solar;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pt-BR" sz="1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pt-BR" sz="1800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96" t="2621" r="2543" b="3264"/>
          <a:stretch/>
        </p:blipFill>
        <p:spPr>
          <a:xfrm>
            <a:off x="4860032" y="2638530"/>
            <a:ext cx="4085022" cy="407429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050" b="8498"/>
          <a:stretch/>
        </p:blipFill>
        <p:spPr>
          <a:xfrm>
            <a:off x="611560" y="2752880"/>
            <a:ext cx="2736304" cy="175366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192" b="38665"/>
          <a:stretch/>
        </p:blipFill>
        <p:spPr>
          <a:xfrm>
            <a:off x="1031649" y="4597613"/>
            <a:ext cx="3624317" cy="211521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14104</TotalTime>
  <Words>525</Words>
  <Application>Microsoft Office PowerPoint</Application>
  <PresentationFormat>Apresentação na tela (4:3)</PresentationFormat>
  <Paragraphs>81</Paragraphs>
  <Slides>17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Blank Presentation</vt:lpstr>
      <vt:lpstr>Slide 1</vt:lpstr>
      <vt:lpstr>Relação Júpiter - Humanidade</vt:lpstr>
      <vt:lpstr>Slide 3</vt:lpstr>
      <vt:lpstr>Slide 4</vt:lpstr>
      <vt:lpstr>Slide 5</vt:lpstr>
      <vt:lpstr>Slide 6</vt:lpstr>
      <vt:lpstr>Slide 7</vt:lpstr>
      <vt:lpstr>Slide 8</vt:lpstr>
      <vt:lpstr>Slide 9</vt:lpstr>
      <vt:lpstr>Europa</vt:lpstr>
      <vt:lpstr>Ganímedes</vt:lpstr>
      <vt:lpstr>Slide 12</vt:lpstr>
      <vt:lpstr>Calisto</vt:lpstr>
      <vt:lpstr>Calisto</vt:lpstr>
      <vt:lpstr>Fiquem Ligados!</vt:lpstr>
      <vt:lpstr>Fiquem Ligados!</vt:lpstr>
      <vt:lpstr>Dúvidas?  victor.halst@usp.br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Observatório</cp:lastModifiedBy>
  <cp:revision>663</cp:revision>
  <cp:lastPrinted>2000-05-01T12:23:36Z</cp:lastPrinted>
  <dcterms:created xsi:type="dcterms:W3CDTF">1995-06-17T23:31:02Z</dcterms:created>
  <dcterms:modified xsi:type="dcterms:W3CDTF">2015-03-30T12:07:31Z</dcterms:modified>
</cp:coreProperties>
</file>