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6" r:id="rId6"/>
    <p:sldId id="269" r:id="rId7"/>
    <p:sldId id="260" r:id="rId8"/>
    <p:sldId id="261" r:id="rId9"/>
    <p:sldId id="268" r:id="rId10"/>
    <p:sldId id="264" r:id="rId11"/>
    <p:sldId id="271" r:id="rId12"/>
    <p:sldId id="267" r:id="rId13"/>
    <p:sldId id="275" r:id="rId14"/>
    <p:sldId id="274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8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ndre%20silva\Meus%20documentos\SESC_2011\AG_SESC_Pinh_2011\Past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>
        <c:manualLayout>
          <c:xMode val="edge"/>
          <c:yMode val="edge"/>
          <c:x val="0.55417705599300082"/>
          <c:y val="0.10322545686070007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5694772528434067E-2"/>
          <c:y val="4.1009917651432734E-2"/>
          <c:w val="0.91279839037222199"/>
          <c:h val="0.91701975171921257"/>
        </c:manualLayout>
      </c:layout>
      <c:pie3DChart>
        <c:varyColors val="1"/>
        <c:ser>
          <c:idx val="0"/>
          <c:order val="0"/>
          <c:explosion val="13"/>
          <c:dPt>
            <c:idx val="0"/>
            <c:spPr>
              <a:solidFill>
                <a:srgbClr val="431937"/>
              </a:solidFill>
              <a:ln w="38100">
                <a:solidFill>
                  <a:srgbClr val="7030A0"/>
                </a:solidFill>
              </a:ln>
            </c:spPr>
          </c:dPt>
          <c:dPt>
            <c:idx val="1"/>
            <c:spPr>
              <a:solidFill>
                <a:srgbClr val="044819"/>
              </a:solidFill>
              <a:ln w="28575"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</c:dPt>
          <c:dPt>
            <c:idx val="2"/>
            <c:explosion val="19"/>
            <c:spPr>
              <a:solidFill>
                <a:srgbClr val="FC7108"/>
              </a:solidFill>
              <a:ln w="38100">
                <a:solidFill>
                  <a:srgbClr val="FFFF00"/>
                </a:solidFill>
              </a:ln>
            </c:spPr>
          </c:dPt>
          <c:dLbls>
            <c:dLbl>
              <c:idx val="0"/>
              <c:layout>
                <c:manualLayout>
                  <c:x val="-0.17538395307021179"/>
                  <c:y val="-0.2715889443637042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entury Gothic" pitchFamily="34" charset="0"/>
                      </a:defRPr>
                    </a:pPr>
                    <a:r>
                      <a:rPr lang="en-US" sz="2400" b="1" dirty="0" err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entury Gothic" pitchFamily="34" charset="0"/>
                      </a:rPr>
                      <a:t>energia escura 
73%</a:t>
                    </a:r>
                    <a:endParaRPr lang="en-US" sz="2400" b="1" dirty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atin typeface="Century Gothic" pitchFamily="34" charset="0"/>
                    </a:endParaRPr>
                  </a:p>
                </c:rich>
              </c:tx>
              <c:spPr/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entury Gothic" pitchFamily="34" charset="0"/>
                      </a:defRPr>
                    </a:pPr>
                    <a:r>
                      <a:rPr lang="en-US" sz="2400" b="1" dirty="0" err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entury Gothic" pitchFamily="34" charset="0"/>
                      </a:rPr>
                      <a:t>matéria</a:t>
                    </a:r>
                    <a:r>
                      <a:rPr lang="en-US" sz="2400" b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entury Gothic" pitchFamily="34" charset="0"/>
                      </a:rPr>
                      <a:t> </a:t>
                    </a:r>
                    <a:r>
                      <a:rPr lang="en-US" sz="2400" b="1" dirty="0" err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entury Gothic" pitchFamily="34" charset="0"/>
                      </a:rPr>
                      <a:t>escura</a:t>
                    </a:r>
                    <a:r>
                      <a:rPr lang="en-US" sz="2400" b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entury Gothic" pitchFamily="34" charset="0"/>
                      </a:rPr>
                      <a:t> 
23%</a:t>
                    </a:r>
                  </a:p>
                </c:rich>
              </c:tx>
              <c:spPr/>
              <c:showCatName val="1"/>
              <c:showPercent val="1"/>
            </c:dLbl>
            <c:dLbl>
              <c:idx val="2"/>
              <c:layout>
                <c:manualLayout>
                  <c:x val="3.7032042869641631E-2"/>
                  <c:y val="1.1113970958997309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entury Gothic" pitchFamily="34" charset="0"/>
                      </a:defRPr>
                    </a:pPr>
                    <a:r>
                      <a:rPr lang="en-US" sz="2400" b="1" dirty="0" err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entury Gothic" pitchFamily="34" charset="0"/>
                      </a:rPr>
                      <a:t>átomos 
4%</a:t>
                    </a:r>
                    <a:endParaRPr lang="en-US" sz="2400" b="1" dirty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atin typeface="Century Gothic" pitchFamily="34" charset="0"/>
                    </a:endParaRPr>
                  </a:p>
                </c:rich>
              </c:tx>
              <c:spPr/>
              <c:showCatName val="1"/>
              <c:showPercent val="1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CatName val="1"/>
            <c:showPercent val="1"/>
            <c:showLeaderLines val="1"/>
          </c:dLbls>
          <c:cat>
            <c:strRef>
              <c:f>Plan1!$D$9:$F$9</c:f>
              <c:strCache>
                <c:ptCount val="3"/>
                <c:pt idx="0">
                  <c:v>energia escura </c:v>
                </c:pt>
                <c:pt idx="1">
                  <c:v>matéria escura </c:v>
                </c:pt>
                <c:pt idx="2">
                  <c:v>átomos </c:v>
                </c:pt>
              </c:strCache>
            </c:strRef>
          </c:cat>
          <c:val>
            <c:numRef>
              <c:f>Plan1!$D$10:$F$10</c:f>
              <c:numCache>
                <c:formatCode>0%</c:formatCode>
                <c:ptCount val="3"/>
                <c:pt idx="0">
                  <c:v>0.73000000000000065</c:v>
                </c:pt>
                <c:pt idx="1">
                  <c:v>0.23</c:v>
                </c:pt>
                <c:pt idx="2">
                  <c:v>4.0000000000000112E-2</c:v>
                </c:pt>
              </c:numCache>
            </c:numRef>
          </c:val>
        </c:ser>
        <c:dLbls>
          <c:showCatName val="1"/>
          <c:showPercent val="1"/>
        </c:dLbls>
      </c:pie3DChart>
      <c:spPr>
        <a:solidFill>
          <a:schemeClr val="tx1"/>
        </a:solidFill>
      </c:spPr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B44CA-9020-4C6E-A99B-C31A12AE1CB0}" type="datetimeFigureOut">
              <a:rPr lang="pt-BR" smtClean="0"/>
              <a:pPr/>
              <a:t>15/04/2015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32693-96D7-445E-BFC8-0766857084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C4D7-C3AD-4726-86B9-A8ABF232B3E1}" type="datetimeFigureOut">
              <a:rPr lang="pt-BR" smtClean="0"/>
              <a:pPr/>
              <a:t>15/04/2015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13BA-0E7C-4C3F-A081-819062D46F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C4D7-C3AD-4726-86B9-A8ABF232B3E1}" type="datetimeFigureOut">
              <a:rPr lang="pt-BR" smtClean="0"/>
              <a:pPr/>
              <a:t>15/04/2015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13BA-0E7C-4C3F-A081-819062D46F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C4D7-C3AD-4726-86B9-A8ABF232B3E1}" type="datetimeFigureOut">
              <a:rPr lang="pt-BR" smtClean="0"/>
              <a:pPr/>
              <a:t>15/04/2015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13BA-0E7C-4C3F-A081-819062D46F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C4D7-C3AD-4726-86B9-A8ABF232B3E1}" type="datetimeFigureOut">
              <a:rPr lang="pt-BR" smtClean="0"/>
              <a:pPr/>
              <a:t>15/04/2015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13BA-0E7C-4C3F-A081-819062D46F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C4D7-C3AD-4726-86B9-A8ABF232B3E1}" type="datetimeFigureOut">
              <a:rPr lang="pt-BR" smtClean="0"/>
              <a:pPr/>
              <a:t>15/04/2015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13BA-0E7C-4C3F-A081-819062D46F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C4D7-C3AD-4726-86B9-A8ABF232B3E1}" type="datetimeFigureOut">
              <a:rPr lang="pt-BR" smtClean="0"/>
              <a:pPr/>
              <a:t>15/04/2015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13BA-0E7C-4C3F-A081-819062D46F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C4D7-C3AD-4726-86B9-A8ABF232B3E1}" type="datetimeFigureOut">
              <a:rPr lang="pt-BR" smtClean="0"/>
              <a:pPr/>
              <a:t>15/04/2015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13BA-0E7C-4C3F-A081-819062D46F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C4D7-C3AD-4726-86B9-A8ABF232B3E1}" type="datetimeFigureOut">
              <a:rPr lang="pt-BR" smtClean="0"/>
              <a:pPr/>
              <a:t>15/04/2015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13BA-0E7C-4C3F-A081-819062D46F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C4D7-C3AD-4726-86B9-A8ABF232B3E1}" type="datetimeFigureOut">
              <a:rPr lang="pt-BR" smtClean="0"/>
              <a:pPr/>
              <a:t>15/04/2015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13BA-0E7C-4C3F-A081-819062D46F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C4D7-C3AD-4726-86B9-A8ABF232B3E1}" type="datetimeFigureOut">
              <a:rPr lang="pt-BR" smtClean="0"/>
              <a:pPr/>
              <a:t>15/04/2015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13BA-0E7C-4C3F-A081-819062D46F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C4D7-C3AD-4726-86B9-A8ABF232B3E1}" type="datetimeFigureOut">
              <a:rPr lang="pt-BR" smtClean="0"/>
              <a:pPr/>
              <a:t>15/04/2015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13BA-0E7C-4C3F-A081-819062D46F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AC4D7-C3AD-4726-86B9-A8ABF232B3E1}" type="datetimeFigureOut">
              <a:rPr lang="pt-BR" smtClean="0"/>
              <a:pPr/>
              <a:t>15/04/2015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E13BA-0E7C-4C3F-A081-819062D46F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5786" y="2500306"/>
            <a:ext cx="7772400" cy="2041529"/>
          </a:xfrm>
        </p:spPr>
        <p:txBody>
          <a:bodyPr/>
          <a:lstStyle/>
          <a:p>
            <a:r>
              <a:rPr lang="pt-BR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MATÉRIA ESCURA</a:t>
            </a:r>
            <a:endParaRPr lang="pt-BR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endParaRPr lang="pt-BR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 matéria escura juntamente com a energia escura compõe grande parte do Universo. </a:t>
            </a:r>
          </a:p>
          <a:p>
            <a:pPr>
              <a:buNone/>
            </a:pPr>
            <a:endParaRPr lang="pt-BR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 matéria escura apenas interage através da força gravitacional que ela exerce no Universo.</a:t>
            </a:r>
          </a:p>
          <a:p>
            <a:pPr>
              <a:buNone/>
            </a:pPr>
            <a:endParaRPr lang="pt-BR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Grav_Le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14942" cy="6858000"/>
          </a:xfrm>
        </p:spPr>
      </p:pic>
      <p:pic>
        <p:nvPicPr>
          <p:cNvPr id="1026" name="Picture 2" descr="E:\Observatório\Priscila\SA\Big Bang e a expansão do universo\Gra_Le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0"/>
            <a:ext cx="3929058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pt-BR" sz="27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Lente gravitacional</a:t>
            </a:r>
            <a:endParaRPr lang="pt-BR" sz="27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ulletClus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643998" cy="4286280"/>
          </a:xfrm>
        </p:spPr>
        <p:txBody>
          <a:bodyPr>
            <a:normAutofit/>
          </a:bodyPr>
          <a:lstStyle/>
          <a:p>
            <a:pPr marL="0" indent="0" algn="l"/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Priscila da Silva Mendes</a:t>
            </a:r>
            <a:b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Email: priscila.silva.mendes@usp.br</a:t>
            </a:r>
            <a:b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CDA</a:t>
            </a:r>
            <a:b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pt-BR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3286148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Origens</a:t>
            </a:r>
            <a:endParaRPr lang="pt-BR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Idealização</a:t>
            </a:r>
          </a:p>
          <a:p>
            <a:pPr>
              <a:buNone/>
            </a:pPr>
            <a:endParaRPr lang="pt-BR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Jan </a:t>
            </a:r>
            <a:r>
              <a:rPr lang="pt-BR" dirty="0" err="1" smtClean="0">
                <a:solidFill>
                  <a:schemeClr val="bg1"/>
                </a:solidFill>
              </a:rPr>
              <a:t>Oort</a:t>
            </a:r>
            <a:r>
              <a:rPr lang="pt-BR" dirty="0" smtClean="0">
                <a:solidFill>
                  <a:schemeClr val="bg1"/>
                </a:solidFill>
              </a:rPr>
              <a:t> e Fritz </a:t>
            </a:r>
            <a:r>
              <a:rPr lang="pt-BR" dirty="0" err="1" smtClean="0">
                <a:solidFill>
                  <a:schemeClr val="bg1"/>
                </a:solidFill>
              </a:rPr>
              <a:t>Zwiky</a:t>
            </a: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estudo da Via Láctea e em aglomerados de galáxias.</a:t>
            </a:r>
          </a:p>
          <a:p>
            <a:endParaRPr lang="pt-BR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Parte em buracos negros, planetas, anãs marrons, pulsares mas estes constituem cerca de 2% na Via Láctea.</a:t>
            </a:r>
          </a:p>
          <a:p>
            <a:endParaRPr lang="pt-BR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Nunca observou-se diretamente.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Detecção e propriedades</a:t>
            </a:r>
          </a:p>
          <a:p>
            <a:pPr marL="514350" indent="-514350">
              <a:buNone/>
            </a:pPr>
            <a:endParaRPr lang="pt-BR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514350" indent="-514350"/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Movimento  de estrelas, gás e poeira dentro de galáxias;</a:t>
            </a:r>
          </a:p>
          <a:p>
            <a:pPr marL="514350" indent="-514350">
              <a:buNone/>
            </a:pPr>
            <a:endParaRPr lang="pt-BR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514350" indent="-514350"/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Lentes gravitacionais;</a:t>
            </a:r>
          </a:p>
          <a:p>
            <a:pPr marL="514350" indent="-514350"/>
            <a:endParaRPr lang="pt-BR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514350" indent="-514350"/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Movimento nos aglomerados de galáxias.</a:t>
            </a:r>
            <a:endParaRPr lang="pt-BR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E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ig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Não interage com a matéria comum;</a:t>
            </a:r>
          </a:p>
          <a:p>
            <a:endParaRPr lang="pt-BR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Inerte;</a:t>
            </a:r>
          </a:p>
          <a:p>
            <a:endParaRPr lang="pt-BR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Não emite luz;</a:t>
            </a:r>
          </a:p>
          <a:p>
            <a:endParaRPr lang="pt-BR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Partículas que a compõe ainda desconhecida (</a:t>
            </a:r>
            <a:r>
              <a:rPr lang="pt-BR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MACHOs</a:t>
            </a: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pt-BR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WIMPs</a:t>
            </a: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- </a:t>
            </a:r>
            <a:r>
              <a:rPr lang="pt-BR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neutralino</a:t>
            </a: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);</a:t>
            </a:r>
          </a:p>
          <a:p>
            <a:endParaRPr lang="pt-BR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Iteração gravitacional;</a:t>
            </a:r>
          </a:p>
          <a:p>
            <a:endParaRPr lang="pt-BR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500042"/>
            <a:ext cx="8229600" cy="6034799"/>
          </a:xfrm>
        </p:spPr>
        <p:txBody>
          <a:bodyPr/>
          <a:lstStyle/>
          <a:p>
            <a:endParaRPr lang="pt-BR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pt-BR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pt-BR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Candidatos a matéria escura: </a:t>
            </a:r>
            <a:r>
              <a:rPr lang="pt-BR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dark</a:t>
            </a: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atoms</a:t>
            </a: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pt-BR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neutralinos</a:t>
            </a: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pequena parcela matéria comum (2%).</a:t>
            </a:r>
          </a:p>
          <a:p>
            <a:pPr>
              <a:buNone/>
            </a:pPr>
            <a:endParaRPr lang="pt-BR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DS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160</Words>
  <Application>Microsoft Office PowerPoint</Application>
  <PresentationFormat>Apresentação na tela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MATÉRIA ESCURA</vt:lpstr>
      <vt:lpstr>Origens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 Lente gravitacional</vt:lpstr>
      <vt:lpstr>Slide 13</vt:lpstr>
      <vt:lpstr>Priscila da Silva Mendes Email: priscila.silva.mendes@usp.br CDA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BANG E A EXPANSÃO DO UNIVERSO</dc:title>
  <dc:creator>User</dc:creator>
  <cp:lastModifiedBy>priscilaalencarmendes@hotmail.com</cp:lastModifiedBy>
  <cp:revision>61</cp:revision>
  <dcterms:created xsi:type="dcterms:W3CDTF">2015-01-06T16:31:20Z</dcterms:created>
  <dcterms:modified xsi:type="dcterms:W3CDTF">2015-04-15T15:53:28Z</dcterms:modified>
</cp:coreProperties>
</file>