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60" r:id="rId7"/>
    <p:sldId id="274" r:id="rId8"/>
    <p:sldId id="268" r:id="rId9"/>
    <p:sldId id="267" r:id="rId10"/>
    <p:sldId id="287" r:id="rId11"/>
    <p:sldId id="264" r:id="rId12"/>
    <p:sldId id="285" r:id="rId13"/>
    <p:sldId id="288" r:id="rId14"/>
    <p:sldId id="284" r:id="rId15"/>
    <p:sldId id="276" r:id="rId16"/>
    <p:sldId id="277" r:id="rId17"/>
    <p:sldId id="278" r:id="rId18"/>
    <p:sldId id="269" r:id="rId19"/>
    <p:sldId id="270" r:id="rId20"/>
    <p:sldId id="271" r:id="rId21"/>
    <p:sldId id="272" r:id="rId22"/>
    <p:sldId id="279" r:id="rId23"/>
    <p:sldId id="280" r:id="rId24"/>
    <p:sldId id="282" r:id="rId25"/>
    <p:sldId id="281" r:id="rId26"/>
    <p:sldId id="289" r:id="rId27"/>
    <p:sldId id="29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26" autoAdjust="0"/>
  </p:normalViewPr>
  <p:slideViewPr>
    <p:cSldViewPr>
      <p:cViewPr varScale="1">
        <p:scale>
          <a:sx n="55" d="100"/>
          <a:sy n="55" d="100"/>
        </p:scale>
        <p:origin x="-1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image" Target="../media/image9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s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s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NASA</c:v>
                </c:pt>
                <c:pt idx="1">
                  <c:v>Depto Defesa</c:v>
                </c:pt>
                <c:pt idx="2">
                  <c:v>Saúde</c:v>
                </c:pt>
                <c:pt idx="3">
                  <c:v>Bernie Madoff (Ponzi scheme)</c:v>
                </c:pt>
                <c:pt idx="4">
                  <c:v>Tabaco</c:v>
                </c:pt>
                <c:pt idx="5">
                  <c:v>Álcool</c:v>
                </c:pt>
                <c:pt idx="6">
                  <c:v>Tratamento para álcool e tabaco</c:v>
                </c:pt>
                <c:pt idx="7">
                  <c:v>Drogas ilícitas</c:v>
                </c:pt>
                <c:pt idx="8">
                  <c:v>Tratamento para drogas</c:v>
                </c:pt>
                <c:pt idx="9">
                  <c:v>Jogos de azar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613</c:v>
                </c:pt>
                <c:pt idx="2">
                  <c:v>682</c:v>
                </c:pt>
                <c:pt idx="3">
                  <c:v>50</c:v>
                </c:pt>
                <c:pt idx="4">
                  <c:v>89</c:v>
                </c:pt>
                <c:pt idx="5">
                  <c:v>97</c:v>
                </c:pt>
                <c:pt idx="6">
                  <c:v>313</c:v>
                </c:pt>
                <c:pt idx="7">
                  <c:v>64</c:v>
                </c:pt>
                <c:pt idx="8">
                  <c:v>114</c:v>
                </c:pt>
                <c:pt idx="9">
                  <c:v>586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NASA</c:v>
                </c:pt>
                <c:pt idx="1">
                  <c:v>Depto Defesa</c:v>
                </c:pt>
                <c:pt idx="2">
                  <c:v>Saúde</c:v>
                </c:pt>
                <c:pt idx="3">
                  <c:v>Bernie Madoff (Ponzi scheme)</c:v>
                </c:pt>
                <c:pt idx="4">
                  <c:v>Tabaco</c:v>
                </c:pt>
                <c:pt idx="5">
                  <c:v>Álcool</c:v>
                </c:pt>
                <c:pt idx="6">
                  <c:v>Tratamento para álcool e tabaco</c:v>
                </c:pt>
                <c:pt idx="7">
                  <c:v>Drogas ilícitas</c:v>
                </c:pt>
                <c:pt idx="8">
                  <c:v>Tratamento para drogas</c:v>
                </c:pt>
                <c:pt idx="9">
                  <c:v>Jogos de azar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strRef>
              <c:f>Sheet1!$A$2:$A$11</c:f>
              <c:strCache>
                <c:ptCount val="10"/>
                <c:pt idx="0">
                  <c:v>NASA</c:v>
                </c:pt>
                <c:pt idx="1">
                  <c:v>Depto Defesa</c:v>
                </c:pt>
                <c:pt idx="2">
                  <c:v>Saúde</c:v>
                </c:pt>
                <c:pt idx="3">
                  <c:v>Bernie Madoff (Ponzi scheme)</c:v>
                </c:pt>
                <c:pt idx="4">
                  <c:v>Tabaco</c:v>
                </c:pt>
                <c:pt idx="5">
                  <c:v>Álcool</c:v>
                </c:pt>
                <c:pt idx="6">
                  <c:v>Tratamento para álcool e tabaco</c:v>
                </c:pt>
                <c:pt idx="7">
                  <c:v>Drogas ilícitas</c:v>
                </c:pt>
                <c:pt idx="8">
                  <c:v>Tratamento para drogas</c:v>
                </c:pt>
                <c:pt idx="9">
                  <c:v>Jogos de azar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axId val="36099200"/>
        <c:axId val="36101120"/>
      </c:barChart>
      <c:catAx>
        <c:axId val="360992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Setor</a:t>
                </a:r>
                <a:endParaRPr lang="pt-BR" dirty="0"/>
              </a:p>
            </c:rich>
          </c:tx>
          <c:layout/>
        </c:title>
        <c:tickLblPos val="none"/>
        <c:crossAx val="36101120"/>
        <c:crosses val="autoZero"/>
        <c:auto val="1"/>
        <c:lblAlgn val="ctr"/>
        <c:lblOffset val="100"/>
      </c:catAx>
      <c:valAx>
        <c:axId val="36101120"/>
        <c:scaling>
          <c:orientation val="minMax"/>
          <c:max val="8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Bilhões de dólares</a:t>
                </a:r>
                <a:endParaRPr lang="pt-BR" dirty="0"/>
              </a:p>
            </c:rich>
          </c:tx>
          <c:layout/>
        </c:title>
        <c:numFmt formatCode="General" sourceLinked="1"/>
        <c:tickLblPos val="nextTo"/>
        <c:crossAx val="36099200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1"/>
  <c:chart>
    <c:title>
      <c:tx>
        <c:rich>
          <a:bodyPr/>
          <a:lstStyle/>
          <a:p>
            <a:pPr>
              <a:defRPr/>
            </a:pPr>
            <a:r>
              <a:rPr lang="en-US"/>
              <a:t>Orçamento NASA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NASA</c:v>
          </c:tx>
          <c:spPr>
            <a:ln w="38100" cap="sq">
              <a:solidFill>
                <a:schemeClr val="accent5"/>
              </a:solidFill>
            </a:ln>
            <a:effectLst/>
          </c:spPr>
          <c:marker>
            <c:symbol val="none"/>
          </c:marker>
          <c:cat>
            <c:numRef>
              <c:f>Plan1!$A$2:$A$59</c:f>
              <c:numCache>
                <c:formatCode>General</c:formatCode>
                <c:ptCount val="58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</c:numCache>
            </c:numRef>
          </c:cat>
          <c:val>
            <c:numRef>
              <c:f>Plan1!$B$6:$B$59</c:f>
              <c:numCache>
                <c:formatCode>General</c:formatCode>
                <c:ptCount val="54"/>
                <c:pt idx="0">
                  <c:v>1.2569999999999995</c:v>
                </c:pt>
                <c:pt idx="1">
                  <c:v>2.5519999999999992</c:v>
                </c:pt>
                <c:pt idx="2">
                  <c:v>4.1710000000000003</c:v>
                </c:pt>
                <c:pt idx="3">
                  <c:v>5.0919999999999996</c:v>
                </c:pt>
                <c:pt idx="4">
                  <c:v>5.9329999999999998</c:v>
                </c:pt>
                <c:pt idx="5">
                  <c:v>5.424999999999998</c:v>
                </c:pt>
                <c:pt idx="6">
                  <c:v>4.7219999999999995</c:v>
                </c:pt>
                <c:pt idx="7">
                  <c:v>4.2510000000000003</c:v>
                </c:pt>
                <c:pt idx="8">
                  <c:v>3.7519999999999998</c:v>
                </c:pt>
                <c:pt idx="9">
                  <c:v>3.3819999999999997</c:v>
                </c:pt>
                <c:pt idx="10">
                  <c:v>3.423</c:v>
                </c:pt>
                <c:pt idx="11">
                  <c:v>3.3119999999999989</c:v>
                </c:pt>
                <c:pt idx="12">
                  <c:v>3.2549999999999999</c:v>
                </c:pt>
                <c:pt idx="13">
                  <c:v>3.2690000000000001</c:v>
                </c:pt>
                <c:pt idx="14">
                  <c:v>3.6709999999999998</c:v>
                </c:pt>
                <c:pt idx="15">
                  <c:v>4.0019999999999998</c:v>
                </c:pt>
                <c:pt idx="16">
                  <c:v>4.1639999999999979</c:v>
                </c:pt>
                <c:pt idx="17">
                  <c:v>4.38</c:v>
                </c:pt>
                <c:pt idx="18">
                  <c:v>4.9589999999999996</c:v>
                </c:pt>
                <c:pt idx="19">
                  <c:v>5.5369999999999999</c:v>
                </c:pt>
                <c:pt idx="20">
                  <c:v>6.1549999999999976</c:v>
                </c:pt>
                <c:pt idx="21">
                  <c:v>6.852999999999998</c:v>
                </c:pt>
                <c:pt idx="22">
                  <c:v>7.0549999999999979</c:v>
                </c:pt>
                <c:pt idx="23">
                  <c:v>7.2510000000000003</c:v>
                </c:pt>
                <c:pt idx="24">
                  <c:v>7.4029999999999996</c:v>
                </c:pt>
                <c:pt idx="25">
                  <c:v>7.5910000000000002</c:v>
                </c:pt>
                <c:pt idx="26">
                  <c:v>9.0920000000000005</c:v>
                </c:pt>
                <c:pt idx="27">
                  <c:v>11.036</c:v>
                </c:pt>
                <c:pt idx="28">
                  <c:v>12.429</c:v>
                </c:pt>
                <c:pt idx="29">
                  <c:v>13.878</c:v>
                </c:pt>
                <c:pt idx="30">
                  <c:v>13.961</c:v>
                </c:pt>
                <c:pt idx="31">
                  <c:v>14.305000000000003</c:v>
                </c:pt>
                <c:pt idx="32">
                  <c:v>13.695</c:v>
                </c:pt>
                <c:pt idx="33">
                  <c:v>13.378</c:v>
                </c:pt>
                <c:pt idx="34">
                  <c:v>13.881</c:v>
                </c:pt>
                <c:pt idx="35">
                  <c:v>14.360000000000003</c:v>
                </c:pt>
                <c:pt idx="36">
                  <c:v>14.194000000000001</c:v>
                </c:pt>
                <c:pt idx="37">
                  <c:v>13.636000000000001</c:v>
                </c:pt>
                <c:pt idx="38">
                  <c:v>13.428000000000001</c:v>
                </c:pt>
                <c:pt idx="39">
                  <c:v>14.095000000000002</c:v>
                </c:pt>
                <c:pt idx="40">
                  <c:v>14.405000000000003</c:v>
                </c:pt>
                <c:pt idx="41">
                  <c:v>14.61</c:v>
                </c:pt>
                <c:pt idx="42">
                  <c:v>15.152000000000003</c:v>
                </c:pt>
                <c:pt idx="43">
                  <c:v>15.602</c:v>
                </c:pt>
                <c:pt idx="44">
                  <c:v>15.125</c:v>
                </c:pt>
                <c:pt idx="45">
                  <c:v>15.861000000000002</c:v>
                </c:pt>
                <c:pt idx="46">
                  <c:v>17.832999999999991</c:v>
                </c:pt>
                <c:pt idx="47">
                  <c:v>19.167999999999999</c:v>
                </c:pt>
                <c:pt idx="48">
                  <c:v>19.123000000000001</c:v>
                </c:pt>
                <c:pt idx="49">
                  <c:v>17.863</c:v>
                </c:pt>
                <c:pt idx="50">
                  <c:v>18.952999999999992</c:v>
                </c:pt>
                <c:pt idx="51">
                  <c:v>19.767999999999994</c:v>
                </c:pt>
                <c:pt idx="52">
                  <c:v>20.347000000000001</c:v>
                </c:pt>
                <c:pt idx="53">
                  <c:v>20.724999999999994</c:v>
                </c:pt>
              </c:numCache>
            </c:numRef>
          </c:val>
        </c:ser>
        <c:marker val="1"/>
        <c:axId val="61059840"/>
        <c:axId val="61061760"/>
      </c:lineChart>
      <c:catAx>
        <c:axId val="61059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</a:p>
            </c:rich>
          </c:tx>
          <c:layout/>
        </c:title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61061760"/>
        <c:crosses val="autoZero"/>
        <c:auto val="1"/>
        <c:lblAlgn val="ctr"/>
        <c:lblOffset val="100"/>
      </c:catAx>
      <c:valAx>
        <c:axId val="61061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Orçamento (</a:t>
                </a:r>
                <a:r>
                  <a:rPr lang="pt-BR" dirty="0" smtClean="0"/>
                  <a:t>bilhões </a:t>
                </a:r>
                <a:r>
                  <a:rPr lang="pt-BR" dirty="0"/>
                  <a:t>de dólares)</a:t>
                </a:r>
              </a:p>
            </c:rich>
          </c:tx>
          <c:layout/>
        </c:title>
        <c:numFmt formatCode="General" sourceLinked="1"/>
        <c:tickLblPos val="nextTo"/>
        <c:crossAx val="6105984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Orçamento NASA em relação ao total dos EUA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Plan1!$D$59</c:f>
              <c:strCache>
                <c:ptCount val="1"/>
                <c:pt idx="0">
                  <c:v>0,47</c:v>
                </c:pt>
              </c:strCache>
            </c:strRef>
          </c:tx>
          <c:marker>
            <c:symbol val="none"/>
          </c:marker>
          <c:cat>
            <c:numRef>
              <c:f>Plan1!$A$2:$A$59</c:f>
              <c:numCache>
                <c:formatCode>General</c:formatCode>
                <c:ptCount val="58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</c:numCache>
            </c:numRef>
          </c:cat>
          <c:val>
            <c:numRef>
              <c:f>Plan1!$D$2:$D$59</c:f>
              <c:numCache>
                <c:formatCode>General</c:formatCode>
                <c:ptCount val="58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0.9</c:v>
                </c:pt>
                <c:pt idx="4">
                  <c:v>1.1800000000000004</c:v>
                </c:pt>
                <c:pt idx="5">
                  <c:v>2.29</c:v>
                </c:pt>
                <c:pt idx="6">
                  <c:v>3.52</c:v>
                </c:pt>
                <c:pt idx="7">
                  <c:v>4.3099999999999996</c:v>
                </c:pt>
                <c:pt idx="8">
                  <c:v>4.41</c:v>
                </c:pt>
                <c:pt idx="9">
                  <c:v>3.4499999999999997</c:v>
                </c:pt>
                <c:pt idx="10">
                  <c:v>2.65</c:v>
                </c:pt>
                <c:pt idx="11">
                  <c:v>2.3099999999999992</c:v>
                </c:pt>
                <c:pt idx="12">
                  <c:v>1.9200000000000004</c:v>
                </c:pt>
                <c:pt idx="13">
                  <c:v>1.61</c:v>
                </c:pt>
                <c:pt idx="14">
                  <c:v>1.48</c:v>
                </c:pt>
                <c:pt idx="15">
                  <c:v>1.35</c:v>
                </c:pt>
                <c:pt idx="16">
                  <c:v>1.21</c:v>
                </c:pt>
                <c:pt idx="17">
                  <c:v>0.98</c:v>
                </c:pt>
                <c:pt idx="18">
                  <c:v>0.99</c:v>
                </c:pt>
                <c:pt idx="19">
                  <c:v>0.98</c:v>
                </c:pt>
                <c:pt idx="20">
                  <c:v>0.91</c:v>
                </c:pt>
                <c:pt idx="21">
                  <c:v>0.87000000000000022</c:v>
                </c:pt>
                <c:pt idx="22">
                  <c:v>0.84000000000000019</c:v>
                </c:pt>
                <c:pt idx="23">
                  <c:v>0.82000000000000017</c:v>
                </c:pt>
                <c:pt idx="24">
                  <c:v>0.83000000000000018</c:v>
                </c:pt>
                <c:pt idx="25">
                  <c:v>0.8500000000000002</c:v>
                </c:pt>
                <c:pt idx="26">
                  <c:v>0.83000000000000018</c:v>
                </c:pt>
                <c:pt idx="27">
                  <c:v>0.77000000000000024</c:v>
                </c:pt>
                <c:pt idx="28">
                  <c:v>0.75000000000000022</c:v>
                </c:pt>
                <c:pt idx="29">
                  <c:v>0.76000000000000023</c:v>
                </c:pt>
                <c:pt idx="30">
                  <c:v>0.8500000000000002</c:v>
                </c:pt>
                <c:pt idx="31">
                  <c:v>0.96000000000000019</c:v>
                </c:pt>
                <c:pt idx="32">
                  <c:v>0.99</c:v>
                </c:pt>
                <c:pt idx="33">
                  <c:v>1.05</c:v>
                </c:pt>
                <c:pt idx="34">
                  <c:v>1.01</c:v>
                </c:pt>
                <c:pt idx="35">
                  <c:v>1.01</c:v>
                </c:pt>
                <c:pt idx="36">
                  <c:v>0.94000000000000017</c:v>
                </c:pt>
                <c:pt idx="37">
                  <c:v>0.88</c:v>
                </c:pt>
                <c:pt idx="38">
                  <c:v>0.89</c:v>
                </c:pt>
                <c:pt idx="39">
                  <c:v>0.9</c:v>
                </c:pt>
                <c:pt idx="40">
                  <c:v>0.86000000000000021</c:v>
                </c:pt>
                <c:pt idx="41">
                  <c:v>0.8</c:v>
                </c:pt>
                <c:pt idx="42">
                  <c:v>0.75000000000000022</c:v>
                </c:pt>
                <c:pt idx="43">
                  <c:v>0.76000000000000023</c:v>
                </c:pt>
                <c:pt idx="44">
                  <c:v>0.7200000000000002</c:v>
                </c:pt>
                <c:pt idx="45">
                  <c:v>0.68</c:v>
                </c:pt>
                <c:pt idx="46">
                  <c:v>0.66000000000000025</c:v>
                </c:pt>
                <c:pt idx="47">
                  <c:v>0.63000000000000023</c:v>
                </c:pt>
                <c:pt idx="48">
                  <c:v>0.56999999999999995</c:v>
                </c:pt>
                <c:pt idx="49">
                  <c:v>0.58000000000000007</c:v>
                </c:pt>
                <c:pt idx="50">
                  <c:v>0.6000000000000002</c:v>
                </c:pt>
                <c:pt idx="51">
                  <c:v>0.54</c:v>
                </c:pt>
                <c:pt idx="52">
                  <c:v>0.51</c:v>
                </c:pt>
                <c:pt idx="53">
                  <c:v>0.47000000000000008</c:v>
                </c:pt>
                <c:pt idx="54">
                  <c:v>0.5</c:v>
                </c:pt>
                <c:pt idx="55">
                  <c:v>0.5</c:v>
                </c:pt>
                <c:pt idx="56">
                  <c:v>0.4900000000000001</c:v>
                </c:pt>
                <c:pt idx="57">
                  <c:v>0.47000000000000008</c:v>
                </c:pt>
              </c:numCache>
            </c:numRef>
          </c:val>
        </c:ser>
        <c:marker val="1"/>
        <c:axId val="61995648"/>
        <c:axId val="62206720"/>
      </c:lineChart>
      <c:catAx>
        <c:axId val="61995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</a:t>
                </a:r>
              </a:p>
            </c:rich>
          </c:tx>
          <c:layout/>
        </c:title>
        <c:numFmt formatCode="General" sourceLinked="1"/>
        <c:tickLblPos val="nextTo"/>
        <c:crossAx val="62206720"/>
        <c:crosses val="autoZero"/>
        <c:auto val="1"/>
        <c:lblAlgn val="ctr"/>
        <c:lblOffset val="100"/>
      </c:catAx>
      <c:valAx>
        <c:axId val="62206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layout/>
        </c:title>
        <c:numFmt formatCode="General" sourceLinked="1"/>
        <c:tickLblPos val="nextTo"/>
        <c:crossAx val="61995648"/>
        <c:crosses val="autoZero"/>
        <c:crossBetween val="between"/>
      </c:valAx>
    </c:plotArea>
    <c:plotVisOnly val="1"/>
    <c:dispBlanksAs val="gap"/>
  </c:chart>
  <c:spPr>
    <a:solidFill>
      <a:sysClr val="window" lastClr="FFFFFF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3"/>
  <c:chart>
    <c:title>
      <c:tx>
        <c:rich>
          <a:bodyPr/>
          <a:lstStyle/>
          <a:p>
            <a:pPr>
              <a:defRPr/>
            </a:pPr>
            <a:r>
              <a:rPr lang="en-US"/>
              <a:t>Orçamento por ministério (2014)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Agricultura</c:v>
                </c:pt>
                <c:pt idx="1">
                  <c:v>MCTI</c:v>
                </c:pt>
                <c:pt idx="2">
                  <c:v>Defesa</c:v>
                </c:pt>
                <c:pt idx="3">
                  <c:v>Educação</c:v>
                </c:pt>
                <c:pt idx="4">
                  <c:v>Saúde</c:v>
                </c:pt>
                <c:pt idx="5">
                  <c:v>Minas e energia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75</c:v>
                </c:pt>
                <c:pt idx="3">
                  <c:v>81</c:v>
                </c:pt>
                <c:pt idx="4">
                  <c:v>340</c:v>
                </c:pt>
                <c:pt idx="5">
                  <c:v>14</c:v>
                </c:pt>
              </c:numCache>
            </c:numRef>
          </c:val>
        </c:ser>
        <c:dLbls>
          <c:showVal val="1"/>
        </c:dLbls>
        <c:axId val="79935744"/>
        <c:axId val="79941632"/>
      </c:barChart>
      <c:catAx>
        <c:axId val="79935744"/>
        <c:scaling>
          <c:orientation val="minMax"/>
        </c:scaling>
        <c:axPos val="b"/>
        <c:tickLblPos val="nextTo"/>
        <c:crossAx val="79941632"/>
        <c:crosses val="autoZero"/>
        <c:auto val="1"/>
        <c:lblAlgn val="ctr"/>
        <c:lblOffset val="100"/>
      </c:catAx>
      <c:valAx>
        <c:axId val="799416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Bilhões R$ </a:t>
                </a:r>
              </a:p>
            </c:rich>
          </c:tx>
        </c:title>
        <c:numFmt formatCode="General" sourceLinked="1"/>
        <c:tickLblPos val="nextTo"/>
        <c:crossAx val="79935744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75E4-835D-4526-BEC6-50EC42102848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29A2-2A63-4309-9318-5839681879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99% do universo </a:t>
            </a:r>
            <a:r>
              <a:rPr lang="pt-BR" dirty="0" err="1" smtClean="0"/>
              <a:t>eh</a:t>
            </a:r>
            <a:r>
              <a:rPr lang="pt-BR" dirty="0" smtClean="0"/>
              <a:t> plasma. Corte plasma</a:t>
            </a:r>
          </a:p>
          <a:p>
            <a:endParaRPr lang="pt-BR" dirty="0" smtClean="0"/>
          </a:p>
          <a:p>
            <a:r>
              <a:rPr lang="pt-BR" dirty="0" smtClean="0"/>
              <a:t>13 de março 1989</a:t>
            </a:r>
            <a:r>
              <a:rPr lang="pt-BR" baseline="0" dirty="0" smtClean="0"/>
              <a:t> QUEBEC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29A2-2A63-4309-9318-58396818795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301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1564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9976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483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027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683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5827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20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4723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7800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2844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DDA8-9F9B-496A-8D5A-CBA73820C722}" type="datetimeFigureOut">
              <a:rPr lang="pt-BR" smtClean="0"/>
              <a:pPr/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CE9D-33D8-4130-90AC-FE5B904E88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42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transparencia.gov.br/PortalComprasDiretasOEElementoDespesa.asp?Ano=2012&amp;CodigoOS=24000&amp;CodigoOrgao=24205&amp;CodigoUG=203001&amp;Pagina=1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ransparencia.gov.br/PortalComprasDiretasOEElementoDespesa.asp?Ano=2012&amp;CodigoOS=24000&amp;CodigoOrgao=24205&amp;CodigoUG=203001&amp;Pagina=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ltransparencia.gov.br/PortalComprasDiretasFavorecido.asp?TipoPesquisa=2&amp;Ano=2014&amp;Pagina=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universetoday.com/31470/8-ridiculous-things-bigger-than-nasas-budg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sa.gov/topics/earth/features/sun_darkness.html" TargetMode="External"/><Relationship Id="rId5" Type="http://schemas.openxmlformats.org/officeDocument/2006/relationships/hyperlink" Target="http://www.portaltransparencia.gov.br/PortalComprasDiretasOEOrgaoSuperior.asp?Ano=2014" TargetMode="External"/><Relationship Id="rId4" Type="http://schemas.openxmlformats.org/officeDocument/2006/relationships/hyperlink" Target="http://www.transparencia.gov.br/PortalComprasDiretasOEElementoDespesa.asp?Ano=2012&amp;CodigoOS=24000&amp;CodigoOrgao=24205&amp;CodigoUG=203001&amp;Pagina=1" TargetMode="External"/><Relationship Id="rId9" Type="http://schemas.openxmlformats.org/officeDocument/2006/relationships/hyperlink" Target="https://en.wikipedia.org/wiki/European_Extremely_Large_Telesco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illownaut.com/spacemap/spacemap.htm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pinoff.nasa.gov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iencia.estadao.com.br/blogs/herton-escobar/wp-content/uploads/sites/81/2013/05/alma-jfs-2010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9" b="396"/>
          <a:stretch/>
        </p:blipFill>
        <p:spPr bwMode="auto">
          <a:xfrm>
            <a:off x="0" y="-35655"/>
            <a:ext cx="9144001" cy="689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1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PESQUISA ESPACIAL:</a:t>
            </a:r>
            <a:b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Vale a pena?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6550223"/>
            <a:ext cx="453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ALMA </a:t>
            </a:r>
            <a:r>
              <a:rPr lang="pt-BR" sz="14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(Créditos: </a:t>
            </a:r>
            <a:r>
              <a:rPr lang="pt-BR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José Francisco 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Salgado)</a:t>
            </a:r>
            <a:endParaRPr lang="pt-BR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107504" y="5877272"/>
            <a:ext cx="4230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Natália Palivanas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natalia.palivanas@usp.br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6483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RETORNO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6306" r="63810" b="37568"/>
          <a:stretch/>
        </p:blipFill>
        <p:spPr bwMode="auto">
          <a:xfrm>
            <a:off x="467544" y="1628800"/>
            <a:ext cx="8280920" cy="44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686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www.nasa.gov/offices/education/about/index.html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63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NO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www.aeb.gov.br/wp-content/uploads/2012/07/politicaEspacialN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340768"/>
            <a:ext cx="8653311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9052" y="836712"/>
            <a:ext cx="3115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Century Gothic"/>
                <a:hlinkClick r:id="rId2"/>
              </a:rPr>
              <a:t>www.transparencia.gov.br</a:t>
            </a:r>
            <a:endParaRPr lang="pt-BR" sz="2000" i="1" dirty="0">
              <a:solidFill>
                <a:schemeClr val="bg1"/>
              </a:solidFill>
              <a:latin typeface="Century Gothic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723100450"/>
              </p:ext>
            </p:extLst>
          </p:nvPr>
        </p:nvGraphicFramePr>
        <p:xfrm>
          <a:off x="204266" y="1412776"/>
          <a:ext cx="8784976" cy="530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36290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9052" y="836712"/>
            <a:ext cx="3115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Century Gothic"/>
                <a:hlinkClick r:id="rId2"/>
              </a:rPr>
              <a:t>www.transparencia.gov.br</a:t>
            </a:r>
            <a:endParaRPr lang="pt-BR" sz="2000" i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63" t="34155" r="12405" b="43252"/>
          <a:stretch/>
        </p:blipFill>
        <p:spPr bwMode="auto">
          <a:xfrm>
            <a:off x="107504" y="1742649"/>
            <a:ext cx="8950719" cy="255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6531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AEB/MCTI = 0.75%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365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AEB/Governo Federal = 0.003%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83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COMPARANDO...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5" t="2937" r="61206" b="37635"/>
          <a:stretch/>
        </p:blipFill>
        <p:spPr bwMode="auto">
          <a:xfrm>
            <a:off x="176262" y="1124744"/>
            <a:ext cx="8716218" cy="54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8992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Gemini South/Chilean An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6" y="1949704"/>
            <a:ext cx="6912768" cy="4774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1"/>
          <p:cNvSpPr txBox="1"/>
          <p:nvPr/>
        </p:nvSpPr>
        <p:spPr>
          <a:xfrm>
            <a:off x="2939480" y="141203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GEMINI – 6%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29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2939480" y="141203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SOAR - 30%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garotascpbr.com.br/wp-content/uploads/2011/05/so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9042"/>
            <a:ext cx="7056784" cy="4685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531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 BRASIL?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2939480" y="141203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 - 4%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Giant Magellan Telescope - artist's 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1" y="2132856"/>
            <a:ext cx="7552838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7041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QUE É A ESO?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0" y="1052736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ESO: Observatório Europeu do Sul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05231" y="1772816"/>
            <a:ext cx="64780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Organização fundada em 1962</a:t>
            </a:r>
          </a:p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 sede na Alemanha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45997" y="2951073"/>
            <a:ext cx="9180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Bélgica, Alemanha, França, Holanda,  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Suécia, Dinamarca, Suíça, Itália,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Portugal, Reino  Unido, Finlândia, Espanha,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República  Tcheca, Áustria e Brasil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5976664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Orçamento: 135 milhoes de euros/ano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36512" y="522920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700 artigos por ano</a:t>
            </a:r>
          </a:p>
        </p:txBody>
      </p:sp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26364" y="18864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ESO: La silla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La Silla Aeria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39906"/>
            <a:ext cx="5957384" cy="4729453"/>
          </a:xfrm>
          <a:prstGeom prst="rect">
            <a:avLst/>
          </a:prstGeom>
          <a:noFill/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0" y="115914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3 telescópios maiores (2.2m, 3.57m, 3.58m)</a:t>
            </a:r>
          </a:p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Telescópios de menor porte</a:t>
            </a:r>
            <a:endParaRPr lang="pt-BR" sz="3200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MOTIVAÇÃO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14" t="12852" r="40000" b="56271"/>
          <a:stretch/>
        </p:blipFill>
        <p:spPr bwMode="auto">
          <a:xfrm>
            <a:off x="1259632" y="1124744"/>
            <a:ext cx="6139543" cy="26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7" y="1984208"/>
            <a:ext cx="77546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5" y="3351533"/>
            <a:ext cx="7754603" cy="18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7754603" cy="251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098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ESO: Paranal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36004" y="1656184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VLT (8.2m + 4x1.8m)</a:t>
            </a:r>
            <a:endParaRPr lang="pt-BR" sz="3200" dirty="0">
              <a:latin typeface="Century Gothic"/>
            </a:endParaRP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 VST (2.6m)</a:t>
            </a:r>
            <a:endParaRPr lang="pt-BR" sz="3200" dirty="0">
              <a:latin typeface="Century Gothic"/>
            </a:endParaRPr>
          </a:p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 VISTA (4.1m)</a:t>
            </a:r>
            <a:endParaRPr lang="pt-BR" sz="3200" dirty="0" smtClean="0">
              <a:solidFill>
                <a:schemeClr val="bg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6148" name="Picture 4" descr="http://www.hexagonmetrology.com.br/media/datapool/images/Applications/ESO_Very_Large_Telescope_(VLT)_-_Paranal_CS_thumbnail_580x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6126"/>
            <a:ext cx="8856984" cy="3283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ESO: Chajnantor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26" name="Picture 2" descr="ALMA’s Solitude"/>
          <p:cNvPicPr>
            <a:picLocks noChangeAspect="1" noChangeArrowheads="1"/>
          </p:cNvPicPr>
          <p:nvPr/>
        </p:nvPicPr>
        <p:blipFill>
          <a:blip r:embed="rId2" cstate="print"/>
          <a:srcRect l="19491" r="7864"/>
          <a:stretch>
            <a:fillRect/>
          </a:stretch>
        </p:blipFill>
        <p:spPr bwMode="auto">
          <a:xfrm>
            <a:off x="179512" y="2710779"/>
            <a:ext cx="8856984" cy="3238501"/>
          </a:xfrm>
          <a:prstGeom prst="rect">
            <a:avLst/>
          </a:prstGeom>
          <a:noFill/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36004" y="1656184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APEX (rádio telescópio 12m)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ALMA (66 x 12m)</a:t>
            </a:r>
            <a:endParaRPr lang="pt-BR" sz="3200" dirty="0" smtClean="0">
              <a:solidFill>
                <a:schemeClr val="bg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ESO: Cerro-Armazones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s://www.eso.org/sci/facilities/eelt/telescope/dome/images/e-elt-1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72816"/>
            <a:ext cx="7272807" cy="4846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527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E-ELT (42m) – 1bilhão de euros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246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BRASIL NA ESO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422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~250milhões </a:t>
            </a:r>
            <a:r>
              <a:rPr lang="en-US" sz="3200" dirty="0">
                <a:solidFill>
                  <a:schemeClr val="bg1"/>
                </a:solidFill>
                <a:latin typeface="Century Gothic"/>
              </a:rPr>
              <a:t>de euros (~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R$1bi) em </a:t>
            </a:r>
            <a:r>
              <a:rPr lang="en-US" sz="3200" dirty="0">
                <a:solidFill>
                  <a:schemeClr val="bg1"/>
                </a:solidFill>
                <a:latin typeface="Century Gothic"/>
              </a:rPr>
              <a:t>10 anos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2" y="220776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Anuidade proporcional ao PIB do país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Brasil: 18.6 milhões de euros (~R$76mi)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51" y="362400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Desconto a partir de 2011: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90%, 75%, 50%, 25%, 20%,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20%, 10%, 10%, 10%, 10% 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Total = 126.48mi euros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63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UM PROBLEMA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9535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A anuidade é calculada em relação ao PIB,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e não ao PIB/astrônomos.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234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PIB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Brasil ~ 2.2 trilhão dólares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Itália ~ 2.1 trilhão dólares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691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ASTRÔNOMOS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Brasil ~ 380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Itália ~ 1200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943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QUE O BRASIL GANHA?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95354"/>
            <a:ext cx="7025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Direito a voto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24145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Tempo de observação e acesso a instalações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04265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Empresas brasileiras concorrem a licitações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2959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Pós-graduação, estágios, posições permanentes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376118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/>
              </a:rPr>
              <a:t>75% volta em investimento para a indústria brasileira</a:t>
            </a:r>
            <a:endParaRPr lang="pt-BR" sz="32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72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iencia.estadao.com.br/blogs/herton-escobar/wp-content/uploads/sites/81/2013/05/alma-jfs-2010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9" b="396"/>
          <a:stretch/>
        </p:blipFill>
        <p:spPr bwMode="auto">
          <a:xfrm>
            <a:off x="0" y="-35655"/>
            <a:ext cx="9144001" cy="689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1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PESQUISA ESPACIAL:</a:t>
            </a:r>
            <a:b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Vale a pena?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6550223"/>
            <a:ext cx="453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ALMA </a:t>
            </a:r>
            <a:r>
              <a:rPr lang="pt-BR" sz="14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(Créditos: </a:t>
            </a:r>
            <a:r>
              <a:rPr lang="pt-BR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José Francisco 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Salgado)</a:t>
            </a:r>
            <a:endParaRPr lang="pt-BR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4"/>
          <p:cNvSpPr txBox="1"/>
          <p:nvPr/>
        </p:nvSpPr>
        <p:spPr>
          <a:xfrm>
            <a:off x="107504" y="5877272"/>
            <a:ext cx="4230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Natália Palivanas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natalia.palivanas@usp.br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386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iencia.estadao.com.br/blogs/herton-escobar/wp-content/uploads/sites/81/2013/05/alma-jfs-2010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9" b="396"/>
          <a:stretch/>
        </p:blipFill>
        <p:spPr bwMode="auto">
          <a:xfrm>
            <a:off x="0" y="-35655"/>
            <a:ext cx="9144001" cy="689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1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PESQUISA ESPACIAL:</a:t>
            </a:r>
            <a:br>
              <a:rPr lang="pt-BR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Vale a pena?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6550223"/>
            <a:ext cx="453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ALMA </a:t>
            </a:r>
            <a:r>
              <a:rPr lang="pt-BR" sz="14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(Créditos: </a:t>
            </a:r>
            <a:r>
              <a:rPr lang="pt-BR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José Francisco </a:t>
            </a:r>
            <a:r>
              <a:rPr lang="pt-BR" sz="1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Salgado)</a:t>
            </a:r>
            <a:endParaRPr lang="pt-BR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11560" y="2132856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hlinkClick r:id="rId4"/>
              </a:rPr>
              <a:t>Fontes</a:t>
            </a:r>
          </a:p>
          <a:p>
            <a:r>
              <a:rPr lang="pt-BR" dirty="0" smtClean="0">
                <a:hlinkClick r:id="rId4"/>
              </a:rPr>
              <a:t>http</a:t>
            </a:r>
            <a:r>
              <a:rPr lang="pt-BR" dirty="0" smtClean="0">
                <a:hlinkClick r:id="rId4"/>
              </a:rPr>
              <a:t>://www.transparencia.gov.br/PortalComprasDiretasOEElementoDespesa.asp?Ano=2012&amp;</a:t>
            </a:r>
            <a:r>
              <a:rPr lang="pt-BR" dirty="0" err="1" smtClean="0">
                <a:hlinkClick r:id="rId4"/>
              </a:rPr>
              <a:t>CodigoOS</a:t>
            </a:r>
            <a:r>
              <a:rPr lang="pt-BR" dirty="0" smtClean="0">
                <a:hlinkClick r:id="rId4"/>
              </a:rPr>
              <a:t>=24000&amp;</a:t>
            </a:r>
            <a:r>
              <a:rPr lang="pt-BR" dirty="0" err="1" smtClean="0">
                <a:hlinkClick r:id="rId4"/>
              </a:rPr>
              <a:t>CodigoOrgao</a:t>
            </a:r>
            <a:r>
              <a:rPr lang="pt-BR" dirty="0" smtClean="0">
                <a:hlinkClick r:id="rId4"/>
              </a:rPr>
              <a:t>=24205&amp;</a:t>
            </a:r>
            <a:r>
              <a:rPr lang="pt-BR" dirty="0" err="1" smtClean="0">
                <a:hlinkClick r:id="rId4"/>
              </a:rPr>
              <a:t>CodigoUG</a:t>
            </a:r>
            <a:r>
              <a:rPr lang="pt-BR" dirty="0" smtClean="0">
                <a:hlinkClick r:id="rId4"/>
              </a:rPr>
              <a:t>=203001&amp;Pagina=1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</a:t>
            </a:r>
            <a:r>
              <a:rPr lang="pt-BR" dirty="0" smtClean="0">
                <a:hlinkClick r:id="rId5"/>
              </a:rPr>
              <a:t>://www.portaltransparencia.gov.br/PortalComprasDiretasOEOrgaoSuperior.asp?Ano=2014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</a:t>
            </a:r>
            <a:r>
              <a:rPr lang="pt-BR" dirty="0" smtClean="0">
                <a:hlinkClick r:id="rId6"/>
              </a:rPr>
              <a:t>://www.nasa.gov/topics/earth/features/sun_darkness.html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</a:t>
            </a:r>
            <a:r>
              <a:rPr lang="pt-BR" dirty="0" smtClean="0">
                <a:hlinkClick r:id="rId7"/>
              </a:rPr>
              <a:t>://www.universetoday.com/31470/8-ridiculous-things-bigger-than-nasas-budget/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</a:t>
            </a:r>
            <a:r>
              <a:rPr lang="pt-BR" dirty="0" smtClean="0">
                <a:hlinkClick r:id="rId8"/>
              </a:rPr>
              <a:t>://www.portaltransparencia.gov.br/PortalComprasDiretasFavorecido.asp?</a:t>
            </a:r>
            <a:r>
              <a:rPr lang="pt-BR" dirty="0" err="1" smtClean="0">
                <a:hlinkClick r:id="rId8"/>
              </a:rPr>
              <a:t>TipoPesquisa</a:t>
            </a:r>
            <a:r>
              <a:rPr lang="pt-BR" dirty="0" smtClean="0">
                <a:hlinkClick r:id="rId8"/>
              </a:rPr>
              <a:t>=2&amp;Ano=2014&amp;Pagina=1</a:t>
            </a:r>
            <a:endParaRPr lang="pt-BR" dirty="0" smtClean="0"/>
          </a:p>
          <a:p>
            <a:r>
              <a:rPr lang="pt-BR" dirty="0" smtClean="0">
                <a:hlinkClick r:id="rId9"/>
              </a:rPr>
              <a:t>https</a:t>
            </a:r>
            <a:r>
              <a:rPr lang="pt-BR" dirty="0" smtClean="0">
                <a:hlinkClick r:id="rId9"/>
              </a:rPr>
              <a:t>://</a:t>
            </a:r>
            <a:r>
              <a:rPr lang="pt-BR" dirty="0" smtClean="0">
                <a:hlinkClick r:id="rId9"/>
              </a:rPr>
              <a:t>en.wikipedia.org/wiki/European_Extremely_Large_Telescope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84386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QUE É PESQUISA ESPACIAL?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-31597" y="1227897"/>
            <a:ext cx="9144000" cy="529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Astronomia e astrofísica</a:t>
            </a:r>
          </a:p>
          <a:p>
            <a:pPr>
              <a:lnSpc>
                <a:spcPct val="150000"/>
              </a:lnSpc>
            </a:pP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Exobiologia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Microgravidade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Física de plasmas</a:t>
            </a:r>
          </a:p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Ciência planetária</a:t>
            </a:r>
          </a:p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Transporte no espaço</a:t>
            </a:r>
          </a:p>
          <a:p>
            <a:pPr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Exploração e colonização espacial</a:t>
            </a:r>
          </a:p>
        </p:txBody>
      </p:sp>
    </p:spTree>
    <p:extLst>
      <p:ext uri="{BB962C8B-B14F-4D97-AF65-F5344CB8AC3E}">
        <p14:creationId xmlns="" xmlns:p14="http://schemas.microsoft.com/office/powerpoint/2010/main" val="196474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QUEM FAZ PESQUISA ESPACIAL?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209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http://pillownaut.com/spacemap/spacemap.html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39" t="20901" r="35781" b="31420"/>
          <a:stretch/>
        </p:blipFill>
        <p:spPr bwMode="auto">
          <a:xfrm>
            <a:off x="1864905" y="1988840"/>
            <a:ext cx="5472608" cy="460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COMPARANDO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0" y="864096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0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https://www.whitehouse.gov/omb/budget/Historicals/</a:t>
            </a:r>
          </a:p>
          <a:p>
            <a:pPr lvl="0" algn="ctr">
              <a:spcBef>
                <a:spcPct val="0"/>
              </a:spcBef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http://www.universetoday.com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147532239"/>
              </p:ext>
            </p:extLst>
          </p:nvPr>
        </p:nvGraphicFramePr>
        <p:xfrm>
          <a:off x="107504" y="155679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https://lh5.ggpht.com/X-fnoWN82DhvyNWJfSY7QNkHouYuIvbObYOWa-rr2Dndl_4uYuf4q_fDMbSqacMVrXc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09" y="177281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WFhUXGBoYGRcYGRgeHxwiHRocHRsYGh4cHCgiHB4mIBcaITEiJSorLi4uGB8zODMsNygtLisBCgoKDg0OGxAQGy0kICUyLy83NDcsLCw0LDQtLCwsLCwsLzQsLCwsLywsLCwsLDQsLCwsLCwsLywvLCwsLCwsLP/AABEIAOAA4QMBEQACEQEDEQH/xAAbAAACAgMBAAAAAAAAAAAAAAAABQQGAgMHAf/EAEkQAAIBAgMEBgYIAwYFBAMBAAECAwARBBIhBTFBUQYTImFxgTJCUpGhsQcUI2JywdHwU4LhFTOSssLSJIOiw/FDY3OjVHXiFv/EABsBAAIDAQEBAAAAAAAAAAAAAAADAgQFAQYH/8QAQxEAAQMBBAcHAgMFBwUBAQEAAQACAxEEEiExBUFRYXGBoRMikbHB0fAy4RQz8QYVQlKiI2JygpLC0hY0Q7LiU3Mk/9oADAMBAAIRAxEAPwDuNCEUIRQhFCEUIRQhFCEUIRQhR5MYg438P13VQm0lZ4tdeGPXLqmtheUo2j0phi9OSNDyLXPuqo3SFptH/bRE76EjxwA8VN0cbPrdT54qu4z6R4R6Jkf8K2/zWNPbYNLS/UQwbyP9oPmlG02ZuVTy96JTP9JB9WEn8Un9DTB+z9pd+ZP0J83DyUDpBg+lnUD0URvpCl/gp/iJ/Kpf9MsP1Sn/AEj7qP7yP8vVeL9IMv8ABT3n9KP+mYxlKfAI/eTv5eqlQfSO3rQ2/DIf9oqLv2enb+XP0I6h3opDSDT9TOv2TXCfSREfS61PEBh8LmlnRulYvoeHDjj/AFD1Uxa7O7MEcvYqwbO6XQS2CyIxPC+VvcdfhSXWy22f/uITTbQ08ReHUJjWxSfQ75wwKdRY5Dxt4/rT4dK2eXXTj75LjoHhSQa0QQRUJOS9rqEUIRQhFCEUIRQhFCEUIRQhFCEUIRQhFCEUIRQhBNcJpiUJfjtqpGpJIAG9ibAVlT6VYDchF5x+Yazyw3p7YDSrsB88FRNufSGgusQMp5nRPLifd51OPRFttfetLrjdmZ8MhzJO5KfbIo8IxU/OfoqfitvYvEsEDOS26OIEX7gF7R95rZs+h7HZ+9dqdrsfPAcgFSfa5pMK03DD7qFtDZM0BUTxtFn1BYb+e7iN5G/urSbI12DTVILC3MKcmzsMjIZJpGhbDyYguqBPQJHVqHuS10cG4HDnVd1ocK93L1TmwtNMc05OysKNl/Xlw7MwcKY5Jm0HWhLlowutiG0Hd31B0sofdJCkI4y28FVtrSRNMTAhSMpGchLHKxWzpmbVrEXv94eFWYr+Iekvu4XVEpiWrRJ0ajgwS4vFtJ9plEUMWUM2bVbswIFxru0G88qzrQb9xgT2wi7ecVBOxBJhXxUGbLEbTRuQWUWB6xWAAdbHXsqRY76l2xa669c7MOFWKPhNgzzRGWKMyoCVbJqVI1sV3nQg6AjXyphla11CaKAjc4VGK9wW28Th2yrI623o1zbuKtu8rVStGi7Jae89grtGB8RnzqmR2mWPAHkVb9i/SHawnUofbTUea7/nWJLoO02c3rI+o2GgP/E8wOKvMt0b8JRTf8xHVX7Zu245VDKysp9ZTceY4UiLShY/s7S0tdw9M+YqE8whwvMNQmisDqNRWs1zXC801CQQRgV7UlxFCEUIRQhFCEUIRQhFCEUIRQhFCEUIWqfEBBrv5VWtNrjs7avOOzWVNkZecFR+lPTdIiUX7ST2Qeyv4jz7vlWfDZbXpPvO7kfnwGvicNgKlJPHZ8Bi75ns4Zrm+09pT4nM8hZlWxIAORLmw03Dlc616ayWGz2MUjFCdZzPE+gw3LMlmkmPe+wTpOjkaYB8cGGJyHWNS6IoDWdnYqHIUHNoF0F72qT7Q69dApxU2wilTilXSKZrwK0McLiNZA0IKK0cq5kJBJbrFYMua/tcheUQJcQTUZFRkIuigorb/wD7cXSLGxLPhpoY3va7KdUkFj6VpI2PBhcWvpSOwN513MfAndqKC9kUt6a7FgTCYebCydbCJnQXN8iygNkJ36SRj0tRn11qUUjjLR2eSjIwCPuphsSBn2Hi4iLM3WGIMQubsoy5SxAsWBF91ctJAkBC7ACWEKgMLEjiCQdQdRv1FXmuDhUKoQQaFeEVJcV36b44YzB4KSIFhExEqqLmNjHlBYDcujAMdDmHOqETbk1HK2916OoUzYzjAbIxEk4yvPmEcZ0ZrpkQWPM3PgQajaDfeGtxXYRdZUrfFs/qNjwYQyrFNjSqZmDamTUjsi4bq1C352vaoSuvSbaemalGLrPmtUra+1CUfCqTJHHiexK5BYJGpVlB3gNKPRGmX42ImFxDxgEqRwALTilVW1WUrA42WBg8bMhOo5NY23HRhwqvabLDaW3JWg+Y4HMckyOR8ZvNNF0Pox08ViEmtG50v6jf7T+78K8xaNGWqwEyWYl7NY1jiNfEUO6i04rVHN3ZMD0+3NdBw2KD9x5fpzp9jt8dpGGB2e235VSkiLFvq8lIoQihCKEIoQihCKEIoQihCKEKJjsaIwdRcC5vuHeazrdb22cXW4uPz9BmU6KK9iclynpZ01aQtHAxC+tLxb8PId/utvLtH6FL3dvbMXH+E/7tvDIb9Ve0W3C5Flt9vdVbGbNmiVHkidFkF1ZgQD58+NjrbXdXow9pNAVnlrgKkK+7Diw+NwK4BlWORohPG9hq6SOhe3rMrRgnmrjvtQmLmyl2xW47rowFF+jTGtDiZsDOMpfMCh1s6jtDvDJrfiFXnTbQBIwSBQhJY4sKWYmTqMWv9oT9d9WeTIoIkmlViMgbKbIlwGOe1jmA0NLZi2jAakY+6m7B1X5KvTY5Th4YRCF6oMFld2ZwGcMVCrZALKu/NY3tvubEcUgdUnYkukZSlFnhtmzyIQiSdW2UsdVQ5TdSSbKbEXFzXJrRZ2uo9wqNWvwGKixkhHdBp09lkdgX1d8OD3urn/6w9R/EtJq2Nx/y0/8Aa6i4aULgOftVbU2Sn/5EflHOf+0Kl202qF3iz/kVGket48D7IOyl4YiPzScf9o0dvLrhd4s/5IpHqePA+yE2VIpvFNFm4FJgjeWYoag60sP5jHDi0nyvKYYR9Lh4+9FpxeExEbCWVJCRueUGRdeF3zKR3bqlFLZ5MI3Cu44+GaHiQYvB9PZS9udJpsUITIF6yE3R0JW1ytyV1BYBdCCtuR4SbZ7jqgrrprwoUlRbC1PAAFAkk1NSs44yxCqCWYgADeSTYAd5NdXFf+kOHg2ds+PDSxpPiJnz5SSMpsA7qw1QKoCgi1zbnas++6WWrcPZXboZH3sVUNubKMBiOpjniWaIta9iASjW0zLmFyNDcEW1Atxy3iWnMKs9lAHDIpt0X6XPhyEkJeLgfWTvHMd3u5VjaS0KJj21n7smewO9jv169otWa2Fndfi3y9x8Gxdc2VtRZVUhgwYdlhuP9azrFby53Yzijxhs5HYehzCuyRCl5mITGtVIRQhFCEUIRQhFCEUIRQhRNoYwRg6gG17ngOZrOt9uFnF1uLj0+ahrKdFFexOS470u6UNiWMURPVXt3yH9OQ41c0Tonsf/APRaMZD/AE//AFtOrIayadrtd/uM+nz+yjT7NXCACdpYsUyiWIiMMiDW2e98zE+yGyHKSDurVdK55IYKjX9klsYZQuOKeYDpzIcOrTxjEQ2WPExuFzC9gko9Vlf0WU6BwLEBxZLoKOwwrl7JjZatxx2+6g9IMVhY3wM+BlKqskoK73jzZHIysQSOw+hNjmIvY1JgeXFrxmFx10NBbtULb3SabGT5oohAWGQdWLzuPZZ11G89lO7WuthDGEymgzzoOai+Wru4MVEw2xVTSVrG9zHFZmvxzt6Kn/E3MVJsr5BSzsw2nAchmeg3pT7rMZHY7BifYdeCaYeHL/dokXfbO/8AjcafyhaYLDf/ADnl276R4DP/ADEqu623fyxTqfE+gC2vhM3actIb2zOxY/E1YjZFEezYAMK0Aoq75ZXi844ZLccJlCnKLMDbTkSD8vjUY7TG+SSMHFlK8xUHhq4gqL43hrXHJ1acjT5xUiHAMzqoU2JXXLoLgE+69V5NJRMhdIXCovYVFTQkDfjRObZJHSBoBoaY02gE+FVi2CYEgqRbNrlNjYG1ud7V1ukoHxNkY4G9dwqKgOIqTsoDiuGySh7mkHCuo40rSnGi1HBXVmKiy2BuOJ4U91pibKyKuL605CpS2xSXHP1Np1WiPC5O1GzR3O9GIva2+x13iuyRwzHs3gEgA4iudaeRXWTSxi8DQe1PcLTiIM395Gkn3ltG/jdRlb+ZTSDY3M/JeRuPeHgcRycFYbbA78xtd+R9vEJbLsfMfsWzH+E4Cyfy65ZP5Tf7tLNodF+e2g/mGLeetvMU3qw1rX/lmu7I+x5eCz6NbYGDnDvAsmU6hrh0O4leAOu5h7t9NkZ2je6fYojeGHEJsMEmPxj4nEYyBYifRMmV1jHoxhGtlJ1u1yLk2LWFVmv7FpFO8nub2pzwTXaqja+MiiwpthcKpDzqNLtl7MR42CWHC5vwIqER7Or3a+qnIL/dCTdLMBhpcVKmBJMqayRAdlyLl+oI3uoF2S1jrl1BDNglcG1d9O3YlyxtJwzUDov0jbCtxaJvSXl95e/51V0poplsbfZhIMjt3HdsOY4VB7ZrSYTQ/T5bwuz7H2msqKQwYMLq3P8ArWNYLa4u7CbB4wx3ajv8xiFoSRil9mSZVrJCKEIoQihCKEIoQtWJmyC/HgKq2u0ts8d456t5+ZqcbL5ouRdPekpkZoI27IP2je0fZ8Bx93A35oXR7nH8ZPi44t/5cT/DsHHBVttA/KZkM/b33pPg4nw0MsskUkbvEww05VrK9idBb0mFwrcN4Frkbk7rwo08RrVSIXTUhWvYm1YtqQDB4w2nXWKXS5IG8fftvXcwv32VJGYXX2ZJjHiQXXZqpzxPs7EFJBFK+SRTFmujKwygyixsjXuEOpyd1y3tBM263PyUA0xOqVCwWAeUtLIwVS3akygLew7ESLxsB2Ru3seJ46XsqRtq551epP8ACPgBKhS93jgPniU8w8VlKxgxIRYm/wBo4++w3D7q2HjvqcdjvEPnN46h/COA27zU8MlVltdBdjwHU8T6DBS4MOFOW2XnpqO/8/Cnvm/sTJFQ7N+7ichsPgqwYTJckqPTfwGfBNNkbPDFg7L6JGUHtA3Gu7havPaa0u6JsboQ7Ah16hukUOFddQfUY0Wno+wB5cJCMiKVxBqMd1KLXi4hE7Iq7gGBexzW423WsW91Oskz7fCy0SOpeJb3SRdByxzqXBu6hGG2E0bbM90TW1oAe9jUjdlShO/BTsRtVer6sHK2QaqLAHeV03cqxrPoac2rtpGmSMOIxPecASA4jWNdNdMiCtCW3xiHs2m6+mrIHZXUfLbVQcFjeqbNqboLLwJ3XPhY1s6Q0X+NYI2gAh7u9/KDVxptrUUGWtULNbPw7r5JoWjDacuWXFY47G9YS2voWseBuAbdxqWjtHGxsbE8Cpf9Q/iAaXCusUIyy2VXLVa+3cXtJpdy2GoB881PG1l6opfMypvcAhiN+h+F6xf3JaG2psoBjY538J7zActoFcsCaZZK/wDvCIwllbzgNYwdTPj6qHg4BK4RgfRzXWwyk63tutYgeVa9ttUlghNojcCL12jiSXAYZ1rUEOOyhO5UYIWWmQROFMK4YUJxyyoRQclntfAqrgIy7gMtzfxOnmTUdDaWdLE90zXE1Lq3Td3AHbTABdt9hDXtEZGQFK48fcpVPhg5K5Sd+8a233PlrW+2WkQfKQMteFTqB144b1mlp7Qtjr68/NRMXEGFpgZANBIP7xPM+mv3W8iKrPshjN6zmm7+E8v4TvHMFW47WH92Xx1/fmkeNwDRZW7LoT2XAuptrYg7m5q2viNa7FOJKtIo4Zg5jfvGwjDngnOZdocxt+eStTdJ3OzxBgIuplueu6vMzKp3yxA3ZrnQkklNL3AvSHwntO+cNvorDZRc7oxSfau2pFxKSQwLAqZzCDFkMjspRsS4AGY3YkLuF9dTp2OEuaQT1rRcfKARQKTiOhGJTB/WWDGXMzvGxu7Ke0ZLW9MHOxT2d1iMpk2djHBgyUTE5wvHNYdC+kf1dwjt9i5339A8HHdz9/O+dpnRhtDe2hH9o3+oDVxGbfDg2x2nszdd9J6fbb4rtGCxOde/599UtH2wWiPH6hn7/Mirksdw7lJq+lIoQihCKEIJrhIAqUKg/SB0j6pMqG0klwv3V4t48vLlWPZIP3nay9/5bOuwc83bqDWmzyfh46D6j8ry1b1U+g2wVndmMsaSBWMCPZizgf3hS4LIhINuJ7hr6m0zXRdGazoI6m8VY0gnkwk2D2pio4mLr1ckhjzOEZXLLqoZbhbGwIubjS1VXFgIcxPaHEEOVT2/goME0TYbFLiJ8wZQFUogB/vHIY6g2yrxI5Xqy2Z0vdASXRiPvVS7Zmz815pizKzEkk9uZ+OvADTM25RYDWwA5xaexg+rWdTRtO0nUNe4JZII7STLz3D1PqnscJY5mA7IsqqOyi8lHAd/HiSaswxRWcBtcXHMnFx9Tu1DIUVCaZ81SBgOgU1IRYFswGpNrXIvvF+W79mkTWqRsjo47rjhSpIANPpcQDmBUeBp3a9ZAwsD31AxrrqNoyyyPjjjRxjMVEYVAJUutgbXNlNrNbhpXkrJZrc23EujvhjrxaHUALgaFt4gEgY+Fdq3J5rM6zAB128KAkY0Go08PFJ1nIGZTqRkJ+R9wt5V6t9ljld2Mg7tb4HmDwca8HAZLFbO5g7RmdLp9DzApxBK1pJqLkkD5Hf8KsSWZgY/smgOOOApUjFpPNJZO682+SQOeBwPRYMtjblpVljw9ocMjj4pLmlpLTqWT7l8P9RpMOD5OI/9Wpkn0s4f7nITc3kPjf8AKuyYyMGyp6U/3IZgxx4DrX0XiLcgczU5ZOzYX7ASoMZfcG7V68pJOpAJvb5UplljDWX2glozIrxI2V1pjp3lzi0kAn9PBbZJi3aY6kBQe4CxPusPM1UisscNIIx3GkvpvJq1o4GpGy63anvmdIO0f9R7vufDDmdicw4qLqGBJbKoQsAA1idwvw/SvKS2W3G3tux3bzi9rS6ratxJNK46+JW0yazfhTV1aC6SBjQ4ClfmCSyQgKSLkab+AO6/j+94r18Nqe+URvoDjka3iKVDSQPp14Z4fwuWFJA1rC9tTluoDkTnnq3Y6woUsJW9lBVgM8bXyuOHgeIYajhTZoY7Ri095pzGbTs9wcDrXYZnxYOGB1HWPmRSXF4YwlZoWbJm7LbmjYa5HtubkdzDXmAmKUuJilFHDwI2jd1Bw2E3SAAHsOHluPzFWfo5tfCKs20MV1s2LjyjKxDWzEKphFgFBYgG/ok8ARdEsbmd1uR+UViN4d3jmPlUv6Vbb+sfV5mmdMUQHSBWBiw/bOWd2C3uUynLYtvtpeiOMhxFK/MV17gWg1oku2jHJLNPh0ZcMZAq307TKWNl9RGsSoPeNBlFWIHEANdySZQCS5vNXb6OekJI6hz2kF0v6y8V8v05V5rS1mdY7QLXEO644jec+Tujsdav2OXtWdk7MZcPt5LpqOCARuNaEcjZGh7ciuEEGhWVTXEUIRQhL9s4wRoSxsACzHkBv/fjWTpWdwaIGYud+lOZw4VT4Gj6zkPnRcPxksuOxLMis7tfKg3hRuHkNfEmvR2KyssdnbHXidpOZ9t1FlSyOmkLvlF4dgYtGDDDYhWFiGWN7i24gqNLVZ7SM6woXHjUVa5ulBbBOu0sKZGQqIS6shkc3sNwIYAEsy6Zb3txpvjuvHZnNWWvvNN8ZKmbJwXWFnkNkU5pCgA1YkiKMbgTuHIAk7qfLI6NojZi85epO4dcBrSAGuJccGj5TifurDGpJzMADYBVG5FG5V7h8SSd5qzZ7O2FtBicydZOsn5hlks60TmR25NsAyxOJGLZbaADfcbm5D51jaT7a2wmyxsF/XV2Aoc26zsOHdyOYV2yCOzvE7nG7qwxx1HZ65hb9uYlC/ZBzKAAQRlItcaeBqnoCyWkwu7Slx5Na1vVBu1rTDFtRjWuOBT9JzwiQXa3mgbLuONPA+iVyDcRu5cu6vSQGhcx31az/NqDvAUOwjZSuTKKgOb9PlrI61G0b6ryM8DuOh/WpTtJAc3NuI37RzFRxodS5E4VunI4ex5HpVeEU1rg4BwyKWQQaFZSc+Y/oflSoMAWbCRyzHgCAmS4kO2j7HqCvCdB4n8q63813Bv+4eiHflt4n0QNx8R8jQR/bN4O82+y4PyzxHk5epxPd89Pzrk2N1u0jpj5gDmuxYVdsHnh615LFRfSmveGNLjkEtrS4ho1r1zy3DQfv4+dLgYWtq7M4njs5Cg5KcrgTQZDAfN5x5rKPS5O7lzPLw/fGlzm84MZ9W3+UZE8TkN+OIBU4sAXOy2bTqHAZndxCa7ExSAtmvmKkkm1tNbWrzWn7JarjDHduNIDQK3qnAY7zTXr1rX0ZPDedereIqSaUwz+eSiY4rIxkBax1sRrfdYd3fw+ejowy2SJtkewXxsdgQSSSdYOdBTvasAbtW1iOd5na43eGOFBQaqZY6teNKqpUy3bLmVhaRODr+TDeG4HzrVtNnErcDRwxB2H2ORGsKrZp+zNDiDn88lXtp4LqzYEtG4ujbsy3sQ1uIIysvMciKTDJ2rSHijhgRsPscwdnNXnC6atOBy+eas/Rfonh3hOLxOIRcOPSAOU3AGYSMfRsd1rkjKbi9qXNaCwloGKZHCHCpKZ9J9soYEghwgGznCFp7WuGIytEP4it2u1rdRoQb1XaC51XOoU9xAFAKhUd45cJiCrdmaF7HkbbmH3WUg+DVbeyO1Qlj8nCh+bswqveikqMwu29GNqLNErLucXHcfWX3/I15TR7n2eV9klzBw+bx3hzWvJSRgkb8/TJO62VXRQhFCFzP6TdsWQRKdZTc/hXcPM2+NZmiI/xdsdaXfS3LicB4Cp4kKVsf2cQjGZ+Hr0Ve6OdEcZLGMVAVQqc0eZiGYrxXQi1wR2iAfCvTSzRt7rsVnxxPPeCazdOMX1LTxyBi7JCkJj1ilNzJnsAStkOQE3YuVOqEmp2QvBu3XuVjtO6T8qqzt7bU20J4iwuVRI0VdAXYDO4GY2zNoL6gDvqxHG2EOe44Dy2pMjzJRo+FMoIFGVFN44ydeDufSk8NLL90DmanZIzjPIKOd/SNQ9TvO4Kla5comZDqdvtuTrZca5mEoUIBrm0N+GXj+/CszTNpeI45LG5xecg3vAjXUYjDUTrw2p2j4W3nNnaA0Z1wodxzW3bbIJDlJzWFxYZbWFgPK1VtAttE9mbfAuVcQ693qkmpAoRnUYkVGYIzdpJ0Ucxuk3qAFtMKbNXSuOVEtdeI3fL9869FC8g9m8AO3ZO2kb9ozG8YnKkaCL7cR1G4+h17jgvEb3HfU5Yy6jm/UMvUHcdfI5gKMbwMDkc/fiPtkV4wtU43h7aj9Nyi9paaFetrr5H9/vdUIxccWcxzzHI9CApv7wDuR9PEdQUcPA/P8A8V3KTiPL9ei5nHwPn+nVHDz+f/ijKTiPI/dH/j4HzH2Rw8z+VA/MPAeZQfoHE+QRw/f750DGSuwU8cT5DxRkym0+WXmUDQfD9f331x/feG6hifTrjy3rre60u24D16Yc9y8UXqUj7grmdQ2nZ8yGOQUWNvGnwfPsvXa/hwrkUdwY4k4k/NQyG7fUrsj7xwyGXzada9QcTu4Dn/SlyvLj2cees5huscTrA5mgpWUbQ0X35dT9tp5DHJpsQoznOTfKwtYZbW1rzenhaYIKRtFy8DevEvLtRIoMa5UrqGAwWto0wyyVeTeoRSndps14eHPNR9pxguBEFyW7OXXxzcb+PCr2h7S7sXyWpzg+veDu7dH8NBlQ7hiajUFWt8I7RrYGi7TCmNdtT8oOaSTYUODEdA5vGT6sm4eCvop/lPCr9raY3C0N1fVvb7tzHMa1GySXx2TuXH75JRs4I98POxjjdgc5F+qkW4VyvEalWGmhvcFQROQVAe3GnUfMk9hpVp1qRMk82JAhkbEtBbIyRlY4SpIAVXUImW3pHjfXhSWdnQucKV1n0TX36gDGnzFSNtdGZIMImLkkDvJNlc589wwspzes2cEWBIswtuojlYHhjBh6ofG4tvOzTn6M9qlXaAnf208R6Q89PjWH+0EBjcy1x5jA+bfVp4hWrBJUGI8ff3XWo3uARuOtWo5BIwPbkcVIihoVlU1xRsfJZD36fr8L1n6Tm7Oznfh459KpsLav4Lh/SDEfWsawzBVLiMMdyqDYse6+Zq1tEwfhrE2uZF488egoOSoWl3azEDh4feqvOzdiQzTx4rZ+OLKmQGLPdciqAI7CxVSBrmU6sTysX6AhzcSm3akFpyVGxWCxuz1laS0TYjNEWDA5jITIzR2OuWzG5Gl91WAWSMayuPyqUb7HF607Bw+RDIosf7mLuuvbYfhQhfGQcq7K3tZGwDId48Ae6OZx4NKTfuMMhzyHqfDzVgwOFBsgIXgL3se7Sn221iyR9q5pc0Z0oSN9KjDbszyqs+CEzvuggE5V17kyx+zmjC3AZQoucwFjrfLfW3lbTdWDYNKw2iZ911x5d3RQkOFB9QGutamodvoKLStNikiY2rbzQMTWlDU5E6sqChG6qXOL63v8xYW1regc2P8Asy24SSdxJNTdOupqaYHdTFZkjS7vg3h1FMMR64jfVYK1qsvja8Ud83jYUpjy01C9I5e798KWx7mm4/PUdvsd2vMawJOaCLzfDZ9v0OonwcvdXXC46+OfvxHUcAENN4XTy9ufnxKBUnjAOGr4enWi4w40Ov583VQK64VoRqP29VxppUH5rRQR3gdx9PZAPdI4eqKAO8Tw+dUE90D58wQa40XQSd5+cgF12JAHz4UGhgugl2vE/NwwQ41NBw+cSvSeFRYC43zy3D3PQYba9caC6OfzYPvsQBxPurj3OebjMNp2cNp6DXsPWtDRedyG3ju89W1eE3pjGNY263L54nadag5xcalZoLak2BHmR+nf86rTObIbjW3iDXc0jKp2jYKmtMs06NpYLzjdBHMg7BsO00HHJMsFs1pEbQKCBl7QNzf1rG+7nuvurAtml4LPOwl19wPewIuilO6DgMTXMuIFC6i04LDLLE4Bt0EYY1rxIz8hqCU7Qwo1S4bvF7X7r16GyWn8TEJA0tByrSpG2mNKrMlj7CS7UEjOnkkO3Ys2Wbi91k/Gtrn+ZSreJblVazDsnOg/lxH+E5f6TUcKLQeb7RJtz4/fNSIXn2liIsOzt1bBFKA9nsr9rKygAMxAJ7V9bV0xMjvPI4Jgkc+jQrF02ibE4mHCQr1eDwmUPJosaMQFtmYhfs4/V33YW3VXhIBL3fCnSAmjQqZgMQ2HnViLPFIQwH3SVYDmCL2PEEGn2iEWuzOj/mHgdXgVXY4wyg7D86LveyZwyabt48Dr+teZ0PMXRGM5tPn96ha1obQ12qdWuq6QdL8d1UMj8UjYjxOi/EfGsW3t/EWqKz7aV5n0AKsRm5G5/wAwXGtkrCqzS4hDIiKqhAxUtJIwVBcbhYOTv3V6+Z7hQNzJWPE0GpdkFuOyJoSuIdHjgvdZoXEmVT6wkW19fw3Gmh1qF8PbdNCfBSulpqK0WfTHFzGdYZpuu+qplEg9YydvMwtowQou88dTeo2ZoLi4CmpSncQA0lMY4MpWP+CgU/jbtSHyY5f5BU7CL4dN/Oa8hg3oK81StrqER7PPM+3JMMLKFIYaMNxOovwNt4t51G2wzTMdHmw50N11NYxqDX/LhhvS7NJFG4P/AIhtxFduFD5rZjMQ0gXN2it+0OINt44caqaNskFileIyWh1KNdmCK1oT9QNQcCaFPtk0toY0uxu1xGWNKVGojeAogNbTmhwuuFQs5ri01BxXpN+40oNfH9OI2axwOvnjv1JhLX54Hp4auXhrXm6p92Ru75zB6qHeYUGpNBAoSuOIOS8roAAoEE1zReu0XKqS2z5QoYxSZSL3ytbxval9qytKjxTDDIBW6fBRqYlooQiuEA5roNF6Ki4E4A0XWkDEo30EtjFEUc81XoNt2/n+lLLHyfVgNgzPE+g8SMFMOaz6cTt9h7+AWJNNa0NAa0UCWSSalTcJiXjUhbKWIOY93Ib+PKsTSNis9tmaZKuDQRRudTtcKAU1AkY9dKyzy2eM3cKnM5U3DM13A4dNOJkDEn1jqbaDv01OvlV2xRTxMbG76W4Y4uI1VIo0U3Xqgc1WtD4nuLhmdmA30rUmvJLMVBmEsftr1i/jjBbTxTrB5ii2C49k2w0PB2HR10+KfY3Xmuj5jiPtVaOheLmSZlw7QRyuhAlmDEIqgu+ULoSQt9dOx7y0tq3HJWYDR2Cm7F2QNotiJ8Vi5ZcPBqJSAM2mYtGhBVFFjrluRY8aRfbG0ENx3p11zyQThuVc2hBGrK0LM0MoLozrlbQ5WVx7Q7OvEMvgLUTyagih91XkbTEGoXWfo6x2fDRX3gGM/wAu74D415Nzfw+lHs1Ox8Re87wWrGb9mB2emHsrlWulLn30pYq0BX25FX/CM3zWsywN7XSznfyg+Qb5uKnajdswG2nv6Kp9Ftt4OCIxYnDtOZXzGyKwQIAE9IjtEu9suoF69HO2Rzhd1KhE5gb3tafSYDY+OMaLM8TICiREstrkuQFlUgkkncb0isjDecKptGPF0FUnZkgxGM61rZZJnlP4Fuw/+tAKnISyyEtzIw4uwHUhKwdMK5e2JTUdaUzqRnYlmBGjFjc94N/nV10b2RhsNMMKHWAs8PifKe2rQ6xqUM7YcaFBcbxu/PSs46Ue03XMx4/ZajdDRvF5klRwHus1239y3839K6dKscKOZ1r6KP7keDVsnSnqh9vH2B45v/5pY0i1v0NI3Vw8KGnKimdDuP1vHGnrUdVrbbbeyvx/UV397P1MHipDQbNbz4LV/bMtwLLytY/7qX+9Ja1o3wPumfuaAClXeI9ltTa7j0lGm8WI8t5qTdLSfxNB4Ye6i7QcZHdcRxofZMsHjVk3aHiD8xzFatntUc47uexYtqsUtmPfy26k2wGO6sEW3kEm19OW8W8dfCsfTeh5LeWujfQtBFKkDHXkfmtW9GW+OzBzXtrXWF0bZDqyLKFILqOfDdpw30qKN8bQySl4YGhrl4LSvtf3m5HFU3ptgRHOHUWEgufEb/foffWzYpLzLp1LGt8V194a1XquqglmJ2uBogzd53eXP4Vlz6UYw0YL3l91s2bQ0kgvSG6Ov2URtry2JCrYbzlNh72qn+9Za5N6+6u/uWAa3dPZCbak4hbeB/3V0aVkGbR1Q7QsRyc4eC2DbZ9kH3j8jTBpZ2tnX7JTtBt1SdPutibd+5b+bX5Vw6RY762k7q4eFBXnVA0O9v0vA5Y+Z6LB9ttwj97f0qX72AFGs6/ZcGgyTVz+n3WeHx0spsiqo4sdbfHf3U2G1z2g0Y0AbTU+yRaLFZrKKyOLjsFB7phNJ1eSTf1bKx7wDr7xf31dtMPawuj2gj7rOs0lyUOSTKuHxLqwJRWkjax1KMGjJU88jXF+Nqrxu/EWcO/mAPP9Vo/lycCrBjdqYTDbLmweHnaabEXVj1bJkzAKxYH0bKu69yb0hzXyvFQntLI2mhVc2njFljhEUPVph7oXMmZmMva7QCgAkxXB4BbVYa1zZLzjmklzSy60ZK5/RZirCVPZdH9+h/y15zTw7O1QzDh4OHo4q/YDWNzPmI+y6nWguLlH0pzawrzaRviB/qqh+z4vWid/zFzj6BGkDRjG/MAPdLdjdJU2dGgjgWXEyp1ru7ZQiFmWNAcpJuELaefCt2RrpXloOAVRjmxtBOZW3bvSaPHYeV3h6nEwRmZJEa+ZU1kjJsraqWsNRcX4aw7J0WJNQc1K+2TAZqv7AQL1thYJAyjuzMkVvdIabaRUxs2uH9ILv9qQw4OJ2HrQeqsEYsAO6tFZBzUbF4RZRroQSAfyPMaVSlijtQLTgWmiuWa1SWVwc3EHUleI2UygkEEDle/jb9KzJtGSRtLgby24NMRSPDXC6oOX9/1rNqtdem40vccrm3wNC5TYvDY7vdw8BrrQiu1ZPqBzGh38P5vkK5kUDYtuCa0iW3lgP1+F6t2Gv4htFT0jd/CvvfDqVw2dhBK+Uuka7yzMBYWJNrnU2B91einnbCKnNeVs1mfO6jctav8AHtjDRqqdfGqoFXVhfcoAOumjKT4isN0gJJJXoWxOAAAS/pHj8LPFl6+IOD2CXAFwWUi54EqRfdu5imwWgRvrXBKtFkdKwimK51tZrRNbuGnewB3eNadscTZ3Fh1dNfRZNhaG2tjZBr66uqrxXWvLr2JWch3DTTx49+Y/u9cC5XWsLjz58R4WOvurqM16y8Sb+evz/KhdosoYCxCrqT++G4eNMiidK+6wYpM87IWF78AmUOxfaYW7v14VrR6Jxq92G5YkumyW0jbQ702ACgAaAWA+QFa/dYKZBYZvPNTiVjiVujDurpQ3NIekAvIGPrxRN59Wqt8VNZ1iwYW/yucP6iR0IWtNiQdoB6LoOzduYSTErBFs/rJWKGSURxZQZEWQyMfStZ73tqarXXhpxwG9W6tqMMSkXTDb8mIw80D4P6sYTFLYtrYTpGdAgFrObMCQbVKNpaWvrXHzUXmoLaKP9G0tsRIvtRE+4j/dWZ+07K2Zjv71PFp9kzRrqSEbvI/dde+t0r8aFZ7Jco+k5vtIPwN8SKl+zOLJXbS3yPukaSzbz9Fs2d9ICRRRwHBrKkcaJmZgCxCjMQCh0zEjfwradZ3ucXDDFVmzNa0BaNu9KcHPhcSkeDWCZ4igfLF2szKrICvauQSd3A1ExSil41FV0SMNaChSXYo+zxH/ACh75Af9NNm/7iIb3f8Ar91X/wDE/l5p0zWBPIXrQc660uOpZC0bOuY1Y72Ln42/KsjRjy6WQn+71qfVPcP7CMnXXzUmtlIWpsOhvdRr3W+IpT4Y3ghzRimsnkYQWuIpvUWTZKHiw7hb8xVJ2i4CcKjn71Wg3TNoAxoeX6JbtHBZCLtcNfgBu4HW1Zlssf4ehaagrXsFvNpqHChChEWOnh++dURitI4YrNSQb3Nx86k15aQ5poVx7GvaWuFQUp21tGbr3AlkAvoA7AWtwANgK37LBFLC18jASRiSB7Lzc8j4pHMYSAN6hf2nN/Gl/wAbfrT/AMHZ/wD82/6R7JX4iX+Y+JXv9pzfxpf8bfrXfwdn/wDzb/pHsj8RL/MfEp3szGyNAA7s3bb0iTwQjU8ATurIt57KTso+60gGgAGs+y1dHsbIO1eKuBoD4LabgVmrVJoEBBa50935mipRgE2w+yLqMzHUA2AGnjcXPwrbi0UwtBc413Lz02mpA8hjRQbVMh2ei23tbn+9atxaPgjNQKnf8oqM2k7RKC0mg3fKqSkYG4AX5AVbDQMgqRc52ZqsqkoqNtK4iLD1WQ/9X62rJ0jO5kkbG7z4ZeqcG/2D3jVTzW4NmW/MX+FabHB7Q4a0kFIttn+4/wDh+Usq/lVCzYOlH9//AGtPqtd5qG8PUrHae0UkjjyxukqpHEzrKQsioAoLplHaC6DXgAeFpdk68a0IJqp9oLozBCjx491hkgRYlWUASNkvI1jdRnLaAHcLVIwNLq5LgmIFE9+jw/8AGDvjf8qyf2hFbIP8Q8irGj/zeR9F0zrq8P8AiSt24qD9Jy/aQfgb4EV639mcGSt2FvkfZZGkvqbz9FS69OsxekfHUUITXYp+zxHhEfdKB/qqrN+fEd7h/ST6Kf8A4n8vNOH35fbBA8QL28xf3d9TtchiIJPddgd1cK9cfFZ0bBJVuvV7LDDPZYk5R3PiLX+J+FULG4wvof4nkcgKAeJT30c1rdjK+SkVvKkihCKEKFteLNGT7Pa17hr46VSt8XaQndjr1K/o2bsrQDtw1a0hIvXmMl7AGq12t/X9/u9SquUpkrXgMBh5UmZoYmZdmM9yikiRCy593pdka76ZFaZWtIa4gAHXvKtRWOF0cTnsBJlAOGYoMOCm4bYeGLQ3w8Pa2WZT9mmr2H2h09LvpwtM1R3j9O1Elis4a+jBhNdy1bOC3bJ2DhWfAhsPCQ+Cd3vGnaYBbMdNTqdaGWmYlveOW1LtNjga2ejBhIAMMhjgNyp2NCrHhgiqv2OZ7AC7F3uTbecoXyUVU7R0neeSTQD19VK2QMhtEjIwGiuVNwUQL76KpAFFvw8WdlQW1OuvAam2lxpViyw9rKG+/prVS2z9jC53trywOpWavVrxaKEIoQihC04yQdXMp3hB7yAR8SK81aHmcxvGpzm8RXDoCtINDWyM2ivT3WGH0XKd6qAfEi9v3zrassgc263JuFdu358NAsuUGtKNtj+4H/sj4yyt/qpFmxdKf7/k1o9FqvFAzh6lLo0LEBQSSbAAEknkAN5q0TRLWINANUKzfR4P+MHdG5+VYf7QmlkH+IeRV3R/5vI+i6Z1NeH/AAxW7fVL+lOH+5bk0i/EEf5a9X+zzrs87N/k5w9QsnSAqxjvmIHsqjsPZ4nmVGdI0uC7u6rZfWIuRc23Ac+WtemkkDG1KzmMLzROunyQSSjE4WaGSERpCUV1BTISFst7lTmsLA7qq2d90kO19U+ZtRVupJ9hnWVfahe38hWX/tGp2rDs3bHjrVv+5JZQhw3Hpj6JtiWsqOPUKt5Df8KnpGLtID81U6Z8lltf2cgdsP6oMiq+a4yqshvwscpB/wCqswsc8RHXUH/1J6hyuYCQnVdcOuHmFKRgQCNQdQa9Cs9e11CKEIoQoWK2arkm5BJuSNeHI6VSnsEUpvHAnXyor9n0lNAA0YgaudVG/sb7/wD0/wBedVP3Q2v1dFe/fj6fQPH5+qc4CNcMMVDJdZGwMwXNxzAsFt6pspIB9qsy1MiheWsNatIJ36vHLkF6DRVptE3ZiQUHaNIGzIH06pthPTw//wCnPyFLGY/wrVk+mT/+/uvcBiki+oO5yquz5CT5Ju5nuqN8MDXHZ7JdqBLbRT/9R6qj7MwBxDlUJ0S6i1zZABbvNhew32bwqdigY7+zeaHbqqsrSNqmBMzWg1OI9lJXY3Nz3WA8t961xohmtxWC7TchyaEww+HVAQosCb7yfn4VpRQsiFGCgzWVNPJMQ6Q1OS201JRQhFCEGourQ0XRSuKhAXxMi8CyE+AW4+QrzFnJbZidgrzF4eZWhdJtTq66e/osYZbxyScGZmHhuFbOjojHBQ/KAD0VNzr8pdtKW7f0lCn1I4k8xGpb/qLVGxYxl/8AM5x8XGnSi1JsHXdgA6J70DnwuHZsTipkU5SkcYu8gzaM5RAWXTQG25j3X5aC53caCpwgN7xKrGPwaQv1ccqSoB2XRr9ncub2XsNVO6nxPvDEUKU9t04FWX6N4r4iRvZiI95H+2vP/tO+lma3fXwafdXtGtrITu8z9l176pSvwQVntVSPpRwt4Gb2JFbyYZfm1L0e7stLOaf4gfIO82lQtQvWYHZ+nquVkV61ZCDXUKdsuXqsQhcWCvlcHgCSkgPeAWFVrUwyQOa3OmHEYjqAmRG68E/NRTyOE5GiJIZSyEjeCDYke6rcTxLGHjIivis2ZlyQg6lowsVyosy3zWDAX7PC1ra+kPCqMr2WVweR3Thw38NqlGC8dmM8xv3eymwIQoBbMQNWsBfyFaQySDms66uIoQihC8vRQrlVZOhuHjZmdiC6+ivEW9JwPcAeF+dqoW57gA0ZfMFpaPjaSXHMfKqndOZf+PmK6EFNx9EiNdL8xbU8715+doLiCvUWYnswnXRbHNiXuVAMeDbDDKLLZiOrJ9nkeGl/BUfaA0pUAU37q+/jtVs2prI7rsy8Pr5rf002O0Wz4CWBMQjjNhbQA6HjfMFP5aVI2cgBz8xhuHud+zADOtc2vtp3kYBxLqb/ANEq+jTDK2LzFhdEZkX2idNO8KSefup0DaknYk2p1GgbUy2/EFxEgC5RcG2nEA3FuBvfhv3CvR2VxdEKrydsaGzGi1YfZsr7kNuZ0Hx3+VKn0lZYMHvFdgxPT1RFYp5fpaaeCyx+A6oLmN2bkNLDvO81Cw6QFrc642jRtzNd2ofNqlarGbOBeNSdmXjrUKtFU0UISzb+HZo7obFO15DW/iLX9/OlyA0qFJudFjtOQIzOzWBVU03nU3A8Ra51IAPEis5sDS94/hvV41oaeOJ5K06Q3W7ae4r4LfgnE6RLlyCRgCOSg9o+GUE1atE3ZWdzxqGHHV1ULLHflDUhx+J6ySSQ+u7N4XJNvK9q5DF2UbY9gA8Arr3XnF21YYeBpDZFZzyUE/KmEgZqIFcliy2JB3gkHxBsRQDXEIIougfRZhbiV/adE92p/wA1eV08e0tUMI4+Lh6NK1LAKRvf8wH3XU60EJB0uwHWwyJxeNlHiNV+J+FYtvd+HtcVo2Z8jXqC5WIxficz5j8C4TXtVhq2pt7DYJIhBg1mxBijkeaY9lWcXIXQnTdoFGlr3vVJzZZHEA4A0VkGNjQaYqvbW613M0sYj6/7QBQQDwdgDqLuGa1z6Q11p8PdF2taJUuJvUzT2CfPkk/ip2vxpZX9/Zf+eo2I3L8P8pw4OxHhi3kq9tbeAk2+YwPoea82jcBXXejZvLj+nnUdJRX4q6hnwOvkqDXmNweNR/VSJZxmXKCVcFswtYacfG9qjouVzrOGuzaSPDLoVZtbW37zcjj4rOtNVUUIXqtY3BsRxqLmh4LXCoK61xaahOsBtphYPa9tGK6Hx5eO6vIaR0LaI6y2JxcNbScf8p18DjvOS37JpKN1GWgUO2mHP3GHBQcRtkwCWeMv1uRrqcpDd2YDQAgG4XQDyrUkitPYCK6KYd5pxAzNWu1nI50rVV4ZYe2L7xqdRGB4EagsYRCk0LSIXmO7q+2pbIWaRluWVbqbE3sSK85afx0kRbKRQYYghxBOAOABNNg5lbFnMLCTH/FvqOIxNFhhovqyTwxujLIVzMPTVbEqp10uOPed162NC2iC0ECjg7E0IwNKA0O4nEZqlpSSZrdVMBUHEcRvVj2jtvDTQxpKVLNZypzDtIA7gDTP65tqPHdVfSsroAYmsLnHLDDE0GO85b9ifY3iQCS8ANfhU/dI8PNhXxMqxxkOmR2YMFU3LDMpzbwynTQm9xesyN+kLND2bD9dRQipFNWVcNWfJPlbBM4Pd/Dvwx50UTZW1/rTO84LtHIY+wDZstsxJJOgYsug1tW7ZI7ZDZixhz1vdi00xAwrXjksu1GzPmDnY01NFajUTu81Z32rGBcl2PsqhHvLfMWrKj0PaXOobo33h6VPRXX6RhAqKndQ+tAlW09qBxl6kL95rlvG+h+dbujtEmzu7QSk7hkeOdfALKtlv7UXTH458sqJTW8speM1gSdw1riFjhMSjKZL9hQSbgjdvBB8KydK2hzY2xxnF5py1+iu2OIFxc7Jqh4KISXkkF2ZiRfUDwG7ha/cKdo6MNhwyrh78yqjpnSEuOs/ovcZPlWWTkvUp+KQHMR4Rh/8S121HtJWRb7x4Ny8XU8Cr9kbdY5/Ic/skuzMTJDIs0agmM31XMovcWYcjqOHdrTntDhdOtNaSDUK54rpzimiMsDwqkYdpUZQGQHq0ijXUmS7s3bUDeoIU788w3XUceCuCWoq1c+gjyqF32AFzx7zWi0UFAqRNTVdm+jrA5MNFfeQZD/N6PwPwrx7nfiNKvfqZUeAu+d4rYjFyzAbfXH2VyrXSlG2hHdD3a+7f8L1n6Uh7SzkjNuPhn0qnQOo/jguFdLMB1OKkX1WOdfBtfnceVbGiLR29kYdY7p5e4oeazbXHclI24+P3qtezpJsjFJ44ViAJdxHmQMxF0Zo2cDMQLJreQWFyTVuYMGLq47NajEXZCnsp20dmRjZ64szzSO+IyxmbOC4IIkKK7FgOwGzNY2h3AHVMTwJA0NomSMqypNVF2HKWDQ8Sesj/Go1X+dbjxVKlaD2T2z6hg7/AAnX/lOPAlJa3tGmPbiOP3HompAlQamxsdCRu1tccK0SKhZJ7pUWHCHsCQCwOYAEkBr3sDppvNud6rRQCJ2GR6H9PKinXu0GryP381Oie4v3ke42/r50yGYSFzdYP6H5rqoubQA6j8KzpygmuA2jGn/pKD7Vi3zOnlXnNI6P0nJUxTgjYRd8qg86LYslrsbPrjodv1eeI5LVjsYjOWKhydc2Zx8OFuVO0bZrc2zhr33CK4XWu15g1xr0y1JdsnszpS4NvA67xHSmHwrQZo/4I/xv+tXvw9rP/n/oHuq3bWcf+L+o+yzjwal1mEGUhSocyMosSCdSddVG7X31QtJIN2Sdrjs7MOPhU9VbgxFWREDOt8jrTyWplQYppmAcGHJlBYgsWuWLNYghUQAjmeWtaCw2v/wdzGtSLv8ASC7wNFYltdnu0l724G91ICMF1a4kzFbDqwiC2bIcxLsCTcZhkGm7J30226OtsoFXh9P8vKmW3WFCzW6zRi6GlvX79FlhNmKHmkAWd5XzE9YwYDcqBWsSBrzuWJ7qjE99n7rpDFxjFORqQuygTYhgfTY/HmKApvsieKJcllw5GpVlbXXfctc7+PM1St9itczg9ru1bqpq5DLrvT7LaoIwWuFw79fM5pmcUtr9cgvuJBF/C7VlixWitOzJpnQE+NFeNqipUvArvoqhiAcxuwY31YG9++/GvoEDmmMFrS0bCKU3UXkpQQ83jU7a1rzWunJa0Y9M0bj2lYe8Uh8rL3Z171K090xsZpe1JfinWOIQxgsL6hfScg7tOF9Wby8KMtl7S0X3ZNFBv2nrT4E6/SG4NefspGFxL9Vd0yG9lUDU8tN9+6tFtGM2AJDWVdRqX7cksywg36q+YjjI1usPfawT+TvqjZavvTn+LLc0fT44u5rVeA0CMavPX7clMGxcRLgonw/WPHnk6+OItcuCvV51XV1Ci4GoGYm2t664t7bv6slMXuz7vNLdqYfq44YpIykrF3YHMGMYMfVmRb6faBytwL9X3A1MOD5KDEDHgVG6WsrkfRa9l4MzTRxD12A8uJ8hc+VRtdoFngfKdQ66hzNAuRR9o8N2/D0XfdkQhU0FhuHgug/OvLaHiIiMhzcegw86nmti0OxDdinVrquihC5n9Jmx7oJVGsRsfwNuPkbfGszQ0n4S2PsrsnZeY8RUbyFK2s7SISDMfD78FzmJAzBWYqpKhmF9BmBvYb7WBt3CvWOyWUM1atrdIkxM+HTA4V5OoXJCJc2UXABcQoQzGwAvIygC+mpqi2J+LnGlVbdIzBrcUk2xsebByKkgKtlSRSDe19bBuLIwK345QdLirUb2yNIOOo7/ANVXe0sPz5gm0OJDASiwVzZwPUk3kdyt6Q/mHq1CyPMZNnfmMjtbq5jI8jrSLXFeHat58fvmFlinyi5uU9a29eTDmBy3/Kp2rtWAvYajYfQ5jqBwxFONzAe94++0LWs2RyWtka2a3D2ZV+6Rv/prlyPc8i0xfUMx0LTx6HiCrAAicY3/AEu6HUfnupXXLnyXGYC9u69r++t2KVsjQ4axVVXsLSQdSzFTJooJzs0wRWZiHfhf0V8NLk95FeX0ladJzVZZ4XBvFoJ64Dd4rbscVjj70sgJ50HRRJ8XlY5MmuucAlj33bcfC1XrFZJp4R+LvAjC7UAYf4TjzNdyr2i0MjkPYXcca0JPXLkockhY3YknmTetWKCOEUjaBwCoSSvkNXklY05LRQhFc3IUzB7QdCLsSo9XQ+7NcA1mWrRUMrD2YuO2jDxAwNdeCvQW+WNwvG8Nhx8FZocSkmiuj39U6HzBvf4V46Wy2mym89pbTWPcYdV6KO0QzijSDu+yTbdhjQgCLKxBO+wHkLg+Rr0ehJ7VaAXPkq0YUIBJ51r4181j6TjgiIDWYneR0ySV5FUFmNlGp/fM7vOta3TOiiNz6jgPfkKlZsDGudV2QxKXKXxDneq6AW3qLg2HDMbAk8BburNsjGWaMyyHPXrJzw18PHWnF77Q+rRhqG7aVJweUXyAZRpm9q3I8QOdadlmMoJDaDr88VXeRWgNfLkteIxeReu4glYRzbjJ4JfT7xXkaTands/8OMs3cNTeLv8A1rtCvWWPs29oc9Xvy80m2Sq9YJJIpZYo+3Isa3JA1AYnRQSLEkjS9OkJDe7mmsAJxyVvXDKVlxOzMeYF1knjlIBjFyWazKwyjW2h3GzcKplwpdlGWtWQ01vRlUPrS5Mjs7vJZmdySx00vfdYcNAOVXI2NaO6qz3FxxV5+jTZRZmnI/8AbTxPpN5C3xrzf7QWhz3MskeZNT5DwxceAWho+MCsrvm32XWo0AAA3AWq1HG2NgY3ICik4kmpWVTXEUIS7bWEDocwuCCrDmp3+79ayNKwm6LQzAs8s6/5TjwqrEDgasOR+dVwnbezWw8zxNwPZPNT6J/fEGvTWG1ttUDZRz3HWPbdRZE0RieW/KJjgul08GF6mAIkpaxnyKWEdicuu9g24tcANu0qUsF99a4KUc11u9b9jdH5cRh5ppRZbM4xeImkGvZJADHIVbIFLkDKDodMtQe5sLhd5hSaHSNNUmwOKMLsrqSpukse46H4OpFweBHK9Nmi7VoLDRwxB2fY5EbN6S110kOGGRHzon8bWspIZWF0fg67vJhuK8D5U2zziZpDhRwwI2e4Oo6wqVpg7M1GIPz9VFxEWRTqMguQSbFL7xuIZT7JqobG+J5dGRQ5g/OuzAgpccnd7N4qNW0bt4XmFcKyhmIIUqLG6kbwR3gC2uvjvq9HRgAKiQTkp0EhYXKldSLG3kdOdOCgVsrq4ihCKEIoQihCKEIoQiuIWO1MS7QspdjZSFubkEiwAO/U2quyzQwlz42gE7MK8sk500kgDXGoG35VI8PGyqsVyxBLOQLqpO5RwuN9t17eFJmbVwqK05/PuuilCDr+fOCYGN2Tq1Xq04km7Nzvbnx1151UfY5p5A9+AGW73O804Lj5jcuMwBzOs+wWZC5SLlYkHbcb+5F5u3DzJ0FXJZBZ2NiiFXHIeZO4ZnwGJTbLZw7vOwaPnikeKneeQZUO7LHGgJsouQqjeeJJ4m5ohiELKVqcydp1n22CgVx7i85cAr90NWPq1GExJkyLJ9YwuRFadiCMyNIFIAOUA3y2AvYk3pzElxLgRsVuIACjTxVO6UfV0Igw+Fmw7WHXiaQM2XsssVllf0iFY5uCD2qfFfkPeNQEqS6z6cylmDwzSyLGguzmw/XwG/yp08zIY3SPyGPzjkN6Qxhe4NGZXdOjGy1hjVV9FBlB5n1m8z+deQ0e19omfa5NZNPXw+kcCtqSkbBG35+uad1tKuihCKEIIrhFcChUHp/0c61LoLyRglPvLxTxHDy51j2Kf92Wsxv/AC3dN/8AlyP92hzTbRH+IjvD6h866t65Zh52RldDZlNwf6Hf4GvZkAihWODQ1Ca7e2viNozKrAmMFBFh1HYzZRqR65zBrZtAANBYmq0cDWVc5OfMXYNTjpJsIgwxzYgybSmDOY7EhlHooCBlQixC6ANYjgDS4ZQ0kCt1TljJAJzVd2bj8l0cFomNyB6SndnS+5hy3MNDwIbNCXESRmjxr1EbDu6g4jehrhS64VHzEb/NPFewGYh0b0JB6LdxB9FhxU6jw1p1ntLZatIo4Zg6vcbCMDxwVKezGPvNxB1/PJeHBjgzWzFyL3BvwN+HcKeWAihyVe8hcT1ZyyAlD6Mg3jubn4/sYVoinsr70LsNhyO7YD4V1EKzHPG4XJhz90GK0nWIVKuLMw1vb0ba2G+3mK0rJahODhddrGzYeChNF2e8aitkOIUnKSFYeqTb3X3ilHSPZktlYajWMR7jrxQyESfQ4V2HP7reyEbxVmz2yCf8t1TsyPgoSQSR/UFjVpKRQhZCM77ac93zqhLpOzRmhdU7sfsrDLJK7Gi0NiVsSCGA001ueAFt58KdDaRKCQ0gb8Omag+K6aVBO5L9mOY8xxEoubdgEsRv8bb/AA0qjbLZJELsWLtuoe53ataaxsQ70poOp9VJlm62wjQqt7l2/wBIv8f/ADSLKLXM4X3mnCg8aCvJckmiyibzPoo+L2MHt9o4AFrDLa3cAABW12Y2pN8qXJLcE5ska6NJv19hB6znl5mwpFotNw3GC885D1Owb9eQqVZgs17vOwHzAb0jx2MMpVEUhAbJGNTc6XNvSdtNfADTSlww9nVzjVxzPoNgGoczirbnVoAKAavmtPui2CglEuG6+XDYxjlEoygDKxDQIwa+Y5e1YqdQAdGuqdxNDSrfNPiaBhWjlC2zAcNM8rwvhpRMhw8ecv1hDMZZL2BCBcjEgkAsV4gAY+80MNDXp+i49tCXDCiQFmJZ3bM7sXdjvZm1J/QcAAOFWmMDG3QkPcXGpXRvo66PEDr3HbkFkv6q8X8Tw7rc68ppi1Otc4scJwBxO8Z/6erjuqtSxxCNnau1/OvkumxoAABuFaEcbY2BjcguOJcalZVNcRQhFCEUIWnFQZ1tx3g8jVW2WVtojunPMHYfmB3Jkb7hquSdPejZjZsRGtlJ+1UeqfbH3Tx8b8dOaF0i4H8JPg4YD/j/AMdow2VRbbOPzWZHP391XNh7ZlwsoliNiPSU7mHFWH58K9FJGHihVFjyw1CZ4DB4jFuuHws+IdJHaaeZ42UozBRlaUN2rAXyxhQTl3DQVLrWfUKU6qxec76Tn0W7a+Ews0zYbAxkthoSDKpGWVoh2kygWLAA9sWBbs6717DK5oqfp8uG5ckY0mgzVfwG0GjvazI1syNqrcj3EcGFiOdPmgbJQ5EZEZj7bQcCkNeW4ajqT3BTB/7klucLH7Qfg4Sjw7XNeNQbanQ920ZfzDLn/KeOG/UlSWVsmMWezXy2+e5bhIrggHmDzHv4ir+DhuKz3NLTiokezspOvZsBpcMSN5YjQ+6qzoGMFQ2vDP0opMNMBh5eCwxDRt2XdgfvJf5C/wAazJrSCaPjOH94VHiAeqmRZ3YOcK8CFjGgQdiZPBWI/wCm7X91cZ+GfibwO8GvIivQqQaY/pfh/iBHgfZaf7RlJNrW4WF/yprrVOT/AGRJG2n2VR76mrB83LadoSkWACkHtPut3ag5T3kGh8j523ZcAMxQ9ddN3jsVizvoCcA7fq4Vw51WP1dW1knQ8bFzIfLUfKkOdFF9DXHgLo8aN9U24H4ySYf4h5BbEdHNlErgaA6KBfkAwt560+C0SvIa1gw1AnDnSnmoX4Bgwnww6oxezHNupcx29UnTXjpfX3+VaTY8K0ofmtLc4V2pg84WwJux0AA1J7gPlTnODRVxXGsc80AUbG4hU/vj2v4CHtf81h6A+6Lt+HfVA2mSfCDAfzEYf5R/Fx+njktCOzNjxkxOz32efBI8bjHlILWAGiquiqOSjh4nU8SaZDCyIG7mcycSeJ+AagpueXZ/orj0d6KyK2HxeGnhnsQ7oh1AzFWyEmzaZhc5dRxpL7Q1wLSKJ7YXAhwxUTplFh5Yzi8ywTiV4ZobN25Uvcw2GpJsSd1jmNiDeMMhbRhFQcl2Vgd3hhRVfaGMknlaaZy7sAoOtlUeii3J0G8m9ySSasxxCPJJfIX5p90N6OnEP1kg+xQ7vbPsDmOfu52x9M6T/DM7KL63dK+p/h8dlbNjs3aG876R1+23wXZ8Dhsg13nf3cgPCqOj7H+HZV31HP0HLqcVdmkvnDJSa0ElFCEUIRQhFCEUIUTaGDDjcL2tY7iPZNZukLD24vx4PHXd7HUeadFLdwOS470v6LnDkyxAmEnUcYzyP3eR/ZvaI0t2/wDYzYSDDj/9bduY3U7XZOz77Pp8vskOz9oSQsTGxGZSjAEgMpFipykHjvBBG8EGtuSMPFCqjHlhqE32d0kiwsDpg8J1c7p1fWvLnCA+yAoJtvtYXIFybVXfDK+gJFE5sjG4gGqrkUYVQo3AADyFqtjBViaqZDs+ZkMiRSMgPpqjFRb7wFtPhXC5owJXQ0nEBSotsk265et5PfLIOXbAOb+cNVb8L2ZrA65uzb/p1f5S1TLw8UkFfPx96pjBjEb0Jl/BN2G8n1Q+ZXwqQtUrPzWc294eGDvAHikOssbvodTjh1y8lInUgXliYL7WXMvkwuvuNTbabLP3agnYc/A4jwVeSxytzbh85LQnUkEDLY8tPiNacLNCBQNCr9nTUt8ARRZbAeP7vTWta0UbgEUOxYNEmfPex42O/wAagYmF9/X8z2oodixmlh9bJ7hXDDE41LQeQXezJ1LcmcrdImy+0QET/E1l+NJdbLPF3bwrsGJ8BU9FYZY5XY0w8PNRMRjEX05QfuQDMfORrIPLPSzaZ5Py2U3uw/pHe8bqsNssbfrdXh75eaXTbYbURKIgdCVJLnuaQ6+S5R3VEWUON6Y3zvyHBuXjU707tLoowU8/H9Etq2lq2bAwuDlwlsSOpIdx9auoVdI8qyZjrmLkKLH0G1G+qk0r434ZKxHG17MVF2nhfqD9XK4lNusw/wBXlCSZjlGa/pRRstg+hByra5ANRc9sv0jHf81LoaY/qOCr00ryOZZWzytqzG28gA2sABfKOGttassjDBgkueXJ50Y6OtimubrCp7T8/urzPyrM0ppVljZQYvOQ2bz6DM9U+y2UzGpy+fNy7NsfZqxKoChQosq+yP1rEsFjfe/ET4vO3VXWd56DAa1oySAC4zJMq10hFCEUIRQhFCEUIRQhFCFEx2CDg7r2sb7iORrNt2jxP/aMweNe3cfQ5jonRS3cDkuVdKuhbRlpMOpKjVouK96e0vd7r8H6O00Q7sLXg4az/u9HZHXtNa0WLC/FiNnt7KlV6VZyyjUEgE2BIBOpt32GptQhXiEr9Rl61So2fI2IwmIPoyWdygBGjF/ukntjcRrnvcLwftzGzV+iuNBoW7NfzqlWwcBFPh8RLiVyR4aNpXxCE55HYliMpGQIALBBci411pr3viIxqoMa2SuFEri2Z106Q4UmZmjVyMqrkLAsY37ZAZRlza2uwFObLgS4UolGPEBprVRcFJIt2hMi2AJaMsLDgSV3DxrsjI5BR4BG+h81Fpc3KoUn+3Zj6TrJ+OOJ/iyk/Gk/gYR9ILeDnN8iFMzvOZrxAPosxtlv4OHP/KA/ykUfhNkj/wDUfWqO0/ut8EHbLcIsOP8AlA/5r0fhBre//UfSiO1/ut8FiNtzj0XCf/GkafFFBo/AwH6m3uJc7zJQJnjAGnAAeS0Kks7E3aQqpZmdvRUb2ZnNlUcyQKcBHC3ABo3Cnkod552lShsZlSOaU/8ADObddCY5R4dl7DzPvOlcEwd9GJ2ZKRjLfqwCb9KdhDC9dGiRZQsUkUry/ayDMnWFUuBZQXuAu4A5uFV2Tuc4VOvJOdEA00HNVSrqqqQMXaF4hGjF2Vg73PV5VdcyKN7kSEXJsNDYkClPYXOBBpRMY8BpB1qNbVmNyzG7MSSSeZJ1P5UxrQ3ABQc4nNWnov0Ree0koKRcB6z9y8h3+7nWHpLTTYD2UHefltp7ndkNexXbNYzJ3n4Dz9h8G1dc2XstYlUBQoUWVRuX9T31mWOwOD+3tGLzjtpv3noMhtN2SUUuMy+dExrWSEUIRQhFCEUIRQhFCEUIRQhFCFpxGHDjXfwI3iqtqscdobR+eo6x82ZJjJCzJUjpT0KSUlxaOT21HZb8Y4Hv+e6qEFttejO5KL0flw/l4GrdhquyWeO0Ytwd88fNc22tsibDtllQjkw1U+B/LfXqLJboLU2sTuWscR6jDesuWF8R7wS1oVJuVBIN93Hn499Wrra1pil3jSlU6n27fAnBrEEBkSRnRiesykEhwx09FTdSfRtlANIdC4yBxNQnCQBhaE96GYuKHF4aON1fNd5ZVkya5XTqmjkjDFFzKw1XMxvrlACJy59ScAE2KjaAY1UPYuFlTan1ZXeNfrbMVUlc6Ru7oGI1K5NbXsb8amQ10IcdQ+ygCWykDX+qidLtuyyYjEqrKY1xJK3VTbqlaPJqNVLjMQbi47zXbPFUB1Tr9kTSUJFE5+kCKLDyzLEuEQDCoViMX2meWUxCRWygAKWVtCT2G7PEJZI86zmOHNMexo1BDbHimw7HAyYdyuGIeCRFEwexvNnIL3BtZRZDYi+oImZHNf3iR5KIY0t7oB81SQb6jdV5VFZ+ixhkw2Mwrukck6p1bObKxQlhGWO4E28QTvtVW0ggtdqCsQ0ILdZWpMd9VwWLw0uXrJygiiDIxBB7czZSQqqAmp3lQBUZHCSRtzErrAWMdeUTbu3RiIcPCYLtAgTr3bUjskqqLcMOyAGY30JtrTGROEhOoqLntLANaUVYSFK2fs+SdskSFz3bh3k7h50i0WqKztvSuoPPgMypxxukNGiq6H0Y6CqhDy2lkHD/ANNP9x/duNeXtGlbTbiYrKLrdZ9zq4NqdpotSKyMh70mJ+fKldAwuECa725/kOQp1jsEdmFc3bfQbB8JKlJKX8FIq+lIoQihCKEIoQihCKEIoQihCKEIoQihCCK4RXAoS7G7JR1IsLHerC6ny4VkzaKbW/ZzcI8OWtvLDcrDZ6ijxUfPFUXbn0fIbtETCeR7SeR3r+9KnHpm2WTu2pl4bfvl4gE7Ul9iikxjND81eypu0ujOJh1aIsvtJ2h8NR5gVuWbS9knyfQ7Dh9jyJVGSySszFeGP3SZlBFjYjiDWkq634PFSQm8MjxnQXRmXQbhod3duqDomEUIUxI4GtVj17FzIxDsWzHOq2J45goANzqedzffXQwNbdC4XVNSmOO6SYmVzK/1cylDH1nUnMBZh2ftLAjO1jbS9IFmAFA4pvbkmpAWibbExLlTGjunVtKiMJCtgpsS5VSQACyoDUjBUUrhsXBNTGmKgKthYbhpT0lekUIWKIqjQADuAFAGxFU12bsDET/3cTW9puyvjc7/ACvVG0aSstn+t4rsGJ6Zc6J8dnlfkPT5yVv2L9HoJBmYyH2I9F8C51PlasKXT09oNyxs55//ACPE8FeZYGMxlPzz8lfdm7ESJQoVVUeogsPM7zVePRjpHdpanXjsqepzPQbk8zBouxiiaqoAsBYcq12Maxoa0UASCSTUr2pLiKEIoQihCKEIoQihCKEIoQihCKEIoQihCKEIoQihCjSYFDwynmunw3VnTaLs0mIF07sOmR5hObO8b0p2j0Yil9OON+9lsf8AENarNsFrs/8A28vLEeNKg/6VIvik+tvr88VXcZ9HUB9FZU/A4Yf9VzTxpHSsX1MDuQ9C09Eo2WzOyNPm+qUz/Rz7MzD8UR+YIpjf2imb+ZAf6h5tPmoHRzT9L/I+oURvo+k/jx+asPzqX/U8Q+qMjn9go/ux2p3T7rxfo/k/jx+SsaP+qIT9LCeY9kfux+3p91Kh+jk+tOT3LEfnmPyqLv2jkP0QH+o+TfVSGjgPqf5D1TXCfRzCPSEz/iZVHwANLOlNKS/RGG8gP/YnyUxZLO3N1fm4KwbO6JQxWKRRIRxtmb/E2tJdZbfaPz5cNmJ6d0dCmNMMf0N+dSnMez0G+7eP6bqdFoizs+oXuOXhgOiHWh5ywUoCtIAAUCRWq9rqEU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TEhUUExQWFhUXGBoYGRcYGRgeHxwiHRocHRsYGh4cHCgiHB4mIBcaITEiJSorLi4uGB8zODMsNygtLisBCgoKDg0OGxAQGy0kICUyLy83NDcsLCw0LDQtLCwsLCwsLzQsLCwsLywsLCwsLDQsLCwsLCwsLywvLCwsLCwsLP/AABEIAOAA4QMBEQACEQEDEQH/xAAbAAACAgMBAAAAAAAAAAAAAAAABQQGAgMHAf/EAEkQAAIBAgMEBgYIAwYFBAMBAAECAwARBBIhBTFBUQYTImFxgTJCUpGhsQcUI2JywdHwU4LhFTOSssLSJIOiw/FDY3OjVHXiFv/EABsBAAIDAQEBAAAAAAAAAAAAAAADAgQFAQYH/8QAQxEAAQMBBAcHAgMFBwUBAQEAAQACAxEEEiExBUFRYXGBoRMikbHB0fAy4RQz8QYVQlKiI2JygpLC0hY0Q7LiU3Mk/9oADAMBAAIRAxEAPwDuNCEUIRQhFCEUIRQhFCEUIRQhR5MYg438P13VQm0lZ4tdeGPXLqmtheUo2j0phi9OSNDyLXPuqo3SFptH/bRE76EjxwA8VN0cbPrdT54qu4z6R4R6Jkf8K2/zWNPbYNLS/UQwbyP9oPmlG02ZuVTy96JTP9JB9WEn8Un9DTB+z9pd+ZP0J83DyUDpBg+lnUD0URvpCl/gp/iJ/Kpf9MsP1Sn/AEj7qP7yP8vVeL9IMv8ABT3n9KP+mYxlKfAI/eTv5eqlQfSO3rQ2/DIf9oqLv2enb+XP0I6h3opDSDT9TOv2TXCfSREfS61PEBh8LmlnRulYvoeHDjj/AFD1Uxa7O7MEcvYqwbO6XQS2CyIxPC+VvcdfhSXWy22f/uITTbQ08ReHUJjWxSfQ75wwKdRY5Dxt4/rT4dK2eXXTj75LjoHhSQa0QQRUJOS9rqEUIRQhFCEUIRQhFCEUIRQhFCEUIRQhFCEUIRQhBNcJpiUJfjtqpGpJIAG9ibAVlT6VYDchF5x+Yazyw3p7YDSrsB88FRNufSGgusQMp5nRPLifd51OPRFttfetLrjdmZ8MhzJO5KfbIo8IxU/OfoqfitvYvEsEDOS26OIEX7gF7R95rZs+h7HZ+9dqdrsfPAcgFSfa5pMK03DD7qFtDZM0BUTxtFn1BYb+e7iN5G/urSbI12DTVILC3MKcmzsMjIZJpGhbDyYguqBPQJHVqHuS10cG4HDnVd1ocK93L1TmwtNMc05OysKNl/Xlw7MwcKY5Jm0HWhLlowutiG0Hd31B0sofdJCkI4y28FVtrSRNMTAhSMpGchLHKxWzpmbVrEXv94eFWYr+Iekvu4XVEpiWrRJ0ajgwS4vFtJ9plEUMWUM2bVbswIFxru0G88qzrQb9xgT2wi7ecVBOxBJhXxUGbLEbTRuQWUWB6xWAAdbHXsqRY76l2xa669c7MOFWKPhNgzzRGWKMyoCVbJqVI1sV3nQg6AjXyphla11CaKAjc4VGK9wW28Th2yrI623o1zbuKtu8rVStGi7Jae89grtGB8RnzqmR2mWPAHkVb9i/SHawnUofbTUea7/nWJLoO02c3rI+o2GgP/E8wOKvMt0b8JRTf8xHVX7Zu245VDKysp9ZTceY4UiLShY/s7S0tdw9M+YqE8whwvMNQmisDqNRWs1zXC801CQQRgV7UlxFCEUIRQhFCEUIRQhFCEUIRQhFCEUIWqfEBBrv5VWtNrjs7avOOzWVNkZecFR+lPTdIiUX7ST2Qeyv4jz7vlWfDZbXpPvO7kfnwGvicNgKlJPHZ8Bi75ns4Zrm+09pT4nM8hZlWxIAORLmw03Dlc616ayWGz2MUjFCdZzPE+gw3LMlmkmPe+wTpOjkaYB8cGGJyHWNS6IoDWdnYqHIUHNoF0F72qT7Q69dApxU2wilTilXSKZrwK0McLiNZA0IKK0cq5kJBJbrFYMua/tcheUQJcQTUZFRkIuigorb/wD7cXSLGxLPhpoY3va7KdUkFj6VpI2PBhcWvpSOwN513MfAndqKC9kUt6a7FgTCYebCydbCJnQXN8iygNkJ36SRj0tRn11qUUjjLR2eSjIwCPuphsSBn2Hi4iLM3WGIMQubsoy5SxAsWBF91ctJAkBC7ACWEKgMLEjiCQdQdRv1FXmuDhUKoQQaFeEVJcV36b44YzB4KSIFhExEqqLmNjHlBYDcujAMdDmHOqETbk1HK2916OoUzYzjAbIxEk4yvPmEcZ0ZrpkQWPM3PgQajaDfeGtxXYRdZUrfFs/qNjwYQyrFNjSqZmDamTUjsi4bq1C352vaoSuvSbaemalGLrPmtUra+1CUfCqTJHHiexK5BYJGpVlB3gNKPRGmX42ImFxDxgEqRwALTilVW1WUrA42WBg8bMhOo5NY23HRhwqvabLDaW3JWg+Y4HMckyOR8ZvNNF0Pox08ViEmtG50v6jf7T+78K8xaNGWqwEyWYl7NY1jiNfEUO6i04rVHN3ZMD0+3NdBw2KD9x5fpzp9jt8dpGGB2e235VSkiLFvq8lIoQihCKEIoQihCKEIoQihCKEKJjsaIwdRcC5vuHeazrdb22cXW4uPz9BmU6KK9iclynpZ01aQtHAxC+tLxb8PId/utvLtH6FL3dvbMXH+E/7tvDIb9Ve0W3C5Flt9vdVbGbNmiVHkidFkF1ZgQD58+NjrbXdXow9pNAVnlrgKkK+7Diw+NwK4BlWORohPG9hq6SOhe3rMrRgnmrjvtQmLmyl2xW47rowFF+jTGtDiZsDOMpfMCh1s6jtDvDJrfiFXnTbQBIwSBQhJY4sKWYmTqMWv9oT9d9WeTIoIkmlViMgbKbIlwGOe1jmA0NLZi2jAakY+6m7B1X5KvTY5Th4YRCF6oMFld2ZwGcMVCrZALKu/NY3tvubEcUgdUnYkukZSlFnhtmzyIQiSdW2UsdVQ5TdSSbKbEXFzXJrRZ2uo9wqNWvwGKixkhHdBp09lkdgX1d8OD3urn/6w9R/EtJq2Nx/y0/8Aa6i4aULgOftVbU2Sn/5EflHOf+0Kl202qF3iz/kVGket48D7IOyl4YiPzScf9o0dvLrhd4s/5IpHqePA+yE2VIpvFNFm4FJgjeWYoag60sP5jHDi0nyvKYYR9Lh4+9FpxeExEbCWVJCRueUGRdeF3zKR3bqlFLZ5MI3Cu44+GaHiQYvB9PZS9udJpsUITIF6yE3R0JW1ytyV1BYBdCCtuR4SbZ7jqgrrprwoUlRbC1PAAFAkk1NSs44yxCqCWYgADeSTYAd5NdXFf+kOHg2ds+PDSxpPiJnz5SSMpsA7qw1QKoCgi1zbnas++6WWrcPZXboZH3sVUNubKMBiOpjniWaIta9iASjW0zLmFyNDcEW1Atxy3iWnMKs9lAHDIpt0X6XPhyEkJeLgfWTvHMd3u5VjaS0KJj21n7smewO9jv169otWa2Fndfi3y9x8Gxdc2VtRZVUhgwYdlhuP9azrFby53Yzijxhs5HYehzCuyRCl5mITGtVIRQhFCEUIRQhFCEUIRQhRNoYwRg6gG17ngOZrOt9uFnF1uLj0+ahrKdFFexOS470u6UNiWMURPVXt3yH9OQ41c0Tonsf/APRaMZD/AE//AFtOrIayadrtd/uM+nz+yjT7NXCACdpYsUyiWIiMMiDW2e98zE+yGyHKSDurVdK55IYKjX9klsYZQuOKeYDpzIcOrTxjEQ2WPExuFzC9gko9Vlf0WU6BwLEBxZLoKOwwrl7JjZatxx2+6g9IMVhY3wM+BlKqskoK73jzZHIysQSOw+hNjmIvY1JgeXFrxmFx10NBbtULb3SabGT5oohAWGQdWLzuPZZ11G89lO7WuthDGEymgzzoOai+Wru4MVEw2xVTSVrG9zHFZmvxzt6Kn/E3MVJsr5BSzsw2nAchmeg3pT7rMZHY7BifYdeCaYeHL/dokXfbO/8AjcafyhaYLDf/ADnl276R4DP/ADEqu623fyxTqfE+gC2vhM3actIb2zOxY/E1YjZFEezYAMK0Aoq75ZXi844ZLccJlCnKLMDbTkSD8vjUY7TG+SSMHFlK8xUHhq4gqL43hrXHJ1acjT5xUiHAMzqoU2JXXLoLgE+69V5NJRMhdIXCovYVFTQkDfjRObZJHSBoBoaY02gE+FVi2CYEgqRbNrlNjYG1ud7V1ukoHxNkY4G9dwqKgOIqTsoDiuGySh7mkHCuo40rSnGi1HBXVmKiy2BuOJ4U91pibKyKuL605CpS2xSXHP1Np1WiPC5O1GzR3O9GIva2+x13iuyRwzHs3gEgA4iudaeRXWTSxi8DQe1PcLTiIM395Gkn3ltG/jdRlb+ZTSDY3M/JeRuPeHgcRycFYbbA78xtd+R9vEJbLsfMfsWzH+E4Cyfy65ZP5Tf7tLNodF+e2g/mGLeetvMU3qw1rX/lmu7I+x5eCz6NbYGDnDvAsmU6hrh0O4leAOu5h7t9NkZ2je6fYojeGHEJsMEmPxj4nEYyBYifRMmV1jHoxhGtlJ1u1yLk2LWFVmv7FpFO8nub2pzwTXaqja+MiiwpthcKpDzqNLtl7MR42CWHC5vwIqER7Or3a+qnIL/dCTdLMBhpcVKmBJMqayRAdlyLl+oI3uoF2S1jrl1BDNglcG1d9O3YlyxtJwzUDov0jbCtxaJvSXl95e/51V0poplsbfZhIMjt3HdsOY4VB7ZrSYTQ/T5bwuz7H2msqKQwYMLq3P8ArWNYLa4u7CbB4wx3ajv8xiFoSRil9mSZVrJCKEIoQihCKEIoQtWJmyC/HgKq2u0ts8d456t5+ZqcbL5ouRdPekpkZoI27IP2je0fZ8Bx93A35oXR7nH8ZPi44t/5cT/DsHHBVttA/KZkM/b33pPg4nw0MsskUkbvEww05VrK9idBb0mFwrcN4Frkbk7rwo08RrVSIXTUhWvYm1YtqQDB4w2nXWKXS5IG8fftvXcwv32VJGYXX2ZJjHiQXXZqpzxPs7EFJBFK+SRTFmujKwygyixsjXuEOpyd1y3tBM263PyUA0xOqVCwWAeUtLIwVS3akygLew7ESLxsB2Ru3seJ46XsqRtq551epP8ACPgBKhS93jgPniU8w8VlKxgxIRYm/wBo4++w3D7q2HjvqcdjvEPnN46h/COA27zU8MlVltdBdjwHU8T6DBS4MOFOW2XnpqO/8/Cnvm/sTJFQ7N+7ichsPgqwYTJckqPTfwGfBNNkbPDFg7L6JGUHtA3Gu7havPaa0u6JsboQ7Ah16hukUOFddQfUY0Wno+wB5cJCMiKVxBqMd1KLXi4hE7Iq7gGBexzW423WsW91Oskz7fCy0SOpeJb3SRdByxzqXBu6hGG2E0bbM90TW1oAe9jUjdlShO/BTsRtVer6sHK2QaqLAHeV03cqxrPoac2rtpGmSMOIxPecASA4jWNdNdMiCtCW3xiHs2m6+mrIHZXUfLbVQcFjeqbNqboLLwJ3XPhY1s6Q0X+NYI2gAh7u9/KDVxptrUUGWtULNbPw7r5JoWjDacuWXFY47G9YS2voWseBuAbdxqWjtHGxsbE8Cpf9Q/iAaXCusUIyy2VXLVa+3cXtJpdy2GoB881PG1l6opfMypvcAhiN+h+F6xf3JaG2psoBjY538J7zActoFcsCaZZK/wDvCIwllbzgNYwdTPj6qHg4BK4RgfRzXWwyk63tutYgeVa9ttUlghNojcCL12jiSXAYZ1rUEOOyhO5UYIWWmQROFMK4YUJxyyoRQclntfAqrgIy7gMtzfxOnmTUdDaWdLE90zXE1Lq3Td3AHbTABdt9hDXtEZGQFK48fcpVPhg5K5Sd+8a233PlrW+2WkQfKQMteFTqB144b1mlp7Qtjr68/NRMXEGFpgZANBIP7xPM+mv3W8iKrPshjN6zmm7+E8v4TvHMFW47WH92Xx1/fmkeNwDRZW7LoT2XAuptrYg7m5q2viNa7FOJKtIo4Zg5jfvGwjDngnOZdocxt+eStTdJ3OzxBgIuplueu6vMzKp3yxA3ZrnQkklNL3AvSHwntO+cNvorDZRc7oxSfau2pFxKSQwLAqZzCDFkMjspRsS4AGY3YkLuF9dTp2OEuaQT1rRcfKARQKTiOhGJTB/WWDGXMzvGxu7Ke0ZLW9MHOxT2d1iMpk2djHBgyUTE5wvHNYdC+kf1dwjt9i5339A8HHdz9/O+dpnRhtDe2hH9o3+oDVxGbfDg2x2nszdd9J6fbb4rtGCxOde/599UtH2wWiPH6hn7/Mirksdw7lJq+lIoQihCKEIJrhIAqUKg/SB0j6pMqG0klwv3V4t48vLlWPZIP3nay9/5bOuwc83bqDWmzyfh46D6j8ry1b1U+g2wVndmMsaSBWMCPZizgf3hS4LIhINuJ7hr6m0zXRdGazoI6m8VY0gnkwk2D2pio4mLr1ckhjzOEZXLLqoZbhbGwIubjS1VXFgIcxPaHEEOVT2/goME0TYbFLiJ8wZQFUogB/vHIY6g2yrxI5Xqy2Z0vdASXRiPvVS7Zmz815pizKzEkk9uZ+OvADTM25RYDWwA5xaexg+rWdTRtO0nUNe4JZII7STLz3D1PqnscJY5mA7IsqqOyi8lHAd/HiSaswxRWcBtcXHMnFx9Tu1DIUVCaZ81SBgOgU1IRYFswGpNrXIvvF+W79mkTWqRsjo47rjhSpIANPpcQDmBUeBp3a9ZAwsD31AxrrqNoyyyPjjjRxjMVEYVAJUutgbXNlNrNbhpXkrJZrc23EujvhjrxaHUALgaFt4gEgY+Fdq3J5rM6zAB128KAkY0Go08PFJ1nIGZTqRkJ+R9wt5V6t9ljld2Mg7tb4HmDwca8HAZLFbO5g7RmdLp9DzApxBK1pJqLkkD5Hf8KsSWZgY/smgOOOApUjFpPNJZO682+SQOeBwPRYMtjblpVljw9ocMjj4pLmlpLTqWT7l8P9RpMOD5OI/9Wpkn0s4f7nITc3kPjf8AKuyYyMGyp6U/3IZgxx4DrX0XiLcgczU5ZOzYX7ASoMZfcG7V68pJOpAJvb5UplljDWX2glozIrxI2V1pjp3lzi0kAn9PBbZJi3aY6kBQe4CxPusPM1UisscNIIx3GkvpvJq1o4GpGy63anvmdIO0f9R7vufDDmdicw4qLqGBJbKoQsAA1idwvw/SvKS2W3G3tux3bzi9rS6ratxJNK46+JW0yazfhTV1aC6SBjQ4ClfmCSyQgKSLkab+AO6/j+94r18Nqe+URvoDjka3iKVDSQPp14Z4fwuWFJA1rC9tTluoDkTnnq3Y6woUsJW9lBVgM8bXyuOHgeIYajhTZoY7Ri095pzGbTs9wcDrXYZnxYOGB1HWPmRSXF4YwlZoWbJm7LbmjYa5HtubkdzDXmAmKUuJilFHDwI2jd1Bw2E3SAAHsOHluPzFWfo5tfCKs20MV1s2LjyjKxDWzEKphFgFBYgG/ok8ARdEsbmd1uR+UViN4d3jmPlUv6Vbb+sfV5mmdMUQHSBWBiw/bOWd2C3uUynLYtvtpeiOMhxFK/MV17gWg1oku2jHJLNPh0ZcMZAq307TKWNl9RGsSoPeNBlFWIHEANdySZQCS5vNXb6OekJI6hz2kF0v6y8V8v05V5rS1mdY7QLXEO644jec+Tujsdav2OXtWdk7MZcPt5LpqOCARuNaEcjZGh7ciuEEGhWVTXEUIRQhL9s4wRoSxsACzHkBv/fjWTpWdwaIGYud+lOZw4VT4Gj6zkPnRcPxksuOxLMis7tfKg3hRuHkNfEmvR2KyssdnbHXidpOZ9t1FlSyOmkLvlF4dgYtGDDDYhWFiGWN7i24gqNLVZ7SM6woXHjUVa5ulBbBOu0sKZGQqIS6shkc3sNwIYAEsy6Zb3txpvjuvHZnNWWvvNN8ZKmbJwXWFnkNkU5pCgA1YkiKMbgTuHIAk7qfLI6NojZi85epO4dcBrSAGuJccGj5TifurDGpJzMADYBVG5FG5V7h8SSd5qzZ7O2FtBicydZOsn5hlks60TmR25NsAyxOJGLZbaADfcbm5D51jaT7a2wmyxsF/XV2Aoc26zsOHdyOYV2yCOzvE7nG7qwxx1HZ65hb9uYlC/ZBzKAAQRlItcaeBqnoCyWkwu7Slx5Na1vVBu1rTDFtRjWuOBT9JzwiQXa3mgbLuONPA+iVyDcRu5cu6vSQGhcx31az/NqDvAUOwjZSuTKKgOb9PlrI61G0b6ryM8DuOh/WpTtJAc3NuI37RzFRxodS5E4VunI4ex5HpVeEU1rg4BwyKWQQaFZSc+Y/oflSoMAWbCRyzHgCAmS4kO2j7HqCvCdB4n8q63813Bv+4eiHflt4n0QNx8R8jQR/bN4O82+y4PyzxHk5epxPd89Pzrk2N1u0jpj5gDmuxYVdsHnh615LFRfSmveGNLjkEtrS4ho1r1zy3DQfv4+dLgYWtq7M4njs5Cg5KcrgTQZDAfN5x5rKPS5O7lzPLw/fGlzm84MZ9W3+UZE8TkN+OIBU4sAXOy2bTqHAZndxCa7ExSAtmvmKkkm1tNbWrzWn7JarjDHduNIDQK3qnAY7zTXr1rX0ZPDedereIqSaUwz+eSiY4rIxkBax1sRrfdYd3fw+ejowy2SJtkewXxsdgQSSSdYOdBTvasAbtW1iOd5na43eGOFBQaqZY6teNKqpUy3bLmVhaRODr+TDeG4HzrVtNnErcDRwxB2H2ORGsKrZp+zNDiDn88lXtp4LqzYEtG4ujbsy3sQ1uIIysvMciKTDJ2rSHijhgRsPscwdnNXnC6atOBy+eas/Rfonh3hOLxOIRcOPSAOU3AGYSMfRsd1rkjKbi9qXNaCwloGKZHCHCpKZ9J9soYEghwgGznCFp7WuGIytEP4it2u1rdRoQb1XaC51XOoU9xAFAKhUd45cJiCrdmaF7HkbbmH3WUg+DVbeyO1Qlj8nCh+bswqveikqMwu29GNqLNErLucXHcfWX3/I15TR7n2eV9klzBw+bx3hzWvJSRgkb8/TJO62VXRQhFCFzP6TdsWQRKdZTc/hXcPM2+NZmiI/xdsdaXfS3LicB4Cp4kKVsf2cQjGZ+Hr0Ve6OdEcZLGMVAVQqc0eZiGYrxXQi1wR2iAfCvTSzRt7rsVnxxPPeCazdOMX1LTxyBi7JCkJj1ilNzJnsAStkOQE3YuVOqEmp2QvBu3XuVjtO6T8qqzt7bU20J4iwuVRI0VdAXYDO4GY2zNoL6gDvqxHG2EOe44Dy2pMjzJRo+FMoIFGVFN44ydeDufSk8NLL90DmanZIzjPIKOd/SNQ9TvO4Kla5comZDqdvtuTrZca5mEoUIBrm0N+GXj+/CszTNpeI45LG5xecg3vAjXUYjDUTrw2p2j4W3nNnaA0Z1wodxzW3bbIJDlJzWFxYZbWFgPK1VtAttE9mbfAuVcQ693qkmpAoRnUYkVGYIzdpJ0Ucxuk3qAFtMKbNXSuOVEtdeI3fL9869FC8g9m8AO3ZO2kb9ozG8YnKkaCL7cR1G4+h17jgvEb3HfU5Yy6jm/UMvUHcdfI5gKMbwMDkc/fiPtkV4wtU43h7aj9Nyi9paaFetrr5H9/vdUIxccWcxzzHI9CApv7wDuR9PEdQUcPA/P8A8V3KTiPL9ei5nHwPn+nVHDz+f/ijKTiPI/dH/j4HzH2Rw8z+VA/MPAeZQfoHE+QRw/f750DGSuwU8cT5DxRkym0+WXmUDQfD9f331x/feG6hifTrjy3rre60u24D16Yc9y8UXqUj7grmdQ2nZ8yGOQUWNvGnwfPsvXa/hwrkUdwY4k4k/NQyG7fUrsj7xwyGXzada9QcTu4Dn/SlyvLj2cees5huscTrA5mgpWUbQ0X35dT9tp5DHJpsQoznOTfKwtYZbW1rzenhaYIKRtFy8DevEvLtRIoMa5UrqGAwWto0wyyVeTeoRSndps14eHPNR9pxguBEFyW7OXXxzcb+PCr2h7S7sXyWpzg+veDu7dH8NBlQ7hiajUFWt8I7RrYGi7TCmNdtT8oOaSTYUODEdA5vGT6sm4eCvop/lPCr9raY3C0N1fVvb7tzHMa1GySXx2TuXH75JRs4I98POxjjdgc5F+qkW4VyvEalWGmhvcFQROQVAe3GnUfMk9hpVp1qRMk82JAhkbEtBbIyRlY4SpIAVXUImW3pHjfXhSWdnQucKV1n0TX36gDGnzFSNtdGZIMImLkkDvJNlc589wwspzes2cEWBIswtuojlYHhjBh6ofG4tvOzTn6M9qlXaAnf208R6Q89PjWH+0EBjcy1x5jA+bfVp4hWrBJUGI8ff3XWo3uARuOtWo5BIwPbkcVIihoVlU1xRsfJZD36fr8L1n6Tm7Oznfh459KpsLav4Lh/SDEfWsawzBVLiMMdyqDYse6+Zq1tEwfhrE2uZF488egoOSoWl3azEDh4feqvOzdiQzTx4rZ+OLKmQGLPdciqAI7CxVSBrmU6sTysX6AhzcSm3akFpyVGxWCxuz1laS0TYjNEWDA5jITIzR2OuWzG5Gl91WAWSMayuPyqUb7HF607Bw+RDIosf7mLuuvbYfhQhfGQcq7K3tZGwDId48Ae6OZx4NKTfuMMhzyHqfDzVgwOFBsgIXgL3se7Sn221iyR9q5pc0Z0oSN9KjDbszyqs+CEzvuggE5V17kyx+zmjC3AZQoucwFjrfLfW3lbTdWDYNKw2iZ911x5d3RQkOFB9QGutamodvoKLStNikiY2rbzQMTWlDU5E6sqChG6qXOL63v8xYW1regc2P8Asy24SSdxJNTdOupqaYHdTFZkjS7vg3h1FMMR64jfVYK1qsvja8Ud83jYUpjy01C9I5e798KWx7mm4/PUdvsd2vMawJOaCLzfDZ9v0OonwcvdXXC46+OfvxHUcAENN4XTy9ufnxKBUnjAOGr4enWi4w40Ov583VQK64VoRqP29VxppUH5rRQR3gdx9PZAPdI4eqKAO8Tw+dUE90D58wQa40XQSd5+cgF12JAHz4UGhgugl2vE/NwwQ41NBw+cSvSeFRYC43zy3D3PQYba9caC6OfzYPvsQBxPurj3OebjMNp2cNp6DXsPWtDRedyG3ju89W1eE3pjGNY263L54nadag5xcalZoLak2BHmR+nf86rTObIbjW3iDXc0jKp2jYKmtMs06NpYLzjdBHMg7BsO00HHJMsFs1pEbQKCBl7QNzf1rG+7nuvurAtml4LPOwl19wPewIuilO6DgMTXMuIFC6i04LDLLE4Bt0EYY1rxIz8hqCU7Qwo1S4bvF7X7r16GyWn8TEJA0tByrSpG2mNKrMlj7CS7UEjOnkkO3Ys2Wbi91k/Gtrn+ZSreJblVazDsnOg/lxH+E5f6TUcKLQeb7RJtz4/fNSIXn2liIsOzt1bBFKA9nsr9rKygAMxAJ7V9bV0xMjvPI4Jgkc+jQrF02ibE4mHCQr1eDwmUPJosaMQFtmYhfs4/V33YW3VXhIBL3fCnSAmjQqZgMQ2HnViLPFIQwH3SVYDmCL2PEEGn2iEWuzOj/mHgdXgVXY4wyg7D86LveyZwyabt48Dr+teZ0PMXRGM5tPn96ha1obQ12qdWuq6QdL8d1UMj8UjYjxOi/EfGsW3t/EWqKz7aV5n0AKsRm5G5/wAwXGtkrCqzS4hDIiKqhAxUtJIwVBcbhYOTv3V6+Z7hQNzJWPE0GpdkFuOyJoSuIdHjgvdZoXEmVT6wkW19fw3Gmh1qF8PbdNCfBSulpqK0WfTHFzGdYZpuu+qplEg9YydvMwtowQou88dTeo2ZoLi4CmpSncQA0lMY4MpWP+CgU/jbtSHyY5f5BU7CL4dN/Oa8hg3oK81StrqER7PPM+3JMMLKFIYaMNxOovwNt4t51G2wzTMdHmw50N11NYxqDX/LhhvS7NJFG4P/AIhtxFduFD5rZjMQ0gXN2it+0OINt44caqaNskFileIyWh1KNdmCK1oT9QNQcCaFPtk0toY0uxu1xGWNKVGojeAogNbTmhwuuFQs5ri01BxXpN+40oNfH9OI2axwOvnjv1JhLX54Hp4auXhrXm6p92Ru75zB6qHeYUGpNBAoSuOIOS8roAAoEE1zReu0XKqS2z5QoYxSZSL3ytbxval9qytKjxTDDIBW6fBRqYlooQiuEA5roNF6Ki4E4A0XWkDEo30EtjFEUc81XoNt2/n+lLLHyfVgNgzPE+g8SMFMOaz6cTt9h7+AWJNNa0NAa0UCWSSalTcJiXjUhbKWIOY93Ib+PKsTSNis9tmaZKuDQRRudTtcKAU1AkY9dKyzy2eM3cKnM5U3DM13A4dNOJkDEn1jqbaDv01OvlV2xRTxMbG76W4Y4uI1VIo0U3Xqgc1WtD4nuLhmdmA30rUmvJLMVBmEsftr1i/jjBbTxTrB5ii2C49k2w0PB2HR10+KfY3Xmuj5jiPtVaOheLmSZlw7QRyuhAlmDEIqgu+ULoSQt9dOx7y0tq3HJWYDR2Cm7F2QNotiJ8Vi5ZcPBqJSAM2mYtGhBVFFjrluRY8aRfbG0ENx3p11zyQThuVc2hBGrK0LM0MoLozrlbQ5WVx7Q7OvEMvgLUTyagih91XkbTEGoXWfo6x2fDRX3gGM/wAu74D415Nzfw+lHs1Ox8Re87wWrGb9mB2emHsrlWulLn30pYq0BX25FX/CM3zWsywN7XSznfyg+Qb5uKnajdswG2nv6Kp9Ftt4OCIxYnDtOZXzGyKwQIAE9IjtEu9suoF69HO2Rzhd1KhE5gb3tafSYDY+OMaLM8TICiREstrkuQFlUgkkncb0isjDecKptGPF0FUnZkgxGM61rZZJnlP4Fuw/+tAKnISyyEtzIw4uwHUhKwdMK5e2JTUdaUzqRnYlmBGjFjc94N/nV10b2RhsNMMKHWAs8PifKe2rQ6xqUM7YcaFBcbxu/PSs46Ue03XMx4/ZajdDRvF5klRwHus1239y3839K6dKscKOZ1r6KP7keDVsnSnqh9vH2B45v/5pY0i1v0NI3Vw8KGnKimdDuP1vHGnrUdVrbbbeyvx/UV397P1MHipDQbNbz4LV/bMtwLLytY/7qX+9Ja1o3wPumfuaAClXeI9ltTa7j0lGm8WI8t5qTdLSfxNB4Ye6i7QcZHdcRxofZMsHjVk3aHiD8xzFatntUc47uexYtqsUtmPfy26k2wGO6sEW3kEm19OW8W8dfCsfTeh5LeWujfQtBFKkDHXkfmtW9GW+OzBzXtrXWF0bZDqyLKFILqOfDdpw30qKN8bQySl4YGhrl4LSvtf3m5HFU3ptgRHOHUWEgufEb/foffWzYpLzLp1LGt8V194a1XquqglmJ2uBogzd53eXP4Vlz6UYw0YL3l91s2bQ0kgvSG6Ov2URtry2JCrYbzlNh72qn+9Za5N6+6u/uWAa3dPZCbak4hbeB/3V0aVkGbR1Q7QsRyc4eC2DbZ9kH3j8jTBpZ2tnX7JTtBt1SdPutibd+5b+bX5Vw6RY762k7q4eFBXnVA0O9v0vA5Y+Z6LB9ttwj97f0qX72AFGs6/ZcGgyTVz+n3WeHx0spsiqo4sdbfHf3U2G1z2g0Y0AbTU+yRaLFZrKKyOLjsFB7phNJ1eSTf1bKx7wDr7xf31dtMPawuj2gj7rOs0lyUOSTKuHxLqwJRWkjax1KMGjJU88jXF+Nqrxu/EWcO/mAPP9Vo/lycCrBjdqYTDbLmweHnaabEXVj1bJkzAKxYH0bKu69yb0hzXyvFQntLI2mhVc2njFljhEUPVph7oXMmZmMva7QCgAkxXB4BbVYa1zZLzjmklzSy60ZK5/RZirCVPZdH9+h/y15zTw7O1QzDh4OHo4q/YDWNzPmI+y6nWguLlH0pzawrzaRviB/qqh+z4vWid/zFzj6BGkDRjG/MAPdLdjdJU2dGgjgWXEyp1ru7ZQiFmWNAcpJuELaefCt2RrpXloOAVRjmxtBOZW3bvSaPHYeV3h6nEwRmZJEa+ZU1kjJsraqWsNRcX4aw7J0WJNQc1K+2TAZqv7AQL1thYJAyjuzMkVvdIabaRUxs2uH9ILv9qQw4OJ2HrQeqsEYsAO6tFZBzUbF4RZRroQSAfyPMaVSlijtQLTgWmiuWa1SWVwc3EHUleI2UygkEEDle/jb9KzJtGSRtLgby24NMRSPDXC6oOX9/1rNqtdem40vccrm3wNC5TYvDY7vdw8BrrQiu1ZPqBzGh38P5vkK5kUDYtuCa0iW3lgP1+F6t2Gv4htFT0jd/CvvfDqVw2dhBK+Uuka7yzMBYWJNrnU2B91einnbCKnNeVs1mfO6jctav8AHtjDRqqdfGqoFXVhfcoAOumjKT4isN0gJJJXoWxOAAAS/pHj8LPFl6+IOD2CXAFwWUi54EqRfdu5imwWgRvrXBKtFkdKwimK51tZrRNbuGnewB3eNadscTZ3Fh1dNfRZNhaG2tjZBr66uqrxXWvLr2JWch3DTTx49+Y/u9cC5XWsLjz58R4WOvurqM16y8Sb+evz/KhdosoYCxCrqT++G4eNMiidK+6wYpM87IWF78AmUOxfaYW7v14VrR6Jxq92G5YkumyW0jbQ702ACgAaAWA+QFa/dYKZBYZvPNTiVjiVujDurpQ3NIekAvIGPrxRN59Wqt8VNZ1iwYW/yucP6iR0IWtNiQdoB6LoOzduYSTErBFs/rJWKGSURxZQZEWQyMfStZ73tqarXXhpxwG9W6tqMMSkXTDb8mIw80D4P6sYTFLYtrYTpGdAgFrObMCQbVKNpaWvrXHzUXmoLaKP9G0tsRIvtRE+4j/dWZ+07K2Zjv71PFp9kzRrqSEbvI/dde+t0r8aFZ7Jco+k5vtIPwN8SKl+zOLJXbS3yPukaSzbz9Fs2d9ICRRRwHBrKkcaJmZgCxCjMQCh0zEjfwradZ3ucXDDFVmzNa0BaNu9KcHPhcSkeDWCZ4igfLF2szKrICvauQSd3A1ExSil41FV0SMNaChSXYo+zxH/ACh75Af9NNm/7iIb3f8Ar91X/wDE/l5p0zWBPIXrQc660uOpZC0bOuY1Y72Ln42/KsjRjy6WQn+71qfVPcP7CMnXXzUmtlIWpsOhvdRr3W+IpT4Y3ghzRimsnkYQWuIpvUWTZKHiw7hb8xVJ2i4CcKjn71Wg3TNoAxoeX6JbtHBZCLtcNfgBu4HW1Zlssf4ehaagrXsFvNpqHChChEWOnh++dURitI4YrNSQb3Nx86k15aQ5poVx7GvaWuFQUp21tGbr3AlkAvoA7AWtwANgK37LBFLC18jASRiSB7Lzc8j4pHMYSAN6hf2nN/Gl/wAbfrT/AMHZ/wD82/6R7JX4iX+Y+JXv9pzfxpf8bfrXfwdn/wDzb/pHsj8RL/MfEp3szGyNAA7s3bb0iTwQjU8ATurIt57KTso+60gGgAGs+y1dHsbIO1eKuBoD4LabgVmrVJoEBBa50935mipRgE2w+yLqMzHUA2AGnjcXPwrbi0UwtBc413Lz02mpA8hjRQbVMh2ei23tbn+9atxaPgjNQKnf8oqM2k7RKC0mg3fKqSkYG4AX5AVbDQMgqRc52ZqsqkoqNtK4iLD1WQ/9X62rJ0jO5kkbG7z4ZeqcG/2D3jVTzW4NmW/MX+FabHB7Q4a0kFIttn+4/wDh+Usq/lVCzYOlH9//AGtPqtd5qG8PUrHae0UkjjyxukqpHEzrKQsioAoLplHaC6DXgAeFpdk68a0IJqp9oLozBCjx491hkgRYlWUASNkvI1jdRnLaAHcLVIwNLq5LgmIFE9+jw/8AGDvjf8qyf2hFbIP8Q8irGj/zeR9F0zrq8P8AiSt24qD9Jy/aQfgb4EV639mcGSt2FvkfZZGkvqbz9FS69OsxekfHUUITXYp+zxHhEfdKB/qqrN+fEd7h/ST6Kf8A4n8vNOH35fbBA8QL28xf3d9TtchiIJPddgd1cK9cfFZ0bBJVuvV7LDDPZYk5R3PiLX+J+FULG4wvof4nkcgKAeJT30c1rdjK+SkVvKkihCKEKFteLNGT7Pa17hr46VSt8XaQndjr1K/o2bsrQDtw1a0hIvXmMl7AGq12t/X9/u9SquUpkrXgMBh5UmZoYmZdmM9yikiRCy593pdka76ZFaZWtIa4gAHXvKtRWOF0cTnsBJlAOGYoMOCm4bYeGLQ3w8Pa2WZT9mmr2H2h09LvpwtM1R3j9O1Elis4a+jBhNdy1bOC3bJ2DhWfAhsPCQ+Cd3vGnaYBbMdNTqdaGWmYlveOW1LtNjga2ejBhIAMMhjgNyp2NCrHhgiqv2OZ7AC7F3uTbecoXyUVU7R0neeSTQD19VK2QMhtEjIwGiuVNwUQL76KpAFFvw8WdlQW1OuvAam2lxpViyw9rKG+/prVS2z9jC53trywOpWavVrxaKEIoQihC04yQdXMp3hB7yAR8SK81aHmcxvGpzm8RXDoCtINDWyM2ivT3WGH0XKd6qAfEi9v3zrassgc263JuFdu358NAsuUGtKNtj+4H/sj4yyt/qpFmxdKf7/k1o9FqvFAzh6lLo0LEBQSSbAAEknkAN5q0TRLWINANUKzfR4P+MHdG5+VYf7QmlkH+IeRV3R/5vI+i6Z1NeH/AAxW7fVL+lOH+5bk0i/EEf5a9X+zzrs87N/k5w9QsnSAqxjvmIHsqjsPZ4nmVGdI0uC7u6rZfWIuRc23Ac+WtemkkDG1KzmMLzROunyQSSjE4WaGSERpCUV1BTISFst7lTmsLA7qq2d90kO19U+ZtRVupJ9hnWVfahe38hWX/tGp2rDs3bHjrVv+5JZQhw3Hpj6JtiWsqOPUKt5Df8KnpGLtID81U6Z8lltf2cgdsP6oMiq+a4yqshvwscpB/wCqswsc8RHXUH/1J6hyuYCQnVdcOuHmFKRgQCNQdQa9Cs9e11CKEIoQoWK2arkm5BJuSNeHI6VSnsEUpvHAnXyor9n0lNAA0YgaudVG/sb7/wD0/wBedVP3Q2v1dFe/fj6fQPH5+qc4CNcMMVDJdZGwMwXNxzAsFt6pspIB9qsy1MiheWsNatIJ36vHLkF6DRVptE3ZiQUHaNIGzIH06pthPTw//wCnPyFLGY/wrVk+mT/+/uvcBiki+oO5yquz5CT5Ju5nuqN8MDXHZ7JdqBLbRT/9R6qj7MwBxDlUJ0S6i1zZABbvNhew32bwqdigY7+zeaHbqqsrSNqmBMzWg1OI9lJXY3Nz3WA8t961xohmtxWC7TchyaEww+HVAQosCb7yfn4VpRQsiFGCgzWVNPJMQ6Q1OS201JRQhFCEGourQ0XRSuKhAXxMi8CyE+AW4+QrzFnJbZidgrzF4eZWhdJtTq66e/osYZbxyScGZmHhuFbOjojHBQ/KAD0VNzr8pdtKW7f0lCn1I4k8xGpb/qLVGxYxl/8AM5x8XGnSi1JsHXdgA6J70DnwuHZsTipkU5SkcYu8gzaM5RAWXTQG25j3X5aC53caCpwgN7xKrGPwaQv1ccqSoB2XRr9ncub2XsNVO6nxPvDEUKU9t04FWX6N4r4iRvZiI95H+2vP/tO+lma3fXwafdXtGtrITu8z9l176pSvwQVntVSPpRwt4Gb2JFbyYZfm1L0e7stLOaf4gfIO82lQtQvWYHZ+nquVkV61ZCDXUKdsuXqsQhcWCvlcHgCSkgPeAWFVrUwyQOa3OmHEYjqAmRG68E/NRTyOE5GiJIZSyEjeCDYke6rcTxLGHjIivis2ZlyQg6lowsVyosy3zWDAX7PC1ra+kPCqMr2WVweR3Thw38NqlGC8dmM8xv3eymwIQoBbMQNWsBfyFaQySDms66uIoQihC8vRQrlVZOhuHjZmdiC6+ivEW9JwPcAeF+dqoW57gA0ZfMFpaPjaSXHMfKqndOZf+PmK6EFNx9EiNdL8xbU8715+doLiCvUWYnswnXRbHNiXuVAMeDbDDKLLZiOrJ9nkeGl/BUfaA0pUAU37q+/jtVs2prI7rsy8Pr5rf002O0Wz4CWBMQjjNhbQA6HjfMFP5aVI2cgBz8xhuHud+zADOtc2vtp3kYBxLqb/ANEq+jTDK2LzFhdEZkX2idNO8KSefup0DaknYk2p1GgbUy2/EFxEgC5RcG2nEA3FuBvfhv3CvR2VxdEKrydsaGzGi1YfZsr7kNuZ0Hx3+VKn0lZYMHvFdgxPT1RFYp5fpaaeCyx+A6oLmN2bkNLDvO81Cw6QFrc642jRtzNd2ofNqlarGbOBeNSdmXjrUKtFU0UISzb+HZo7obFO15DW/iLX9/OlyA0qFJudFjtOQIzOzWBVU03nU3A8Ra51IAPEis5sDS94/hvV41oaeOJ5K06Q3W7ae4r4LfgnE6RLlyCRgCOSg9o+GUE1atE3ZWdzxqGHHV1ULLHflDUhx+J6ySSQ+u7N4XJNvK9q5DF2UbY9gA8Arr3XnF21YYeBpDZFZzyUE/KmEgZqIFcliy2JB3gkHxBsRQDXEIIougfRZhbiV/adE92p/wA1eV08e0tUMI4+Lh6NK1LAKRvf8wH3XU60EJB0uwHWwyJxeNlHiNV+J+FYtvd+HtcVo2Z8jXqC5WIxficz5j8C4TXtVhq2pt7DYJIhBg1mxBijkeaY9lWcXIXQnTdoFGlr3vVJzZZHEA4A0VkGNjQaYqvbW613M0sYj6/7QBQQDwdgDqLuGa1z6Q11p8PdF2taJUuJvUzT2CfPkk/ip2vxpZX9/Zf+eo2I3L8P8pw4OxHhi3kq9tbeAk2+YwPoea82jcBXXejZvLj+nnUdJRX4q6hnwOvkqDXmNweNR/VSJZxmXKCVcFswtYacfG9qjouVzrOGuzaSPDLoVZtbW37zcjj4rOtNVUUIXqtY3BsRxqLmh4LXCoK61xaahOsBtphYPa9tGK6Hx5eO6vIaR0LaI6y2JxcNbScf8p18DjvOS37JpKN1GWgUO2mHP3GHBQcRtkwCWeMv1uRrqcpDd2YDQAgG4XQDyrUkitPYCK6KYd5pxAzNWu1nI50rVV4ZYe2L7xqdRGB4EagsYRCk0LSIXmO7q+2pbIWaRluWVbqbE3sSK85afx0kRbKRQYYghxBOAOABNNg5lbFnMLCTH/FvqOIxNFhhovqyTwxujLIVzMPTVbEqp10uOPed162NC2iC0ECjg7E0IwNKA0O4nEZqlpSSZrdVMBUHEcRvVj2jtvDTQxpKVLNZypzDtIA7gDTP65tqPHdVfSsroAYmsLnHLDDE0GO85b9ifY3iQCS8ANfhU/dI8PNhXxMqxxkOmR2YMFU3LDMpzbwynTQm9xesyN+kLND2bD9dRQipFNWVcNWfJPlbBM4Pd/Dvwx50UTZW1/rTO84LtHIY+wDZstsxJJOgYsug1tW7ZI7ZDZixhz1vdi00xAwrXjksu1GzPmDnY01NFajUTu81Z32rGBcl2PsqhHvLfMWrKj0PaXOobo33h6VPRXX6RhAqKndQ+tAlW09qBxl6kL95rlvG+h+dbujtEmzu7QSk7hkeOdfALKtlv7UXTH458sqJTW8speM1gSdw1riFjhMSjKZL9hQSbgjdvBB8KydK2hzY2xxnF5py1+iu2OIFxc7Jqh4KISXkkF2ZiRfUDwG7ha/cKdo6MNhwyrh78yqjpnSEuOs/ovcZPlWWTkvUp+KQHMR4Rh/8S121HtJWRb7x4Ny8XU8Cr9kbdY5/Ic/skuzMTJDIs0agmM31XMovcWYcjqOHdrTntDhdOtNaSDUK54rpzimiMsDwqkYdpUZQGQHq0ijXUmS7s3bUDeoIU788w3XUceCuCWoq1c+gjyqF32AFzx7zWi0UFAqRNTVdm+jrA5MNFfeQZD/N6PwPwrx7nfiNKvfqZUeAu+d4rYjFyzAbfXH2VyrXSlG2hHdD3a+7f8L1n6Uh7SzkjNuPhn0qnQOo/jguFdLMB1OKkX1WOdfBtfnceVbGiLR29kYdY7p5e4oeazbXHclI24+P3qtezpJsjFJ44ViAJdxHmQMxF0Zo2cDMQLJreQWFyTVuYMGLq47NajEXZCnsp20dmRjZ64szzSO+IyxmbOC4IIkKK7FgOwGzNY2h3AHVMTwJA0NomSMqypNVF2HKWDQ8Sesj/Go1X+dbjxVKlaD2T2z6hg7/AAnX/lOPAlJa3tGmPbiOP3HompAlQamxsdCRu1tccK0SKhZJ7pUWHCHsCQCwOYAEkBr3sDppvNud6rRQCJ2GR6H9PKinXu0GryP381Oie4v3ke42/r50yGYSFzdYP6H5rqoubQA6j8KzpygmuA2jGn/pKD7Vi3zOnlXnNI6P0nJUxTgjYRd8qg86LYslrsbPrjodv1eeI5LVjsYjOWKhydc2Zx8OFuVO0bZrc2zhr33CK4XWu15g1xr0y1JdsnszpS4NvA67xHSmHwrQZo/4I/xv+tXvw9rP/n/oHuq3bWcf+L+o+yzjwal1mEGUhSocyMosSCdSddVG7X31QtJIN2Sdrjs7MOPhU9VbgxFWREDOt8jrTyWplQYppmAcGHJlBYgsWuWLNYghUQAjmeWtaCw2v/wdzGtSLv8ASC7wNFYltdnu0l724G91ICMF1a4kzFbDqwiC2bIcxLsCTcZhkGm7J30226OtsoFXh9P8vKmW3WFCzW6zRi6GlvX79FlhNmKHmkAWd5XzE9YwYDcqBWsSBrzuWJ7qjE99n7rpDFxjFORqQuygTYhgfTY/HmKApvsieKJcllw5GpVlbXXfctc7+PM1St9itczg9ru1bqpq5DLrvT7LaoIwWuFw79fM5pmcUtr9cgvuJBF/C7VlixWitOzJpnQE+NFeNqipUvArvoqhiAcxuwY31YG9++/GvoEDmmMFrS0bCKU3UXkpQQ83jU7a1rzWunJa0Y9M0bj2lYe8Uh8rL3Z171K090xsZpe1JfinWOIQxgsL6hfScg7tOF9Wby8KMtl7S0X3ZNFBv2nrT4E6/SG4NefspGFxL9Vd0yG9lUDU8tN9+6tFtGM2AJDWVdRqX7cksywg36q+YjjI1usPfawT+TvqjZavvTn+LLc0fT44u5rVeA0CMavPX7clMGxcRLgonw/WPHnk6+OItcuCvV51XV1Ci4GoGYm2t664t7bv6slMXuz7vNLdqYfq44YpIykrF3YHMGMYMfVmRb6faBytwL9X3A1MOD5KDEDHgVG6WsrkfRa9l4MzTRxD12A8uJ8hc+VRtdoFngfKdQ66hzNAuRR9o8N2/D0XfdkQhU0FhuHgug/OvLaHiIiMhzcegw86nmti0OxDdinVrquihC5n9Jmx7oJVGsRsfwNuPkbfGszQ0n4S2PsrsnZeY8RUbyFK2s7SISDMfD78FzmJAzBWYqpKhmF9BmBvYb7WBt3CvWOyWUM1atrdIkxM+HTA4V5OoXJCJc2UXABcQoQzGwAvIygC+mpqi2J+LnGlVbdIzBrcUk2xsebByKkgKtlSRSDe19bBuLIwK345QdLirUb2yNIOOo7/ANVXe0sPz5gm0OJDASiwVzZwPUk3kdyt6Q/mHq1CyPMZNnfmMjtbq5jI8jrSLXFeHat58fvmFlinyi5uU9a29eTDmBy3/Kp2rtWAvYajYfQ5jqBwxFONzAe94++0LWs2RyWtka2a3D2ZV+6Rv/prlyPc8i0xfUMx0LTx6HiCrAAicY3/AEu6HUfnupXXLnyXGYC9u69r++t2KVsjQ4axVVXsLSQdSzFTJooJzs0wRWZiHfhf0V8NLk95FeX0ladJzVZZ4XBvFoJ64Dd4rbscVjj70sgJ50HRRJ8XlY5MmuucAlj33bcfC1XrFZJp4R+LvAjC7UAYf4TjzNdyr2i0MjkPYXcca0JPXLkockhY3YknmTetWKCOEUjaBwCoSSvkNXklY05LRQhFc3IUzB7QdCLsSo9XQ+7NcA1mWrRUMrD2YuO2jDxAwNdeCvQW+WNwvG8Nhx8FZocSkmiuj39U6HzBvf4V46Wy2mym89pbTWPcYdV6KO0QzijSDu+yTbdhjQgCLKxBO+wHkLg+Rr0ehJ7VaAXPkq0YUIBJ51r4181j6TjgiIDWYneR0ySV5FUFmNlGp/fM7vOta3TOiiNz6jgPfkKlZsDGudV2QxKXKXxDneq6AW3qLg2HDMbAk8BburNsjGWaMyyHPXrJzw18PHWnF77Q+rRhqG7aVJweUXyAZRpm9q3I8QOdadlmMoJDaDr88VXeRWgNfLkteIxeReu4glYRzbjJ4JfT7xXkaTands/8OMs3cNTeLv8A1rtCvWWPs29oc9Xvy80m2Sq9YJJIpZYo+3Isa3JA1AYnRQSLEkjS9OkJDe7mmsAJxyVvXDKVlxOzMeYF1knjlIBjFyWazKwyjW2h3GzcKplwpdlGWtWQ01vRlUPrS5Mjs7vJZmdySx00vfdYcNAOVXI2NaO6qz3FxxV5+jTZRZmnI/8AbTxPpN5C3xrzf7QWhz3MskeZNT5DwxceAWho+MCsrvm32XWo0AAA3AWq1HG2NgY3ICik4kmpWVTXEUIS7bWEDocwuCCrDmp3+79ayNKwm6LQzAs8s6/5TjwqrEDgasOR+dVwnbezWw8zxNwPZPNT6J/fEGvTWG1ttUDZRz3HWPbdRZE0RieW/KJjgul08GF6mAIkpaxnyKWEdicuu9g24tcANu0qUsF99a4KUc11u9b9jdH5cRh5ppRZbM4xeImkGvZJADHIVbIFLkDKDodMtQe5sLhd5hSaHSNNUmwOKMLsrqSpukse46H4OpFweBHK9Nmi7VoLDRwxB2fY5EbN6S110kOGGRHzon8bWspIZWF0fg67vJhuK8D5U2zziZpDhRwwI2e4Oo6wqVpg7M1GIPz9VFxEWRTqMguQSbFL7xuIZT7JqobG+J5dGRQ5g/OuzAgpccnd7N4qNW0bt4XmFcKyhmIIUqLG6kbwR3gC2uvjvq9HRgAKiQTkp0EhYXKldSLG3kdOdOCgVsrq4ihCKEIoQihCKEIoQiuIWO1MS7QspdjZSFubkEiwAO/U2quyzQwlz42gE7MK8sk500kgDXGoG35VI8PGyqsVyxBLOQLqpO5RwuN9t17eFJmbVwqK05/PuuilCDr+fOCYGN2Tq1Xq04km7Nzvbnx1151UfY5p5A9+AGW73O804Lj5jcuMwBzOs+wWZC5SLlYkHbcb+5F5u3DzJ0FXJZBZ2NiiFXHIeZO4ZnwGJTbLZw7vOwaPnikeKneeQZUO7LHGgJsouQqjeeJJ4m5ohiELKVqcydp1n22CgVx7i85cAr90NWPq1GExJkyLJ9YwuRFadiCMyNIFIAOUA3y2AvYk3pzElxLgRsVuIACjTxVO6UfV0Igw+Fmw7WHXiaQM2XsssVllf0iFY5uCD2qfFfkPeNQEqS6z6cylmDwzSyLGguzmw/XwG/yp08zIY3SPyGPzjkN6Qxhe4NGZXdOjGy1hjVV9FBlB5n1m8z+deQ0e19omfa5NZNPXw+kcCtqSkbBG35+uad1tKuihCKEIIrhFcChUHp/0c61LoLyRglPvLxTxHDy51j2Kf92Wsxv/AC3dN/8AlyP92hzTbRH+IjvD6h866t65Zh52RldDZlNwf6Hf4GvZkAihWODQ1Ca7e2viNozKrAmMFBFh1HYzZRqR65zBrZtAANBYmq0cDWVc5OfMXYNTjpJsIgwxzYgybSmDOY7EhlHooCBlQixC6ANYjgDS4ZQ0kCt1TljJAJzVd2bj8l0cFomNyB6SndnS+5hy3MNDwIbNCXESRmjxr1EbDu6g4jehrhS64VHzEb/NPFewGYh0b0JB6LdxB9FhxU6jw1p1ntLZatIo4Zg6vcbCMDxwVKezGPvNxB1/PJeHBjgzWzFyL3BvwN+HcKeWAihyVe8hcT1ZyyAlD6Mg3jubn4/sYVoinsr70LsNhyO7YD4V1EKzHPG4XJhz90GK0nWIVKuLMw1vb0ba2G+3mK0rJahODhddrGzYeChNF2e8aitkOIUnKSFYeqTb3X3ilHSPZktlYajWMR7jrxQyESfQ4V2HP7reyEbxVmz2yCf8t1TsyPgoSQSR/UFjVpKRQhZCM77ac93zqhLpOzRmhdU7sfsrDLJK7Gi0NiVsSCGA001ueAFt58KdDaRKCQ0gb8Omag+K6aVBO5L9mOY8xxEoubdgEsRv8bb/AA0qjbLZJELsWLtuoe53ataaxsQ70poOp9VJlm62wjQqt7l2/wBIv8f/ADSLKLXM4X3mnCg8aCvJckmiyibzPoo+L2MHt9o4AFrDLa3cAABW12Y2pN8qXJLcE5ska6NJv19hB6znl5mwpFotNw3GC885D1Owb9eQqVZgs17vOwHzAb0jx2MMpVEUhAbJGNTc6XNvSdtNfADTSlww9nVzjVxzPoNgGoczirbnVoAKAavmtPui2CglEuG6+XDYxjlEoygDKxDQIwa+Y5e1YqdQAdGuqdxNDSrfNPiaBhWjlC2zAcNM8rwvhpRMhw8ecv1hDMZZL2BCBcjEgkAsV4gAY+80MNDXp+i49tCXDCiQFmJZ3bM7sXdjvZm1J/QcAAOFWmMDG3QkPcXGpXRvo66PEDr3HbkFkv6q8X8Tw7rc68ppi1Otc4scJwBxO8Z/6erjuqtSxxCNnau1/OvkumxoAABuFaEcbY2BjcguOJcalZVNcRQhFCEUIWnFQZ1tx3g8jVW2WVtojunPMHYfmB3Jkb7hquSdPejZjZsRGtlJ+1UeqfbH3Tx8b8dOaF0i4H8JPg4YD/j/AMdow2VRbbOPzWZHP391XNh7ZlwsoliNiPSU7mHFWH58K9FJGHihVFjyw1CZ4DB4jFuuHws+IdJHaaeZ42UozBRlaUN2rAXyxhQTl3DQVLrWfUKU6qxec76Tn0W7a+Ews0zYbAxkthoSDKpGWVoh2kygWLAA9sWBbs6717DK5oqfp8uG5ckY0mgzVfwG0GjvazI1syNqrcj3EcGFiOdPmgbJQ5EZEZj7bQcCkNeW4ajqT3BTB/7klucLH7Qfg4Sjw7XNeNQbanQ920ZfzDLn/KeOG/UlSWVsmMWezXy2+e5bhIrggHmDzHv4ir+DhuKz3NLTiokezspOvZsBpcMSN5YjQ+6qzoGMFQ2vDP0opMNMBh5eCwxDRt2XdgfvJf5C/wAazJrSCaPjOH94VHiAeqmRZ3YOcK8CFjGgQdiZPBWI/wCm7X91cZ+GfibwO8GvIivQqQaY/pfh/iBHgfZaf7RlJNrW4WF/yprrVOT/AGRJG2n2VR76mrB83LadoSkWACkHtPut3ag5T3kGh8j523ZcAMxQ9ddN3jsVizvoCcA7fq4Vw51WP1dW1knQ8bFzIfLUfKkOdFF9DXHgLo8aN9U24H4ySYf4h5BbEdHNlErgaA6KBfkAwt560+C0SvIa1gw1AnDnSnmoX4Bgwnww6oxezHNupcx29UnTXjpfX3+VaTY8K0ofmtLc4V2pg84WwJux0AA1J7gPlTnODRVxXGsc80AUbG4hU/vj2v4CHtf81h6A+6Lt+HfVA2mSfCDAfzEYf5R/Fx+njktCOzNjxkxOz32efBI8bjHlILWAGiquiqOSjh4nU8SaZDCyIG7mcycSeJ+AagpueXZ/orj0d6KyK2HxeGnhnsQ7oh1AzFWyEmzaZhc5dRxpL7Q1wLSKJ7YXAhwxUTplFh5Yzi8ywTiV4ZobN25Uvcw2GpJsSd1jmNiDeMMhbRhFQcl2Vgd3hhRVfaGMknlaaZy7sAoOtlUeii3J0G8m9ySSasxxCPJJfIX5p90N6OnEP1kg+xQ7vbPsDmOfu52x9M6T/DM7KL63dK+p/h8dlbNjs3aG876R1+23wXZ8Dhsg13nf3cgPCqOj7H+HZV31HP0HLqcVdmkvnDJSa0ElFCEUIRQhFCEUIUTaGDDjcL2tY7iPZNZukLD24vx4PHXd7HUeadFLdwOS470v6LnDkyxAmEnUcYzyP3eR/ZvaI0t2/wDYzYSDDj/9bduY3U7XZOz77Pp8vskOz9oSQsTGxGZSjAEgMpFipykHjvBBG8EGtuSMPFCqjHlhqE32d0kiwsDpg8J1c7p1fWvLnCA+yAoJtvtYXIFybVXfDK+gJFE5sjG4gGqrkUYVQo3AADyFqtjBViaqZDs+ZkMiRSMgPpqjFRb7wFtPhXC5owJXQ0nEBSotsk265et5PfLIOXbAOb+cNVb8L2ZrA65uzb/p1f5S1TLw8UkFfPx96pjBjEb0Jl/BN2G8n1Q+ZXwqQtUrPzWc294eGDvAHikOssbvodTjh1y8lInUgXliYL7WXMvkwuvuNTbabLP3agnYc/A4jwVeSxytzbh85LQnUkEDLY8tPiNacLNCBQNCr9nTUt8ARRZbAeP7vTWta0UbgEUOxYNEmfPex42O/wAagYmF9/X8z2oodixmlh9bJ7hXDDE41LQeQXezJ1LcmcrdImy+0QET/E1l+NJdbLPF3bwrsGJ8BU9FYZY5XY0w8PNRMRjEX05QfuQDMfORrIPLPSzaZ5Py2U3uw/pHe8bqsNssbfrdXh75eaXTbYbURKIgdCVJLnuaQ6+S5R3VEWUON6Y3zvyHBuXjU707tLoowU8/H9Etq2lq2bAwuDlwlsSOpIdx9auoVdI8qyZjrmLkKLH0G1G+qk0r434ZKxHG17MVF2nhfqD9XK4lNusw/wBXlCSZjlGa/pRRstg+hByra5ANRc9sv0jHf81LoaY/qOCr00ryOZZWzytqzG28gA2sABfKOGttassjDBgkueXJ50Y6OtimubrCp7T8/urzPyrM0ppVljZQYvOQ2bz6DM9U+y2UzGpy+fNy7NsfZqxKoChQosq+yP1rEsFjfe/ET4vO3VXWd56DAa1oySAC4zJMq10hFCEUIRQhFCEUIRQhFCFEx2CDg7r2sb7iORrNt2jxP/aMweNe3cfQ5jonRS3cDkuVdKuhbRlpMOpKjVouK96e0vd7r8H6O00Q7sLXg4az/u9HZHXtNa0WLC/FiNnt7KlV6VZyyjUEgE2BIBOpt32GptQhXiEr9Rl61So2fI2IwmIPoyWdygBGjF/ukntjcRrnvcLwftzGzV+iuNBoW7NfzqlWwcBFPh8RLiVyR4aNpXxCE55HYliMpGQIALBBci411pr3viIxqoMa2SuFEri2Z106Q4UmZmjVyMqrkLAsY37ZAZRlza2uwFObLgS4UolGPEBprVRcFJIt2hMi2AJaMsLDgSV3DxrsjI5BR4BG+h81Fpc3KoUn+3Zj6TrJ+OOJ/iyk/Gk/gYR9ILeDnN8iFMzvOZrxAPosxtlv4OHP/KA/ykUfhNkj/wDUfWqO0/ut8EHbLcIsOP8AlA/5r0fhBre//UfSiO1/ut8FiNtzj0XCf/GkafFFBo/AwH6m3uJc7zJQJnjAGnAAeS0Kks7E3aQqpZmdvRUb2ZnNlUcyQKcBHC3ABo3Cnkod552lShsZlSOaU/8ADObddCY5R4dl7DzPvOlcEwd9GJ2ZKRjLfqwCb9KdhDC9dGiRZQsUkUry/ayDMnWFUuBZQXuAu4A5uFV2Tuc4VOvJOdEA00HNVSrqqqQMXaF4hGjF2Vg73PV5VdcyKN7kSEXJsNDYkClPYXOBBpRMY8BpB1qNbVmNyzG7MSSSeZJ1P5UxrQ3ABQc4nNWnov0Ree0koKRcB6z9y8h3+7nWHpLTTYD2UHefltp7ndkNexXbNYzJ3n4Dz9h8G1dc2XstYlUBQoUWVRuX9T31mWOwOD+3tGLzjtpv3noMhtN2SUUuMy+dExrWSEUIRQhFCEUIRQhFCEUIRQhFCFpxGHDjXfwI3iqtqscdobR+eo6x82ZJjJCzJUjpT0KSUlxaOT21HZb8Y4Hv+e6qEFttejO5KL0flw/l4GrdhquyWeO0Ytwd88fNc22tsibDtllQjkw1U+B/LfXqLJboLU2sTuWscR6jDesuWF8R7wS1oVJuVBIN93Hn499Wrra1pil3jSlU6n27fAnBrEEBkSRnRiesykEhwx09FTdSfRtlANIdC4yBxNQnCQBhaE96GYuKHF4aON1fNd5ZVkya5XTqmjkjDFFzKw1XMxvrlACJy59ScAE2KjaAY1UPYuFlTan1ZXeNfrbMVUlc6Ru7oGI1K5NbXsb8amQ10IcdQ+ygCWykDX+qidLtuyyYjEqrKY1xJK3VTbqlaPJqNVLjMQbi47zXbPFUB1Tr9kTSUJFE5+kCKLDyzLEuEQDCoViMX2meWUxCRWygAKWVtCT2G7PEJZI86zmOHNMexo1BDbHimw7HAyYdyuGIeCRFEwexvNnIL3BtZRZDYi+oImZHNf3iR5KIY0t7oB81SQb6jdV5VFZ+ixhkw2Mwrukck6p1bObKxQlhGWO4E28QTvtVW0ggtdqCsQ0ILdZWpMd9VwWLw0uXrJygiiDIxBB7czZSQqqAmp3lQBUZHCSRtzErrAWMdeUTbu3RiIcPCYLtAgTr3bUjskqqLcMOyAGY30JtrTGROEhOoqLntLANaUVYSFK2fs+SdskSFz3bh3k7h50i0WqKztvSuoPPgMypxxukNGiq6H0Y6CqhDy2lkHD/ANNP9x/duNeXtGlbTbiYrKLrdZ9zq4NqdpotSKyMh70mJ+fKldAwuECa725/kOQp1jsEdmFc3bfQbB8JKlJKX8FIq+lIoQihCKEIoQihCKEIoQihCKEIoQihCCK4RXAoS7G7JR1IsLHerC6ny4VkzaKbW/ZzcI8OWtvLDcrDZ6ijxUfPFUXbn0fIbtETCeR7SeR3r+9KnHpm2WTu2pl4bfvl4gE7Ul9iikxjND81eypu0ujOJh1aIsvtJ2h8NR5gVuWbS9knyfQ7Dh9jyJVGSySszFeGP3SZlBFjYjiDWkq634PFSQm8MjxnQXRmXQbhod3duqDomEUIUxI4GtVj17FzIxDsWzHOq2J45goANzqedzffXQwNbdC4XVNSmOO6SYmVzK/1cylDH1nUnMBZh2ftLAjO1jbS9IFmAFA4pvbkmpAWibbExLlTGjunVtKiMJCtgpsS5VSQACyoDUjBUUrhsXBNTGmKgKthYbhpT0lekUIWKIqjQADuAFAGxFU12bsDET/3cTW9puyvjc7/ACvVG0aSstn+t4rsGJ6Zc6J8dnlfkPT5yVv2L9HoJBmYyH2I9F8C51PlasKXT09oNyxs55//ACPE8FeZYGMxlPzz8lfdm7ESJQoVVUeogsPM7zVePRjpHdpanXjsqepzPQbk8zBouxiiaqoAsBYcq12Maxoa0UASCSTUr2pLiKEIoQihCKEIoQihCKEIoQihCKEIoQihCKEIoQihCjSYFDwynmunw3VnTaLs0mIF07sOmR5hObO8b0p2j0Yil9OON+9lsf8AENarNsFrs/8A28vLEeNKg/6VIvik+tvr88VXcZ9HUB9FZU/A4Yf9VzTxpHSsX1MDuQ9C09Eo2WzOyNPm+qUz/Rz7MzD8UR+YIpjf2imb+ZAf6h5tPmoHRzT9L/I+oURvo+k/jx+asPzqX/U8Q+qMjn9go/ux2p3T7rxfo/k/jx+SsaP+qIT9LCeY9kfux+3p91Kh+jk+tOT3LEfnmPyqLv2jkP0QH+o+TfVSGjgPqf5D1TXCfRzCPSEz/iZVHwANLOlNKS/RGG8gP/YnyUxZLO3N1fm4KwbO6JQxWKRRIRxtmb/E2tJdZbfaPz5cNmJ6d0dCmNMMf0N+dSnMez0G+7eP6bqdFoizs+oXuOXhgOiHWh5ywUoCtIAAUCRWq9rqEUIRQhFCEUIRQhFCEUIRQh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data:image/jpeg;base64,/9j/4AAQSkZJRgABAQAAAQABAAD/2wCEAAkGBxQTEhUUExQWFhUXGBoYGRcYGRgeHxwiHRocHRsYGh4cHCgiHB4mIBcaITEiJSorLi4uGB8zODMsNygtLisBCgoKDg0OGxAQGy0kICUyLy83NDcsLCw0LDQtLCwsLCwsLzQsLCwsLywsLCwsLDQsLCwsLCwsLywvLCwsLCwsLP/AABEIAOAA4QMBEQACEQEDEQH/xAAbAAACAgMBAAAAAAAAAAAAAAAABQQGAgMHAf/EAEkQAAIBAgMEBgYIAwYFBAMBAAECAwARBBIhBTFBUQYTImFxgTJCUpGhsQcUI2JywdHwU4LhFTOSssLSJIOiw/FDY3OjVHXiFv/EABsBAAIDAQEBAAAAAAAAAAAAAAADAgQFAQYH/8QAQxEAAQMBBAcHAgMFBwUBAQEAAQACAxEEEiExBUFRYXGBoRMikbHB0fAy4RQz8QYVQlKiI2JygpLC0hY0Q7LiU3Mk/9oADAMBAAIRAxEAPwDuNCEUIRQhFCEUIRQhFCEUIRQhR5MYg438P13VQm0lZ4tdeGPXLqmtheUo2j0phi9OSNDyLXPuqo3SFptH/bRE76EjxwA8VN0cbPrdT54qu4z6R4R6Jkf8K2/zWNPbYNLS/UQwbyP9oPmlG02ZuVTy96JTP9JB9WEn8Un9DTB+z9pd+ZP0J83DyUDpBg+lnUD0URvpCl/gp/iJ/Kpf9MsP1Sn/AEj7qP7yP8vVeL9IMv8ABT3n9KP+mYxlKfAI/eTv5eqlQfSO3rQ2/DIf9oqLv2enb+XP0I6h3opDSDT9TOv2TXCfSREfS61PEBh8LmlnRulYvoeHDjj/AFD1Uxa7O7MEcvYqwbO6XQS2CyIxPC+VvcdfhSXWy22f/uITTbQ08ReHUJjWxSfQ75wwKdRY5Dxt4/rT4dK2eXXTj75LjoHhSQa0QQRUJOS9rqEUIRQhFCEUIRQhFCEUIRQhFCEUIRQhFCEUIRQhBNcJpiUJfjtqpGpJIAG9ibAVlT6VYDchF5x+Yazyw3p7YDSrsB88FRNufSGgusQMp5nRPLifd51OPRFttfetLrjdmZ8MhzJO5KfbIo8IxU/OfoqfitvYvEsEDOS26OIEX7gF7R95rZs+h7HZ+9dqdrsfPAcgFSfa5pMK03DD7qFtDZM0BUTxtFn1BYb+e7iN5G/urSbI12DTVILC3MKcmzsMjIZJpGhbDyYguqBPQJHVqHuS10cG4HDnVd1ocK93L1TmwtNMc05OysKNl/Xlw7MwcKY5Jm0HWhLlowutiG0Hd31B0sofdJCkI4y28FVtrSRNMTAhSMpGchLHKxWzpmbVrEXv94eFWYr+Iekvu4XVEpiWrRJ0ajgwS4vFtJ9plEUMWUM2bVbswIFxru0G88qzrQb9xgT2wi7ecVBOxBJhXxUGbLEbTRuQWUWB6xWAAdbHXsqRY76l2xa669c7MOFWKPhNgzzRGWKMyoCVbJqVI1sV3nQg6AjXyphla11CaKAjc4VGK9wW28Th2yrI623o1zbuKtu8rVStGi7Jae89grtGB8RnzqmR2mWPAHkVb9i/SHawnUofbTUea7/nWJLoO02c3rI+o2GgP/E8wOKvMt0b8JRTf8xHVX7Zu245VDKysp9ZTceY4UiLShY/s7S0tdw9M+YqE8whwvMNQmisDqNRWs1zXC801CQQRgV7UlxFCEUIRQhFCEUIRQhFCEUIRQhFCEUIWqfEBBrv5VWtNrjs7avOOzWVNkZecFR+lPTdIiUX7ST2Qeyv4jz7vlWfDZbXpPvO7kfnwGvicNgKlJPHZ8Bi75ns4Zrm+09pT4nM8hZlWxIAORLmw03Dlc616ayWGz2MUjFCdZzPE+gw3LMlmkmPe+wTpOjkaYB8cGGJyHWNS6IoDWdnYqHIUHNoF0F72qT7Q69dApxU2wilTilXSKZrwK0McLiNZA0IKK0cq5kJBJbrFYMua/tcheUQJcQTUZFRkIuigorb/wD7cXSLGxLPhpoY3va7KdUkFj6VpI2PBhcWvpSOwN513MfAndqKC9kUt6a7FgTCYebCydbCJnQXN8iygNkJ36SRj0tRn11qUUjjLR2eSjIwCPuphsSBn2Hi4iLM3WGIMQubsoy5SxAsWBF91ctJAkBC7ACWEKgMLEjiCQdQdRv1FXmuDhUKoQQaFeEVJcV36b44YzB4KSIFhExEqqLmNjHlBYDcujAMdDmHOqETbk1HK2916OoUzYzjAbIxEk4yvPmEcZ0ZrpkQWPM3PgQajaDfeGtxXYRdZUrfFs/qNjwYQyrFNjSqZmDamTUjsi4bq1C352vaoSuvSbaemalGLrPmtUra+1CUfCqTJHHiexK5BYJGpVlB3gNKPRGmX42ImFxDxgEqRwALTilVW1WUrA42WBg8bMhOo5NY23HRhwqvabLDaW3JWg+Y4HMckyOR8ZvNNF0Pox08ViEmtG50v6jf7T+78K8xaNGWqwEyWYl7NY1jiNfEUO6i04rVHN3ZMD0+3NdBw2KD9x5fpzp9jt8dpGGB2e235VSkiLFvq8lIoQihCKEIoQihCKEIoQihCKEKJjsaIwdRcC5vuHeazrdb22cXW4uPz9BmU6KK9iclynpZ01aQtHAxC+tLxb8PId/utvLtH6FL3dvbMXH+E/7tvDIb9Ve0W3C5Flt9vdVbGbNmiVHkidFkF1ZgQD58+NjrbXdXow9pNAVnlrgKkK+7Diw+NwK4BlWORohPG9hq6SOhe3rMrRgnmrjvtQmLmyl2xW47rowFF+jTGtDiZsDOMpfMCh1s6jtDvDJrfiFXnTbQBIwSBQhJY4sKWYmTqMWv9oT9d9WeTIoIkmlViMgbKbIlwGOe1jmA0NLZi2jAakY+6m7B1X5KvTY5Th4YRCF6oMFld2ZwGcMVCrZALKu/NY3tvubEcUgdUnYkukZSlFnhtmzyIQiSdW2UsdVQ5TdSSbKbEXFzXJrRZ2uo9wqNWvwGKixkhHdBp09lkdgX1d8OD3urn/6w9R/EtJq2Nx/y0/8Aa6i4aULgOftVbU2Sn/5EflHOf+0Kl202qF3iz/kVGket48D7IOyl4YiPzScf9o0dvLrhd4s/5IpHqePA+yE2VIpvFNFm4FJgjeWYoag60sP5jHDi0nyvKYYR9Lh4+9FpxeExEbCWVJCRueUGRdeF3zKR3bqlFLZ5MI3Cu44+GaHiQYvB9PZS9udJpsUITIF6yE3R0JW1ytyV1BYBdCCtuR4SbZ7jqgrrprwoUlRbC1PAAFAkk1NSs44yxCqCWYgADeSTYAd5NdXFf+kOHg2ds+PDSxpPiJnz5SSMpsA7qw1QKoCgi1zbnas++6WWrcPZXboZH3sVUNubKMBiOpjniWaIta9iASjW0zLmFyNDcEW1Atxy3iWnMKs9lAHDIpt0X6XPhyEkJeLgfWTvHMd3u5VjaS0KJj21n7smewO9jv169otWa2Fndfi3y9x8Gxdc2VtRZVUhgwYdlhuP9azrFby53Yzijxhs5HYehzCuyRCl5mITGtVIRQhFCEUIRQhFCEUIRQhRNoYwRg6gG17ngOZrOt9uFnF1uLj0+ahrKdFFexOS470u6UNiWMURPVXt3yH9OQ41c0Tonsf/APRaMZD/AE//AFtOrIayadrtd/uM+nz+yjT7NXCACdpYsUyiWIiMMiDW2e98zE+yGyHKSDurVdK55IYKjX9klsYZQuOKeYDpzIcOrTxjEQ2WPExuFzC9gko9Vlf0WU6BwLEBxZLoKOwwrl7JjZatxx2+6g9IMVhY3wM+BlKqskoK73jzZHIysQSOw+hNjmIvY1JgeXFrxmFx10NBbtULb3SabGT5oohAWGQdWLzuPZZ11G89lO7WuthDGEymgzzoOai+Wru4MVEw2xVTSVrG9zHFZmvxzt6Kn/E3MVJsr5BSzsw2nAchmeg3pT7rMZHY7BifYdeCaYeHL/dokXfbO/8AjcafyhaYLDf/ADnl276R4DP/ADEqu623fyxTqfE+gC2vhM3actIb2zOxY/E1YjZFEezYAMK0Aoq75ZXi844ZLccJlCnKLMDbTkSD8vjUY7TG+SSMHFlK8xUHhq4gqL43hrXHJ1acjT5xUiHAMzqoU2JXXLoLgE+69V5NJRMhdIXCovYVFTQkDfjRObZJHSBoBoaY02gE+FVi2CYEgqRbNrlNjYG1ud7V1ukoHxNkY4G9dwqKgOIqTsoDiuGySh7mkHCuo40rSnGi1HBXVmKiy2BuOJ4U91pibKyKuL605CpS2xSXHP1Np1WiPC5O1GzR3O9GIva2+x13iuyRwzHs3gEgA4iudaeRXWTSxi8DQe1PcLTiIM395Gkn3ltG/jdRlb+ZTSDY3M/JeRuPeHgcRycFYbbA78xtd+R9vEJbLsfMfsWzH+E4Cyfy65ZP5Tf7tLNodF+e2g/mGLeetvMU3qw1rX/lmu7I+x5eCz6NbYGDnDvAsmU6hrh0O4leAOu5h7t9NkZ2je6fYojeGHEJsMEmPxj4nEYyBYifRMmV1jHoxhGtlJ1u1yLk2LWFVmv7FpFO8nub2pzwTXaqja+MiiwpthcKpDzqNLtl7MR42CWHC5vwIqER7Or3a+qnIL/dCTdLMBhpcVKmBJMqayRAdlyLl+oI3uoF2S1jrl1BDNglcG1d9O3YlyxtJwzUDov0jbCtxaJvSXl95e/51V0poplsbfZhIMjt3HdsOY4VB7ZrSYTQ/T5bwuz7H2msqKQwYMLq3P8ArWNYLa4u7CbB4wx3ajv8xiFoSRil9mSZVrJCKEIoQihCKEIoQtWJmyC/HgKq2u0ts8d456t5+ZqcbL5ouRdPekpkZoI27IP2je0fZ8Bx93A35oXR7nH8ZPi44t/5cT/DsHHBVttA/KZkM/b33pPg4nw0MsskUkbvEww05VrK9idBb0mFwrcN4Frkbk7rwo08RrVSIXTUhWvYm1YtqQDB4w2nXWKXS5IG8fftvXcwv32VJGYXX2ZJjHiQXXZqpzxPs7EFJBFK+SRTFmujKwygyixsjXuEOpyd1y3tBM263PyUA0xOqVCwWAeUtLIwVS3akygLew7ESLxsB2Ru3seJ46XsqRtq551epP8ACPgBKhS93jgPniU8w8VlKxgxIRYm/wBo4++w3D7q2HjvqcdjvEPnN46h/COA27zU8MlVltdBdjwHU8T6DBS4MOFOW2XnpqO/8/Cnvm/sTJFQ7N+7ichsPgqwYTJckqPTfwGfBNNkbPDFg7L6JGUHtA3Gu7havPaa0u6JsboQ7Ah16hukUOFddQfUY0Wno+wB5cJCMiKVxBqMd1KLXi4hE7Iq7gGBexzW423WsW91Oskz7fCy0SOpeJb3SRdByxzqXBu6hGG2E0bbM90TW1oAe9jUjdlShO/BTsRtVer6sHK2QaqLAHeV03cqxrPoac2rtpGmSMOIxPecASA4jWNdNdMiCtCW3xiHs2m6+mrIHZXUfLbVQcFjeqbNqboLLwJ3XPhY1s6Q0X+NYI2gAh7u9/KDVxptrUUGWtULNbPw7r5JoWjDacuWXFY47G9YS2voWseBuAbdxqWjtHGxsbE8Cpf9Q/iAaXCusUIyy2VXLVa+3cXtJpdy2GoB881PG1l6opfMypvcAhiN+h+F6xf3JaG2psoBjY538J7zActoFcsCaZZK/wDvCIwllbzgNYwdTPj6qHg4BK4RgfRzXWwyk63tutYgeVa9ttUlghNojcCL12jiSXAYZ1rUEOOyhO5UYIWWmQROFMK4YUJxyyoRQclntfAqrgIy7gMtzfxOnmTUdDaWdLE90zXE1Lq3Td3AHbTABdt9hDXtEZGQFK48fcpVPhg5K5Sd+8a233PlrW+2WkQfKQMteFTqB144b1mlp7Qtjr68/NRMXEGFpgZANBIP7xPM+mv3W8iKrPshjN6zmm7+E8v4TvHMFW47WH92Xx1/fmkeNwDRZW7LoT2XAuptrYg7m5q2viNa7FOJKtIo4Zg5jfvGwjDngnOZdocxt+eStTdJ3OzxBgIuplueu6vMzKp3yxA3ZrnQkklNL3AvSHwntO+cNvorDZRc7oxSfau2pFxKSQwLAqZzCDFkMjspRsS4AGY3YkLuF9dTp2OEuaQT1rRcfKARQKTiOhGJTB/WWDGXMzvGxu7Ke0ZLW9MHOxT2d1iMpk2djHBgyUTE5wvHNYdC+kf1dwjt9i5339A8HHdz9/O+dpnRhtDe2hH9o3+oDVxGbfDg2x2nszdd9J6fbb4rtGCxOde/599UtH2wWiPH6hn7/Mirksdw7lJq+lIoQihCKEIJrhIAqUKg/SB0j6pMqG0klwv3V4t48vLlWPZIP3nay9/5bOuwc83bqDWmzyfh46D6j8ry1b1U+g2wVndmMsaSBWMCPZizgf3hS4LIhINuJ7hr6m0zXRdGazoI6m8VY0gnkwk2D2pio4mLr1ckhjzOEZXLLqoZbhbGwIubjS1VXFgIcxPaHEEOVT2/goME0TYbFLiJ8wZQFUogB/vHIY6g2yrxI5Xqy2Z0vdASXRiPvVS7Zmz815pizKzEkk9uZ+OvADTM25RYDWwA5xaexg+rWdTRtO0nUNe4JZII7STLz3D1PqnscJY5mA7IsqqOyi8lHAd/HiSaswxRWcBtcXHMnFx9Tu1DIUVCaZ81SBgOgU1IRYFswGpNrXIvvF+W79mkTWqRsjo47rjhSpIANPpcQDmBUeBp3a9ZAwsD31AxrrqNoyyyPjjjRxjMVEYVAJUutgbXNlNrNbhpXkrJZrc23EujvhjrxaHUALgaFt4gEgY+Fdq3J5rM6zAB128KAkY0Go08PFJ1nIGZTqRkJ+R9wt5V6t9ljld2Mg7tb4HmDwca8HAZLFbO5g7RmdLp9DzApxBK1pJqLkkD5Hf8KsSWZgY/smgOOOApUjFpPNJZO682+SQOeBwPRYMtjblpVljw9ocMjj4pLmlpLTqWT7l8P9RpMOD5OI/9Wpkn0s4f7nITc3kPjf8AKuyYyMGyp6U/3IZgxx4DrX0XiLcgczU5ZOzYX7ASoMZfcG7V68pJOpAJvb5UplljDWX2glozIrxI2V1pjp3lzi0kAn9PBbZJi3aY6kBQe4CxPusPM1UisscNIIx3GkvpvJq1o4GpGy63anvmdIO0f9R7vufDDmdicw4qLqGBJbKoQsAA1idwvw/SvKS2W3G3tux3bzi9rS6ratxJNK46+JW0yazfhTV1aC6SBjQ4ClfmCSyQgKSLkab+AO6/j+94r18Nqe+URvoDjka3iKVDSQPp14Z4fwuWFJA1rC9tTluoDkTnnq3Y6woUsJW9lBVgM8bXyuOHgeIYajhTZoY7Ri095pzGbTs9wcDrXYZnxYOGB1HWPmRSXF4YwlZoWbJm7LbmjYa5HtubkdzDXmAmKUuJilFHDwI2jd1Bw2E3SAAHsOHluPzFWfo5tfCKs20MV1s2LjyjKxDWzEKphFgFBYgG/ok8ARdEsbmd1uR+UViN4d3jmPlUv6Vbb+sfV5mmdMUQHSBWBiw/bOWd2C3uUynLYtvtpeiOMhxFK/MV17gWg1oku2jHJLNPh0ZcMZAq307TKWNl9RGsSoPeNBlFWIHEANdySZQCS5vNXb6OekJI6hz2kF0v6y8V8v05V5rS1mdY7QLXEO644jec+Tujsdav2OXtWdk7MZcPt5LpqOCARuNaEcjZGh7ciuEEGhWVTXEUIRQhL9s4wRoSxsACzHkBv/fjWTpWdwaIGYud+lOZw4VT4Gj6zkPnRcPxksuOxLMis7tfKg3hRuHkNfEmvR2KyssdnbHXidpOZ9t1FlSyOmkLvlF4dgYtGDDDYhWFiGWN7i24gqNLVZ7SM6woXHjUVa5ulBbBOu0sKZGQqIS6shkc3sNwIYAEsy6Zb3txpvjuvHZnNWWvvNN8ZKmbJwXWFnkNkU5pCgA1YkiKMbgTuHIAk7qfLI6NojZi85epO4dcBrSAGuJccGj5TifurDGpJzMADYBVG5FG5V7h8SSd5qzZ7O2FtBicydZOsn5hlks60TmR25NsAyxOJGLZbaADfcbm5D51jaT7a2wmyxsF/XV2Aoc26zsOHdyOYV2yCOzvE7nG7qwxx1HZ65hb9uYlC/ZBzKAAQRlItcaeBqnoCyWkwu7Slx5Na1vVBu1rTDFtRjWuOBT9JzwiQXa3mgbLuONPA+iVyDcRu5cu6vSQGhcx31az/NqDvAUOwjZSuTKKgOb9PlrI61G0b6ryM8DuOh/WpTtJAc3NuI37RzFRxodS5E4VunI4ex5HpVeEU1rg4BwyKWQQaFZSc+Y/oflSoMAWbCRyzHgCAmS4kO2j7HqCvCdB4n8q63813Bv+4eiHflt4n0QNx8R8jQR/bN4O82+y4PyzxHk5epxPd89Pzrk2N1u0jpj5gDmuxYVdsHnh615LFRfSmveGNLjkEtrS4ho1r1zy3DQfv4+dLgYWtq7M4njs5Cg5KcrgTQZDAfN5x5rKPS5O7lzPLw/fGlzm84MZ9W3+UZE8TkN+OIBU4sAXOy2bTqHAZndxCa7ExSAtmvmKkkm1tNbWrzWn7JarjDHduNIDQK3qnAY7zTXr1rX0ZPDedereIqSaUwz+eSiY4rIxkBax1sRrfdYd3fw+ejowy2SJtkewXxsdgQSSSdYOdBTvasAbtW1iOd5na43eGOFBQaqZY6teNKqpUy3bLmVhaRODr+TDeG4HzrVtNnErcDRwxB2H2ORGsKrZp+zNDiDn88lXtp4LqzYEtG4ujbsy3sQ1uIIysvMciKTDJ2rSHijhgRsPscwdnNXnC6atOBy+eas/Rfonh3hOLxOIRcOPSAOU3AGYSMfRsd1rkjKbi9qXNaCwloGKZHCHCpKZ9J9soYEghwgGznCFp7WuGIytEP4it2u1rdRoQb1XaC51XOoU9xAFAKhUd45cJiCrdmaF7HkbbmH3WUg+DVbeyO1Qlj8nCh+bswqveikqMwu29GNqLNErLucXHcfWX3/I15TR7n2eV9klzBw+bx3hzWvJSRgkb8/TJO62VXRQhFCFzP6TdsWQRKdZTc/hXcPM2+NZmiI/xdsdaXfS3LicB4Cp4kKVsf2cQjGZ+Hr0Ve6OdEcZLGMVAVQqc0eZiGYrxXQi1wR2iAfCvTSzRt7rsVnxxPPeCazdOMX1LTxyBi7JCkJj1ilNzJnsAStkOQE3YuVOqEmp2QvBu3XuVjtO6T8qqzt7bU20J4iwuVRI0VdAXYDO4GY2zNoL6gDvqxHG2EOe44Dy2pMjzJRo+FMoIFGVFN44ydeDufSk8NLL90DmanZIzjPIKOd/SNQ9TvO4Kla5comZDqdvtuTrZca5mEoUIBrm0N+GXj+/CszTNpeI45LG5xecg3vAjXUYjDUTrw2p2j4W3nNnaA0Z1wodxzW3bbIJDlJzWFxYZbWFgPK1VtAttE9mbfAuVcQ693qkmpAoRnUYkVGYIzdpJ0Ucxuk3qAFtMKbNXSuOVEtdeI3fL9869FC8g9m8AO3ZO2kb9ozG8YnKkaCL7cR1G4+h17jgvEb3HfU5Yy6jm/UMvUHcdfI5gKMbwMDkc/fiPtkV4wtU43h7aj9Nyi9paaFetrr5H9/vdUIxccWcxzzHI9CApv7wDuR9PEdQUcPA/P8A8V3KTiPL9ei5nHwPn+nVHDz+f/ijKTiPI/dH/j4HzH2Rw8z+VA/MPAeZQfoHE+QRw/f750DGSuwU8cT5DxRkym0+WXmUDQfD9f331x/feG6hifTrjy3rre60u24D16Yc9y8UXqUj7grmdQ2nZ8yGOQUWNvGnwfPsvXa/hwrkUdwY4k4k/NQyG7fUrsj7xwyGXzada9QcTu4Dn/SlyvLj2cees5huscTrA5mgpWUbQ0X35dT9tp5DHJpsQoznOTfKwtYZbW1rzenhaYIKRtFy8DevEvLtRIoMa5UrqGAwWto0wyyVeTeoRSndps14eHPNR9pxguBEFyW7OXXxzcb+PCr2h7S7sXyWpzg+veDu7dH8NBlQ7hiajUFWt8I7RrYGi7TCmNdtT8oOaSTYUODEdA5vGT6sm4eCvop/lPCr9raY3C0N1fVvb7tzHMa1GySXx2TuXH75JRs4I98POxjjdgc5F+qkW4VyvEalWGmhvcFQROQVAe3GnUfMk9hpVp1qRMk82JAhkbEtBbIyRlY4SpIAVXUImW3pHjfXhSWdnQucKV1n0TX36gDGnzFSNtdGZIMImLkkDvJNlc589wwspzes2cEWBIswtuojlYHhjBh6ofG4tvOzTn6M9qlXaAnf208R6Q89PjWH+0EBjcy1x5jA+bfVp4hWrBJUGI8ff3XWo3uARuOtWo5BIwPbkcVIihoVlU1xRsfJZD36fr8L1n6Tm7Oznfh459KpsLav4Lh/SDEfWsawzBVLiMMdyqDYse6+Zq1tEwfhrE2uZF488egoOSoWl3azEDh4feqvOzdiQzTx4rZ+OLKmQGLPdciqAI7CxVSBrmU6sTysX6AhzcSm3akFpyVGxWCxuz1laS0TYjNEWDA5jITIzR2OuWzG5Gl91WAWSMayuPyqUb7HF607Bw+RDIosf7mLuuvbYfhQhfGQcq7K3tZGwDId48Ae6OZx4NKTfuMMhzyHqfDzVgwOFBsgIXgL3se7Sn221iyR9q5pc0Z0oSN9KjDbszyqs+CEzvuggE5V17kyx+zmjC3AZQoucwFjrfLfW3lbTdWDYNKw2iZ911x5d3RQkOFB9QGutamodvoKLStNikiY2rbzQMTWlDU5E6sqChG6qXOL63v8xYW1regc2P8Asy24SSdxJNTdOupqaYHdTFZkjS7vg3h1FMMR64jfVYK1qsvja8Ud83jYUpjy01C9I5e798KWx7mm4/PUdvsd2vMawJOaCLzfDZ9v0OonwcvdXXC46+OfvxHUcAENN4XTy9ufnxKBUnjAOGr4enWi4w40Ov583VQK64VoRqP29VxppUH5rRQR3gdx9PZAPdI4eqKAO8Tw+dUE90D58wQa40XQSd5+cgF12JAHz4UGhgugl2vE/NwwQ41NBw+cSvSeFRYC43zy3D3PQYba9caC6OfzYPvsQBxPurj3OebjMNp2cNp6DXsPWtDRedyG3ju89W1eE3pjGNY263L54nadag5xcalZoLak2BHmR+nf86rTObIbjW3iDXc0jKp2jYKmtMs06NpYLzjdBHMg7BsO00HHJMsFs1pEbQKCBl7QNzf1rG+7nuvurAtml4LPOwl19wPewIuilO6DgMTXMuIFC6i04LDLLE4Bt0EYY1rxIz8hqCU7Qwo1S4bvF7X7r16GyWn8TEJA0tByrSpG2mNKrMlj7CS7UEjOnkkO3Ys2Wbi91k/Gtrn+ZSreJblVazDsnOg/lxH+E5f6TUcKLQeb7RJtz4/fNSIXn2liIsOzt1bBFKA9nsr9rKygAMxAJ7V9bV0xMjvPI4Jgkc+jQrF02ibE4mHCQr1eDwmUPJosaMQFtmYhfs4/V33YW3VXhIBL3fCnSAmjQqZgMQ2HnViLPFIQwH3SVYDmCL2PEEGn2iEWuzOj/mHgdXgVXY4wyg7D86LveyZwyabt48Dr+teZ0PMXRGM5tPn96ha1obQ12qdWuq6QdL8d1UMj8UjYjxOi/EfGsW3t/EWqKz7aV5n0AKsRm5G5/wAwXGtkrCqzS4hDIiKqhAxUtJIwVBcbhYOTv3V6+Z7hQNzJWPE0GpdkFuOyJoSuIdHjgvdZoXEmVT6wkW19fw3Gmh1qF8PbdNCfBSulpqK0WfTHFzGdYZpuu+qplEg9YydvMwtowQou88dTeo2ZoLi4CmpSncQA0lMY4MpWP+CgU/jbtSHyY5f5BU7CL4dN/Oa8hg3oK81StrqER7PPM+3JMMLKFIYaMNxOovwNt4t51G2wzTMdHmw50N11NYxqDX/LhhvS7NJFG4P/AIhtxFduFD5rZjMQ0gXN2it+0OINt44caqaNskFileIyWh1KNdmCK1oT9QNQcCaFPtk0toY0uxu1xGWNKVGojeAogNbTmhwuuFQs5ri01BxXpN+40oNfH9OI2axwOvnjv1JhLX54Hp4auXhrXm6p92Ru75zB6qHeYUGpNBAoSuOIOS8roAAoEE1zReu0XKqS2z5QoYxSZSL3ytbxval9qytKjxTDDIBW6fBRqYlooQiuEA5roNF6Ki4E4A0XWkDEo30EtjFEUc81XoNt2/n+lLLHyfVgNgzPE+g8SMFMOaz6cTt9h7+AWJNNa0NAa0UCWSSalTcJiXjUhbKWIOY93Ib+PKsTSNis9tmaZKuDQRRudTtcKAU1AkY9dKyzy2eM3cKnM5U3DM13A4dNOJkDEn1jqbaDv01OvlV2xRTxMbG76W4Y4uI1VIo0U3Xqgc1WtD4nuLhmdmA30rUmvJLMVBmEsftr1i/jjBbTxTrB5ii2C49k2w0PB2HR10+KfY3Xmuj5jiPtVaOheLmSZlw7QRyuhAlmDEIqgu+ULoSQt9dOx7y0tq3HJWYDR2Cm7F2QNotiJ8Vi5ZcPBqJSAM2mYtGhBVFFjrluRY8aRfbG0ENx3p11zyQThuVc2hBGrK0LM0MoLozrlbQ5WVx7Q7OvEMvgLUTyagih91XkbTEGoXWfo6x2fDRX3gGM/wAu74D415Nzfw+lHs1Ox8Re87wWrGb9mB2emHsrlWulLn30pYq0BX25FX/CM3zWsywN7XSznfyg+Qb5uKnajdswG2nv6Kp9Ftt4OCIxYnDtOZXzGyKwQIAE9IjtEu9suoF69HO2Rzhd1KhE5gb3tafSYDY+OMaLM8TICiREstrkuQFlUgkkncb0isjDecKptGPF0FUnZkgxGM61rZZJnlP4Fuw/+tAKnISyyEtzIw4uwHUhKwdMK5e2JTUdaUzqRnYlmBGjFjc94N/nV10b2RhsNMMKHWAs8PifKe2rQ6xqUM7YcaFBcbxu/PSs46Ue03XMx4/ZajdDRvF5klRwHus1239y3839K6dKscKOZ1r6KP7keDVsnSnqh9vH2B45v/5pY0i1v0NI3Vw8KGnKimdDuP1vHGnrUdVrbbbeyvx/UV397P1MHipDQbNbz4LV/bMtwLLytY/7qX+9Ja1o3wPumfuaAClXeI9ltTa7j0lGm8WI8t5qTdLSfxNB4Ye6i7QcZHdcRxofZMsHjVk3aHiD8xzFatntUc47uexYtqsUtmPfy26k2wGO6sEW3kEm19OW8W8dfCsfTeh5LeWujfQtBFKkDHXkfmtW9GW+OzBzXtrXWF0bZDqyLKFILqOfDdpw30qKN8bQySl4YGhrl4LSvtf3m5HFU3ptgRHOHUWEgufEb/foffWzYpLzLp1LGt8V194a1XquqglmJ2uBogzd53eXP4Vlz6UYw0YL3l91s2bQ0kgvSG6Ov2URtry2JCrYbzlNh72qn+9Za5N6+6u/uWAa3dPZCbak4hbeB/3V0aVkGbR1Q7QsRyc4eC2DbZ9kH3j8jTBpZ2tnX7JTtBt1SdPutibd+5b+bX5Vw6RY762k7q4eFBXnVA0O9v0vA5Y+Z6LB9ttwj97f0qX72AFGs6/ZcGgyTVz+n3WeHx0spsiqo4sdbfHf3U2G1z2g0Y0AbTU+yRaLFZrKKyOLjsFB7phNJ1eSTf1bKx7wDr7xf31dtMPawuj2gj7rOs0lyUOSTKuHxLqwJRWkjax1KMGjJU88jXF+Nqrxu/EWcO/mAPP9Vo/lycCrBjdqYTDbLmweHnaabEXVj1bJkzAKxYH0bKu69yb0hzXyvFQntLI2mhVc2njFljhEUPVph7oXMmZmMva7QCgAkxXB4BbVYa1zZLzjmklzSy60ZK5/RZirCVPZdH9+h/y15zTw7O1QzDh4OHo4q/YDWNzPmI+y6nWguLlH0pzawrzaRviB/qqh+z4vWid/zFzj6BGkDRjG/MAPdLdjdJU2dGgjgWXEyp1ru7ZQiFmWNAcpJuELaefCt2RrpXloOAVRjmxtBOZW3bvSaPHYeV3h6nEwRmZJEa+ZU1kjJsraqWsNRcX4aw7J0WJNQc1K+2TAZqv7AQL1thYJAyjuzMkVvdIabaRUxs2uH9ILv9qQw4OJ2HrQeqsEYsAO6tFZBzUbF4RZRroQSAfyPMaVSlijtQLTgWmiuWa1SWVwc3EHUleI2UygkEEDle/jb9KzJtGSRtLgby24NMRSPDXC6oOX9/1rNqtdem40vccrm3wNC5TYvDY7vdw8BrrQiu1ZPqBzGh38P5vkK5kUDYtuCa0iW3lgP1+F6t2Gv4htFT0jd/CvvfDqVw2dhBK+Uuka7yzMBYWJNrnU2B91einnbCKnNeVs1mfO6jctav8AHtjDRqqdfGqoFXVhfcoAOumjKT4isN0gJJJXoWxOAAAS/pHj8LPFl6+IOD2CXAFwWUi54EqRfdu5imwWgRvrXBKtFkdKwimK51tZrRNbuGnewB3eNadscTZ3Fh1dNfRZNhaG2tjZBr66uqrxXWvLr2JWch3DTTx49+Y/u9cC5XWsLjz58R4WOvurqM16y8Sb+evz/KhdosoYCxCrqT++G4eNMiidK+6wYpM87IWF78AmUOxfaYW7v14VrR6Jxq92G5YkumyW0jbQ702ACgAaAWA+QFa/dYKZBYZvPNTiVjiVujDurpQ3NIekAvIGPrxRN59Wqt8VNZ1iwYW/yucP6iR0IWtNiQdoB6LoOzduYSTErBFs/rJWKGSURxZQZEWQyMfStZ73tqarXXhpxwG9W6tqMMSkXTDb8mIw80D4P6sYTFLYtrYTpGdAgFrObMCQbVKNpaWvrXHzUXmoLaKP9G0tsRIvtRE+4j/dWZ+07K2Zjv71PFp9kzRrqSEbvI/dde+t0r8aFZ7Jco+k5vtIPwN8SKl+zOLJXbS3yPukaSzbz9Fs2d9ICRRRwHBrKkcaJmZgCxCjMQCh0zEjfwradZ3ucXDDFVmzNa0BaNu9KcHPhcSkeDWCZ4igfLF2szKrICvauQSd3A1ExSil41FV0SMNaChSXYo+zxH/ACh75Af9NNm/7iIb3f8Ar91X/wDE/l5p0zWBPIXrQc660uOpZC0bOuY1Y72Ln42/KsjRjy6WQn+71qfVPcP7CMnXXzUmtlIWpsOhvdRr3W+IpT4Y3ghzRimsnkYQWuIpvUWTZKHiw7hb8xVJ2i4CcKjn71Wg3TNoAxoeX6JbtHBZCLtcNfgBu4HW1Zlssf4ehaagrXsFvNpqHChChEWOnh++dURitI4YrNSQb3Nx86k15aQ5poVx7GvaWuFQUp21tGbr3AlkAvoA7AWtwANgK37LBFLC18jASRiSB7Lzc8j4pHMYSAN6hf2nN/Gl/wAbfrT/AMHZ/wD82/6R7JX4iX+Y+JXv9pzfxpf8bfrXfwdn/wDzb/pHsj8RL/MfEp3szGyNAA7s3bb0iTwQjU8ATurIt57KTso+60gGgAGs+y1dHsbIO1eKuBoD4LabgVmrVJoEBBa50935mipRgE2w+yLqMzHUA2AGnjcXPwrbi0UwtBc413Lz02mpA8hjRQbVMh2ei23tbn+9atxaPgjNQKnf8oqM2k7RKC0mg3fKqSkYG4AX5AVbDQMgqRc52ZqsqkoqNtK4iLD1WQ/9X62rJ0jO5kkbG7z4ZeqcG/2D3jVTzW4NmW/MX+FabHB7Q4a0kFIttn+4/wDh+Usq/lVCzYOlH9//AGtPqtd5qG8PUrHae0UkjjyxukqpHEzrKQsioAoLplHaC6DXgAeFpdk68a0IJqp9oLozBCjx491hkgRYlWUASNkvI1jdRnLaAHcLVIwNLq5LgmIFE9+jw/8AGDvjf8qyf2hFbIP8Q8irGj/zeR9F0zrq8P8AiSt24qD9Jy/aQfgb4EV639mcGSt2FvkfZZGkvqbz9FS69OsxekfHUUITXYp+zxHhEfdKB/qqrN+fEd7h/ST6Kf8A4n8vNOH35fbBA8QL28xf3d9TtchiIJPddgd1cK9cfFZ0bBJVuvV7LDDPZYk5R3PiLX+J+FULG4wvof4nkcgKAeJT30c1rdjK+SkVvKkihCKEKFteLNGT7Pa17hr46VSt8XaQndjr1K/o2bsrQDtw1a0hIvXmMl7AGq12t/X9/u9SquUpkrXgMBh5UmZoYmZdmM9yikiRCy593pdka76ZFaZWtIa4gAHXvKtRWOF0cTnsBJlAOGYoMOCm4bYeGLQ3w8Pa2WZT9mmr2H2h09LvpwtM1R3j9O1Elis4a+jBhNdy1bOC3bJ2DhWfAhsPCQ+Cd3vGnaYBbMdNTqdaGWmYlveOW1LtNjga2ejBhIAMMhjgNyp2NCrHhgiqv2OZ7AC7F3uTbecoXyUVU7R0neeSTQD19VK2QMhtEjIwGiuVNwUQL76KpAFFvw8WdlQW1OuvAam2lxpViyw9rKG+/prVS2z9jC53trywOpWavVrxaKEIoQihC04yQdXMp3hB7yAR8SK81aHmcxvGpzm8RXDoCtINDWyM2ivT3WGH0XKd6qAfEi9v3zrassgc263JuFdu358NAsuUGtKNtj+4H/sj4yyt/qpFmxdKf7/k1o9FqvFAzh6lLo0LEBQSSbAAEknkAN5q0TRLWINANUKzfR4P+MHdG5+VYf7QmlkH+IeRV3R/5vI+i6Z1NeH/AAxW7fVL+lOH+5bk0i/EEf5a9X+zzrs87N/k5w9QsnSAqxjvmIHsqjsPZ4nmVGdI0uC7u6rZfWIuRc23Ac+WtemkkDG1KzmMLzROunyQSSjE4WaGSERpCUV1BTISFst7lTmsLA7qq2d90kO19U+ZtRVupJ9hnWVfahe38hWX/tGp2rDs3bHjrVv+5JZQhw3Hpj6JtiWsqOPUKt5Df8KnpGLtID81U6Z8lltf2cgdsP6oMiq+a4yqshvwscpB/wCqswsc8RHXUH/1J6hyuYCQnVdcOuHmFKRgQCNQdQa9Cs9e11CKEIoQoWK2arkm5BJuSNeHI6VSnsEUpvHAnXyor9n0lNAA0YgaudVG/sb7/wD0/wBedVP3Q2v1dFe/fj6fQPH5+qc4CNcMMVDJdZGwMwXNxzAsFt6pspIB9qsy1MiheWsNatIJ36vHLkF6DRVptE3ZiQUHaNIGzIH06pthPTw//wCnPyFLGY/wrVk+mT/+/uvcBiki+oO5yquz5CT5Ju5nuqN8MDXHZ7JdqBLbRT/9R6qj7MwBxDlUJ0S6i1zZABbvNhew32bwqdigY7+zeaHbqqsrSNqmBMzWg1OI9lJXY3Nz3WA8t961xohmtxWC7TchyaEww+HVAQosCb7yfn4VpRQsiFGCgzWVNPJMQ6Q1OS201JRQhFCEGourQ0XRSuKhAXxMi8CyE+AW4+QrzFnJbZidgrzF4eZWhdJtTq66e/osYZbxyScGZmHhuFbOjojHBQ/KAD0VNzr8pdtKW7f0lCn1I4k8xGpb/qLVGxYxl/8AM5x8XGnSi1JsHXdgA6J70DnwuHZsTipkU5SkcYu8gzaM5RAWXTQG25j3X5aC53caCpwgN7xKrGPwaQv1ccqSoB2XRr9ncub2XsNVO6nxPvDEUKU9t04FWX6N4r4iRvZiI95H+2vP/tO+lma3fXwafdXtGtrITu8z9l176pSvwQVntVSPpRwt4Gb2JFbyYZfm1L0e7stLOaf4gfIO82lQtQvWYHZ+nquVkV61ZCDXUKdsuXqsQhcWCvlcHgCSkgPeAWFVrUwyQOa3OmHEYjqAmRG68E/NRTyOE5GiJIZSyEjeCDYke6rcTxLGHjIivis2ZlyQg6lowsVyosy3zWDAX7PC1ra+kPCqMr2WVweR3Thw38NqlGC8dmM8xv3eymwIQoBbMQNWsBfyFaQySDms66uIoQihC8vRQrlVZOhuHjZmdiC6+ivEW9JwPcAeF+dqoW57gA0ZfMFpaPjaSXHMfKqndOZf+PmK6EFNx9EiNdL8xbU8715+doLiCvUWYnswnXRbHNiXuVAMeDbDDKLLZiOrJ9nkeGl/BUfaA0pUAU37q+/jtVs2prI7rsy8Pr5rf002O0Wz4CWBMQjjNhbQA6HjfMFP5aVI2cgBz8xhuHud+zADOtc2vtp3kYBxLqb/ANEq+jTDK2LzFhdEZkX2idNO8KSefup0DaknYk2p1GgbUy2/EFxEgC5RcG2nEA3FuBvfhv3CvR2VxdEKrydsaGzGi1YfZsr7kNuZ0Hx3+VKn0lZYMHvFdgxPT1RFYp5fpaaeCyx+A6oLmN2bkNLDvO81Cw6QFrc642jRtzNd2ofNqlarGbOBeNSdmXjrUKtFU0UISzb+HZo7obFO15DW/iLX9/OlyA0qFJudFjtOQIzOzWBVU03nU3A8Ra51IAPEis5sDS94/hvV41oaeOJ5K06Q3W7ae4r4LfgnE6RLlyCRgCOSg9o+GUE1atE3ZWdzxqGHHV1ULLHflDUhx+J6ySSQ+u7N4XJNvK9q5DF2UbY9gA8Arr3XnF21YYeBpDZFZzyUE/KmEgZqIFcliy2JB3gkHxBsRQDXEIIougfRZhbiV/adE92p/wA1eV08e0tUMI4+Lh6NK1LAKRvf8wH3XU60EJB0uwHWwyJxeNlHiNV+J+FYtvd+HtcVo2Z8jXqC5WIxficz5j8C4TXtVhq2pt7DYJIhBg1mxBijkeaY9lWcXIXQnTdoFGlr3vVJzZZHEA4A0VkGNjQaYqvbW613M0sYj6/7QBQQDwdgDqLuGa1z6Q11p8PdF2taJUuJvUzT2CfPkk/ip2vxpZX9/Zf+eo2I3L8P8pw4OxHhi3kq9tbeAk2+YwPoea82jcBXXejZvLj+nnUdJRX4q6hnwOvkqDXmNweNR/VSJZxmXKCVcFswtYacfG9qjouVzrOGuzaSPDLoVZtbW37zcjj4rOtNVUUIXqtY3BsRxqLmh4LXCoK61xaahOsBtphYPa9tGK6Hx5eO6vIaR0LaI6y2JxcNbScf8p18DjvOS37JpKN1GWgUO2mHP3GHBQcRtkwCWeMv1uRrqcpDd2YDQAgG4XQDyrUkitPYCK6KYd5pxAzNWu1nI50rVV4ZYe2L7xqdRGB4EagsYRCk0LSIXmO7q+2pbIWaRluWVbqbE3sSK85afx0kRbKRQYYghxBOAOABNNg5lbFnMLCTH/FvqOIxNFhhovqyTwxujLIVzMPTVbEqp10uOPed162NC2iC0ECjg7E0IwNKA0O4nEZqlpSSZrdVMBUHEcRvVj2jtvDTQxpKVLNZypzDtIA7gDTP65tqPHdVfSsroAYmsLnHLDDE0GO85b9ifY3iQCS8ANfhU/dI8PNhXxMqxxkOmR2YMFU3LDMpzbwynTQm9xesyN+kLND2bD9dRQipFNWVcNWfJPlbBM4Pd/Dvwx50UTZW1/rTO84LtHIY+wDZstsxJJOgYsug1tW7ZI7ZDZixhz1vdi00xAwrXjksu1GzPmDnY01NFajUTu81Z32rGBcl2PsqhHvLfMWrKj0PaXOobo33h6VPRXX6RhAqKndQ+tAlW09qBxl6kL95rlvG+h+dbujtEmzu7QSk7hkeOdfALKtlv7UXTH458sqJTW8speM1gSdw1riFjhMSjKZL9hQSbgjdvBB8KydK2hzY2xxnF5py1+iu2OIFxc7Jqh4KISXkkF2ZiRfUDwG7ha/cKdo6MNhwyrh78yqjpnSEuOs/ovcZPlWWTkvUp+KQHMR4Rh/8S121HtJWRb7x4Ny8XU8Cr9kbdY5/Ic/skuzMTJDIs0agmM31XMovcWYcjqOHdrTntDhdOtNaSDUK54rpzimiMsDwqkYdpUZQGQHq0ijXUmS7s3bUDeoIU788w3XUceCuCWoq1c+gjyqF32AFzx7zWi0UFAqRNTVdm+jrA5MNFfeQZD/N6PwPwrx7nfiNKvfqZUeAu+d4rYjFyzAbfXH2VyrXSlG2hHdD3a+7f8L1n6Uh7SzkjNuPhn0qnQOo/jguFdLMB1OKkX1WOdfBtfnceVbGiLR29kYdY7p5e4oeazbXHclI24+P3qtezpJsjFJ44ViAJdxHmQMxF0Zo2cDMQLJreQWFyTVuYMGLq47NajEXZCnsp20dmRjZ64szzSO+IyxmbOC4IIkKK7FgOwGzNY2h3AHVMTwJA0NomSMqypNVF2HKWDQ8Sesj/Go1X+dbjxVKlaD2T2z6hg7/AAnX/lOPAlJa3tGmPbiOP3HompAlQamxsdCRu1tccK0SKhZJ7pUWHCHsCQCwOYAEkBr3sDppvNud6rRQCJ2GR6H9PKinXu0GryP381Oie4v3ke42/r50yGYSFzdYP6H5rqoubQA6j8KzpygmuA2jGn/pKD7Vi3zOnlXnNI6P0nJUxTgjYRd8qg86LYslrsbPrjodv1eeI5LVjsYjOWKhydc2Zx8OFuVO0bZrc2zhr33CK4XWu15g1xr0y1JdsnszpS4NvA67xHSmHwrQZo/4I/xv+tXvw9rP/n/oHuq3bWcf+L+o+yzjwal1mEGUhSocyMosSCdSddVG7X31QtJIN2Sdrjs7MOPhU9VbgxFWREDOt8jrTyWplQYppmAcGHJlBYgsWuWLNYghUQAjmeWtaCw2v/wdzGtSLv8ASC7wNFYltdnu0l724G91ICMF1a4kzFbDqwiC2bIcxLsCTcZhkGm7J30226OtsoFXh9P8vKmW3WFCzW6zRi6GlvX79FlhNmKHmkAWd5XzE9YwYDcqBWsSBrzuWJ7qjE99n7rpDFxjFORqQuygTYhgfTY/HmKApvsieKJcllw5GpVlbXXfctc7+PM1St9itczg9ru1bqpq5DLrvT7LaoIwWuFw79fM5pmcUtr9cgvuJBF/C7VlixWitOzJpnQE+NFeNqipUvArvoqhiAcxuwY31YG9++/GvoEDmmMFrS0bCKU3UXkpQQ83jU7a1rzWunJa0Y9M0bj2lYe8Uh8rL3Z171K090xsZpe1JfinWOIQxgsL6hfScg7tOF9Wby8KMtl7S0X3ZNFBv2nrT4E6/SG4NefspGFxL9Vd0yG9lUDU8tN9+6tFtGM2AJDWVdRqX7cksywg36q+YjjI1usPfawT+TvqjZavvTn+LLc0fT44u5rVeA0CMavPX7clMGxcRLgonw/WPHnk6+OItcuCvV51XV1Ci4GoGYm2t664t7bv6slMXuz7vNLdqYfq44YpIykrF3YHMGMYMfVmRb6faBytwL9X3A1MOD5KDEDHgVG6WsrkfRa9l4MzTRxD12A8uJ8hc+VRtdoFngfKdQ66hzNAuRR9o8N2/D0XfdkQhU0FhuHgug/OvLaHiIiMhzcegw86nmti0OxDdinVrquihC5n9Jmx7oJVGsRsfwNuPkbfGszQ0n4S2PsrsnZeY8RUbyFK2s7SISDMfD78FzmJAzBWYqpKhmF9BmBvYb7WBt3CvWOyWUM1atrdIkxM+HTA4V5OoXJCJc2UXABcQoQzGwAvIygC+mpqi2J+LnGlVbdIzBrcUk2xsebByKkgKtlSRSDe19bBuLIwK345QdLirUb2yNIOOo7/ANVXe0sPz5gm0OJDASiwVzZwPUk3kdyt6Q/mHq1CyPMZNnfmMjtbq5jI8jrSLXFeHat58fvmFlinyi5uU9a29eTDmBy3/Kp2rtWAvYajYfQ5jqBwxFONzAe94++0LWs2RyWtka2a3D2ZV+6Rv/prlyPc8i0xfUMx0LTx6HiCrAAicY3/AEu6HUfnupXXLnyXGYC9u69r++t2KVsjQ4axVVXsLSQdSzFTJooJzs0wRWZiHfhf0V8NLk95FeX0ladJzVZZ4XBvFoJ64Dd4rbscVjj70sgJ50HRRJ8XlY5MmuucAlj33bcfC1XrFZJp4R+LvAjC7UAYf4TjzNdyr2i0MjkPYXcca0JPXLkockhY3YknmTetWKCOEUjaBwCoSSvkNXklY05LRQhFc3IUzB7QdCLsSo9XQ+7NcA1mWrRUMrD2YuO2jDxAwNdeCvQW+WNwvG8Nhx8FZocSkmiuj39U6HzBvf4V46Wy2mym89pbTWPcYdV6KO0QzijSDu+yTbdhjQgCLKxBO+wHkLg+Rr0ehJ7VaAXPkq0YUIBJ51r4181j6TjgiIDWYneR0ySV5FUFmNlGp/fM7vOta3TOiiNz6jgPfkKlZsDGudV2QxKXKXxDneq6AW3qLg2HDMbAk8BburNsjGWaMyyHPXrJzw18PHWnF77Q+rRhqG7aVJweUXyAZRpm9q3I8QOdadlmMoJDaDr88VXeRWgNfLkteIxeReu4glYRzbjJ4JfT7xXkaTands/8OMs3cNTeLv8A1rtCvWWPs29oc9Xvy80m2Sq9YJJIpZYo+3Isa3JA1AYnRQSLEkjS9OkJDe7mmsAJxyVvXDKVlxOzMeYF1knjlIBjFyWazKwyjW2h3GzcKplwpdlGWtWQ01vRlUPrS5Mjs7vJZmdySx00vfdYcNAOVXI2NaO6qz3FxxV5+jTZRZmnI/8AbTxPpN5C3xrzf7QWhz3MskeZNT5DwxceAWho+MCsrvm32XWo0AAA3AWq1HG2NgY3ICik4kmpWVTXEUIS7bWEDocwuCCrDmp3+79ayNKwm6LQzAs8s6/5TjwqrEDgasOR+dVwnbezWw8zxNwPZPNT6J/fEGvTWG1ttUDZRz3HWPbdRZE0RieW/KJjgul08GF6mAIkpaxnyKWEdicuu9g24tcANu0qUsF99a4KUc11u9b9jdH5cRh5ppRZbM4xeImkGvZJADHIVbIFLkDKDodMtQe5sLhd5hSaHSNNUmwOKMLsrqSpukse46H4OpFweBHK9Nmi7VoLDRwxB2fY5EbN6S110kOGGRHzon8bWspIZWF0fg67vJhuK8D5U2zziZpDhRwwI2e4Oo6wqVpg7M1GIPz9VFxEWRTqMguQSbFL7xuIZT7JqobG+J5dGRQ5g/OuzAgpccnd7N4qNW0bt4XmFcKyhmIIUqLG6kbwR3gC2uvjvq9HRgAKiQTkp0EhYXKldSLG3kdOdOCgVsrq4ihCKEIoQihCKEIoQiuIWO1MS7QspdjZSFubkEiwAO/U2quyzQwlz42gE7MK8sk500kgDXGoG35VI8PGyqsVyxBLOQLqpO5RwuN9t17eFJmbVwqK05/PuuilCDr+fOCYGN2Tq1Xq04km7Nzvbnx1151UfY5p5A9+AGW73O804Lj5jcuMwBzOs+wWZC5SLlYkHbcb+5F5u3DzJ0FXJZBZ2NiiFXHIeZO4ZnwGJTbLZw7vOwaPnikeKneeQZUO7LHGgJsouQqjeeJJ4m5ohiELKVqcydp1n22CgVx7i85cAr90NWPq1GExJkyLJ9YwuRFadiCMyNIFIAOUA3y2AvYk3pzElxLgRsVuIACjTxVO6UfV0Igw+Fmw7WHXiaQM2XsssVllf0iFY5uCD2qfFfkPeNQEqS6z6cylmDwzSyLGguzmw/XwG/yp08zIY3SPyGPzjkN6Qxhe4NGZXdOjGy1hjVV9FBlB5n1m8z+deQ0e19omfa5NZNPXw+kcCtqSkbBG35+uad1tKuihCKEIIrhFcChUHp/0c61LoLyRglPvLxTxHDy51j2Kf92Wsxv/AC3dN/8AlyP92hzTbRH+IjvD6h866t65Zh52RldDZlNwf6Hf4GvZkAihWODQ1Ca7e2viNozKrAmMFBFh1HYzZRqR65zBrZtAANBYmq0cDWVc5OfMXYNTjpJsIgwxzYgybSmDOY7EhlHooCBlQixC6ANYjgDS4ZQ0kCt1TljJAJzVd2bj8l0cFomNyB6SndnS+5hy3MNDwIbNCXESRmjxr1EbDu6g4jehrhS64VHzEb/NPFewGYh0b0JB6LdxB9FhxU6jw1p1ntLZatIo4Zg6vcbCMDxwVKezGPvNxB1/PJeHBjgzWzFyL3BvwN+HcKeWAihyVe8hcT1ZyyAlD6Mg3jubn4/sYVoinsr70LsNhyO7YD4V1EKzHPG4XJhz90GK0nWIVKuLMw1vb0ba2G+3mK0rJahODhddrGzYeChNF2e8aitkOIUnKSFYeqTb3X3ilHSPZktlYajWMR7jrxQyESfQ4V2HP7reyEbxVmz2yCf8t1TsyPgoSQSR/UFjVpKRQhZCM77ac93zqhLpOzRmhdU7sfsrDLJK7Gi0NiVsSCGA001ueAFt58KdDaRKCQ0gb8Omag+K6aVBO5L9mOY8xxEoubdgEsRv8bb/AA0qjbLZJELsWLtuoe53ataaxsQ70poOp9VJlm62wjQqt7l2/wBIv8f/ADSLKLXM4X3mnCg8aCvJckmiyibzPoo+L2MHt9o4AFrDLa3cAABW12Y2pN8qXJLcE5ska6NJv19hB6znl5mwpFotNw3GC885D1Owb9eQqVZgs17vOwHzAb0jx2MMpVEUhAbJGNTc6XNvSdtNfADTSlww9nVzjVxzPoNgGoczirbnVoAKAavmtPui2CglEuG6+XDYxjlEoygDKxDQIwa+Y5e1YqdQAdGuqdxNDSrfNPiaBhWjlC2zAcNM8rwvhpRMhw8ecv1hDMZZL2BCBcjEgkAsV4gAY+80MNDXp+i49tCXDCiQFmJZ3bM7sXdjvZm1J/QcAAOFWmMDG3QkPcXGpXRvo66PEDr3HbkFkv6q8X8Tw7rc68ppi1Otc4scJwBxO8Z/6erjuqtSxxCNnau1/OvkumxoAABuFaEcbY2BjcguOJcalZVNcRQhFCEUIWnFQZ1tx3g8jVW2WVtojunPMHYfmB3Jkb7hquSdPejZjZsRGtlJ+1UeqfbH3Tx8b8dOaF0i4H8JPg4YD/j/AMdow2VRbbOPzWZHP391XNh7ZlwsoliNiPSU7mHFWH58K9FJGHihVFjyw1CZ4DB4jFuuHws+IdJHaaeZ42UozBRlaUN2rAXyxhQTl3DQVLrWfUKU6qxec76Tn0W7a+Ews0zYbAxkthoSDKpGWVoh2kygWLAA9sWBbs6717DK5oqfp8uG5ckY0mgzVfwG0GjvazI1syNqrcj3EcGFiOdPmgbJQ5EZEZj7bQcCkNeW4ajqT3BTB/7klucLH7Qfg4Sjw7XNeNQbanQ920ZfzDLn/KeOG/UlSWVsmMWezXy2+e5bhIrggHmDzHv4ir+DhuKz3NLTiokezspOvZsBpcMSN5YjQ+6qzoGMFQ2vDP0opMNMBh5eCwxDRt2XdgfvJf5C/wAazJrSCaPjOH94VHiAeqmRZ3YOcK8CFjGgQdiZPBWI/wCm7X91cZ+GfibwO8GvIivQqQaY/pfh/iBHgfZaf7RlJNrW4WF/yprrVOT/AGRJG2n2VR76mrB83LadoSkWACkHtPut3ag5T3kGh8j523ZcAMxQ9ddN3jsVizvoCcA7fq4Vw51WP1dW1knQ8bFzIfLUfKkOdFF9DXHgLo8aN9U24H4ySYf4h5BbEdHNlErgaA6KBfkAwt560+C0SvIa1gw1AnDnSnmoX4Bgwnww6oxezHNupcx29UnTXjpfX3+VaTY8K0ofmtLc4V2pg84WwJux0AA1J7gPlTnODRVxXGsc80AUbG4hU/vj2v4CHtf81h6A+6Lt+HfVA2mSfCDAfzEYf5R/Fx+njktCOzNjxkxOz32efBI8bjHlILWAGiquiqOSjh4nU8SaZDCyIG7mcycSeJ+AagpueXZ/orj0d6KyK2HxeGnhnsQ7oh1AzFWyEmzaZhc5dRxpL7Q1wLSKJ7YXAhwxUTplFh5Yzi8ywTiV4ZobN25Uvcw2GpJsSd1jmNiDeMMhbRhFQcl2Vgd3hhRVfaGMknlaaZy7sAoOtlUeii3J0G8m9ySSasxxCPJJfIX5p90N6OnEP1kg+xQ7vbPsDmOfu52x9M6T/DM7KL63dK+p/h8dlbNjs3aG876R1+23wXZ8Dhsg13nf3cgPCqOj7H+HZV31HP0HLqcVdmkvnDJSa0ElFCEUIRQhFCEUIUTaGDDjcL2tY7iPZNZukLD24vx4PHXd7HUeadFLdwOS470v6LnDkyxAmEnUcYzyP3eR/ZvaI0t2/wDYzYSDDj/9bduY3U7XZOz77Pp8vskOz9oSQsTGxGZSjAEgMpFipykHjvBBG8EGtuSMPFCqjHlhqE32d0kiwsDpg8J1c7p1fWvLnCA+yAoJtvtYXIFybVXfDK+gJFE5sjG4gGqrkUYVQo3AADyFqtjBViaqZDs+ZkMiRSMgPpqjFRb7wFtPhXC5owJXQ0nEBSotsk265et5PfLIOXbAOb+cNVb8L2ZrA65uzb/p1f5S1TLw8UkFfPx96pjBjEb0Jl/BN2G8n1Q+ZXwqQtUrPzWc294eGDvAHikOssbvodTjh1y8lInUgXliYL7WXMvkwuvuNTbabLP3agnYc/A4jwVeSxytzbh85LQnUkEDLY8tPiNacLNCBQNCr9nTUt8ARRZbAeP7vTWta0UbgEUOxYNEmfPex42O/wAagYmF9/X8z2oodixmlh9bJ7hXDDE41LQeQXezJ1LcmcrdImy+0QET/E1l+NJdbLPF3bwrsGJ8BU9FYZY5XY0w8PNRMRjEX05QfuQDMfORrIPLPSzaZ5Py2U3uw/pHe8bqsNssbfrdXh75eaXTbYbURKIgdCVJLnuaQ6+S5R3VEWUON6Y3zvyHBuXjU707tLoowU8/H9Etq2lq2bAwuDlwlsSOpIdx9auoVdI8qyZjrmLkKLH0G1G+qk0r434ZKxHG17MVF2nhfqD9XK4lNusw/wBXlCSZjlGa/pRRstg+hByra5ANRc9sv0jHf81LoaY/qOCr00ryOZZWzytqzG28gA2sABfKOGttassjDBgkueXJ50Y6OtimubrCp7T8/urzPyrM0ppVljZQYvOQ2bz6DM9U+y2UzGpy+fNy7NsfZqxKoChQosq+yP1rEsFjfe/ET4vO3VXWd56DAa1oySAC4zJMq10hFCEUIRQhFCEUIRQhFCFEx2CDg7r2sb7iORrNt2jxP/aMweNe3cfQ5jonRS3cDkuVdKuhbRlpMOpKjVouK96e0vd7r8H6O00Q7sLXg4az/u9HZHXtNa0WLC/FiNnt7KlV6VZyyjUEgE2BIBOpt32GptQhXiEr9Rl61So2fI2IwmIPoyWdygBGjF/ukntjcRrnvcLwftzGzV+iuNBoW7NfzqlWwcBFPh8RLiVyR4aNpXxCE55HYliMpGQIALBBci411pr3viIxqoMa2SuFEri2Z106Q4UmZmjVyMqrkLAsY37ZAZRlza2uwFObLgS4UolGPEBprVRcFJIt2hMi2AJaMsLDgSV3DxrsjI5BR4BG+h81Fpc3KoUn+3Zj6TrJ+OOJ/iyk/Gk/gYR9ILeDnN8iFMzvOZrxAPosxtlv4OHP/KA/ykUfhNkj/wDUfWqO0/ut8EHbLcIsOP8AlA/5r0fhBre//UfSiO1/ut8FiNtzj0XCf/GkafFFBo/AwH6m3uJc7zJQJnjAGnAAeS0Kks7E3aQqpZmdvRUb2ZnNlUcyQKcBHC3ABo3Cnkod552lShsZlSOaU/8ADObddCY5R4dl7DzPvOlcEwd9GJ2ZKRjLfqwCb9KdhDC9dGiRZQsUkUry/ayDMnWFUuBZQXuAu4A5uFV2Tuc4VOvJOdEA00HNVSrqqqQMXaF4hGjF2Vg73PV5VdcyKN7kSEXJsNDYkClPYXOBBpRMY8BpB1qNbVmNyzG7MSSSeZJ1P5UxrQ3ABQc4nNWnov0Ree0koKRcB6z9y8h3+7nWHpLTTYD2UHefltp7ndkNexXbNYzJ3n4Dz9h8G1dc2XstYlUBQoUWVRuX9T31mWOwOD+3tGLzjtpv3noMhtN2SUUuMy+dExrWSEUIRQhFCEUIRQhFCEUIRQhFCFpxGHDjXfwI3iqtqscdobR+eo6x82ZJjJCzJUjpT0KSUlxaOT21HZb8Y4Hv+e6qEFttejO5KL0flw/l4GrdhquyWeO0Ytwd88fNc22tsibDtllQjkw1U+B/LfXqLJboLU2sTuWscR6jDesuWF8R7wS1oVJuVBIN93Hn499Wrra1pil3jSlU6n27fAnBrEEBkSRnRiesykEhwx09FTdSfRtlANIdC4yBxNQnCQBhaE96GYuKHF4aON1fNd5ZVkya5XTqmjkjDFFzKw1XMxvrlACJy59ScAE2KjaAY1UPYuFlTan1ZXeNfrbMVUlc6Ru7oGI1K5NbXsb8amQ10IcdQ+ygCWykDX+qidLtuyyYjEqrKY1xJK3VTbqlaPJqNVLjMQbi47zXbPFUB1Tr9kTSUJFE5+kCKLDyzLEuEQDCoViMX2meWUxCRWygAKWVtCT2G7PEJZI86zmOHNMexo1BDbHimw7HAyYdyuGIeCRFEwexvNnIL3BtZRZDYi+oImZHNf3iR5KIY0t7oB81SQb6jdV5VFZ+ixhkw2Mwrukck6p1bObKxQlhGWO4E28QTvtVW0ggtdqCsQ0ILdZWpMd9VwWLw0uXrJygiiDIxBB7czZSQqqAmp3lQBUZHCSRtzErrAWMdeUTbu3RiIcPCYLtAgTr3bUjskqqLcMOyAGY30JtrTGROEhOoqLntLANaUVYSFK2fs+SdskSFz3bh3k7h50i0WqKztvSuoPPgMypxxukNGiq6H0Y6CqhDy2lkHD/ANNP9x/duNeXtGlbTbiYrKLrdZ9zq4NqdpotSKyMh70mJ+fKldAwuECa725/kOQp1jsEdmFc3bfQbB8JKlJKX8FIq+lIoQihCKEIoQihCKEIoQihCKEIoQihCCK4RXAoS7G7JR1IsLHerC6ny4VkzaKbW/ZzcI8OWtvLDcrDZ6ijxUfPFUXbn0fIbtETCeR7SeR3r+9KnHpm2WTu2pl4bfvl4gE7Ul9iikxjND81eypu0ujOJh1aIsvtJ2h8NR5gVuWbS9knyfQ7Dh9jyJVGSySszFeGP3SZlBFjYjiDWkq634PFSQm8MjxnQXRmXQbhod3duqDomEUIUxI4GtVj17FzIxDsWzHOq2J45goANzqedzffXQwNbdC4XVNSmOO6SYmVzK/1cylDH1nUnMBZh2ftLAjO1jbS9IFmAFA4pvbkmpAWibbExLlTGjunVtKiMJCtgpsS5VSQACyoDUjBUUrhsXBNTGmKgKthYbhpT0lekUIWKIqjQADuAFAGxFU12bsDET/3cTW9puyvjc7/ACvVG0aSstn+t4rsGJ6Zc6J8dnlfkPT5yVv2L9HoJBmYyH2I9F8C51PlasKXT09oNyxs55//ACPE8FeZYGMxlPzz8lfdm7ESJQoVVUeogsPM7zVePRjpHdpanXjsqepzPQbk8zBouxiiaqoAsBYcq12Maxoa0UASCSTUr2pLiKEIoQihCKEIoQihCKEIoQihCKEIoQihCKEIoQihCjSYFDwynmunw3VnTaLs0mIF07sOmR5hObO8b0p2j0Yil9OON+9lsf8AENarNsFrs/8A28vLEeNKg/6VIvik+tvr88VXcZ9HUB9FZU/A4Yf9VzTxpHSsX1MDuQ9C09Eo2WzOyNPm+qUz/Rz7MzD8UR+YIpjf2imb+ZAf6h5tPmoHRzT9L/I+oURvo+k/jx+asPzqX/U8Q+qMjn9go/ux2p3T7rxfo/k/jx+SsaP+qIT9LCeY9kfux+3p91Kh+jk+tOT3LEfnmPyqLv2jkP0QH+o+TfVSGjgPqf5D1TXCfRzCPSEz/iZVHwANLOlNKS/RGG8gP/YnyUxZLO3N1fm4KwbO6JQxWKRRIRxtmb/E2tJdZbfaPz5cNmJ6d0dCmNMMf0N+dSnMez0G+7eP6bqdFoizs+oXuOXhgOiHWh5ywUoCtIAAUCRWq9rqEUIRQhFCEUIRQhFCEUIRQh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6" name="Picture 10" descr="https://encrypted-tbn0.gstatic.com/images?q=tbn:ANd9GcRKJcIHTJSNs9AFdZiDUFLyS_0Q15l0BjxvkuWglhpp4PGwPC3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6" y="2199046"/>
            <a:ext cx="509874" cy="50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ages.all-free-download.com/images/graphiclarge/red_background_cigarette_icons_vector_2807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1374"/>
            <a:ext cx="509874" cy="50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01423"/>
            <a:ext cx="614977" cy="485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lexisnexis.com/legalnewsroom/resized-image.ashx/__size/550x0/__key/telligent-evolution-components-attachments/13-07-00-00-00-00-05-89/ContentImage_2D00_PonziSchemeWordClou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67398"/>
            <a:ext cx="595183" cy="50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immigroup.com/sites/default/files/import/alcoh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40093"/>
            <a:ext cx="506032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xQTEhUSEhIWFhUWFRkWEhYVGRgaGhYcGhkaGRgZGRgYHigsHxolHRcaIT0tJTU3Li8uFyszODg4QzQtOjcBCgoKDg0OGxAQGywkHSYsLyw3Nyw0LCw3MiwsLCw0Lzc4LywsLSw3NzcsLCw0LS00LCwsLywsNCwrLysrKzQ0N//AABEIAOEA4QMBEQACEQEDEQH/xAAcAAEAAwEBAQEBAAAAAAAAAAAABQYHBAMBCAL/xABLEAACAQMBBQQGBQgJAwIHAAABAgMABBEFBhIhMUETIlFhBxQycYHBI0JSkaEkM0NicoKisRUWNFNjc5LR8CVEslTxNWSDlMLD0v/EABsBAQADAQEBAQAAAAAAAAAAAAADBAUGAgEH/8QAOREAAgECAgYIBQQBBQEBAAAAAAECAwQRMQUhUWGR8BJBcaGxwdHhBhMiMoEUM0JS8RYjJFNichX/2gAMAwEAAhEDEQA/ANxoBQCgFAKAUAoBQHwmgK3d7cWiuYoWe6lHAxWiGYjjjvMvdTj9phyoDwfUtTlGUtbe0TPt3cpkfHj2UOFB97/7UPqTbwRD3d2OPrOvOfFbKOJAPLIWVvx+6onXprrL1PRl3Uypv86vHAjLi80zHffUbn9q5uB+BmSo3dQW0tw0DdSzcV2v0TOV7zRzz013/wAxt4/xSGvP6uOxkq+H63XOPf6HyO70cctLK+aEKfvVxT9XHYx/p+t/ePf6HTb3ulfV/pC380ubj8As7fyr0ruD2kc9A3KycX+X5pEla3cf/ba9OnleJHIvuJljRiP3vjXtV6b6ypU0Vdwzg32a/DEmor3VEG8I7O9j4YMEjQSHx7r76E/vD4c6lTTyKMoyi8JLBnrHt1bqwS7WWycnA9bTcQnGe7OCYz/q+dfTyWaKQMAykEEZBByCPEEUB/VAKAUAoBQCgFAKAUAoBQCgFAKAUB8ZgBknAHEk9KAqsu1rTkx6ZD6yQcNcMdy1Q/5uD2hHhGD7xQFe1p7cE/0nePeyA/2WD6O3Q5Bw0at3sf4rE+VQzrwh2mla6KuK+tLCO16vd+BGXO3EwURWsUVrEOCrGqkgeWRuj4L8aqTupvLUb1DQdvT11MZPguC195XLy7klOZZHkOcjfYtj3Z5fCoHJyzZrU6UKSwpxS7NR415JBQCgFAKAUB6W07Rnejdkb7SMVP3rivqbWR5nCM1hNJrfr8Sx2G3Vyg3Jdy4jPBllAyR4bwH/AJA1PG5ms9ZlV9C21T7cYvd6PyaO/S5rJm3rKeTTJic7gwbZzw5wt9H5cNxvCrULmEs9RhXOhrijriukt3pn4oso2mnteGpQBY+l5bbzweRkT24enE5Xj7VWDJLRbXCSIskbq6MMoyEMrA8iCOBFAetAKAUAoBQCgFAKAUAoBQCgInX9oYbQLv7zSSEiCCMb0sxHMInl1J4DqRQFQ1ollEusSbqEBodMgbIODn6dwR2pzjhwjBHXNR1KsYLWXLSxrXUsKa1dbeS52Zlc1ra2acdlHiCADdWKLhwHIMwxkeQwMdKoVK8p7kdXZ6KoW+trpS2vyX+WV4CoDTPtAKAUAoBQCgFAKAUAoBQE1oO09xa4CNvR9Yn4rj9Xqvw4ceINS060oZZFC70dQudclhLas/zt8d6LLopjkYy6TILWckvNYy/2ebhxKqPYPLvx+HeXjV+nWjPtOUvdG1rXW9cdq51c4Yls2f2mS4YwyI1vdIuZbaUjfA5byMOEkefrLw8ccqmM8naAUAoBQCgFAKAUAoBQFe2j2haNxa2kYmvJBlEJIjhXl207D2Yx4DvMeA8QBUL/AFOOwZ9x/WtQcbtxdSAYj69mijgqg8kXgMZbJHGrWuOjqjmbmjtEOvhUq6o979Fv4bSl3M7SMXkYs7HLMxyT/wA/CqDbbxZ1cIRhFRisEth518PYoBQHra2zyNuxozt9lFLH3kDkK+pN6keJ1IU10ptJb9RY7HYG8k4siRD/ABG449yb344qeNtUe4zKumrWGTcuxeuBN23ox/vLr4JHj+Isf5VKrTayhP4h/pT4v28ztX0ZW/Wef4GMfzQ16/SR2vuIH8QV+qEe/wBQ3oyt+k8/xMZ/kgp+kjtfd6BfEFfrhHv9TjufRj/d3XwePP4hh/KvLtNjJ4fEP96fB+3mQt96P7yPJVUlH6jYP3Pu/gTUUraostZepabtZ/c3HtXpiVu8s5Im3ZY3jPQOpXPuzz+FQuLjmadOrCqsYSTW7WeNeSQUAoD6jEEEEgg5BBIIPQgjka+nxpNYPIuFhrkV4EhviY5kObW9jIWSJuXFumeGfqtyYeN2jc4/TM5nSOhuinUt/wAr09M9mJb9E12WOUWWoBVnOfV51GIrxR1UfUmA9pPiuRyuHOFooBQCgFAKAUAoBQFe2m1543S0tVEl5MCY1PswoDhp5sco1PAdWbujrgCk6xqq2SPa2shedzm+u2/OSPyIBHIjlw4IOA45Ip16+H0xOj0VopSSrVlq6lt3vdsXX16s6dVE6cUAoDr0vTJbh9yGMu3XHJR4sx4Af7cK9xhKTwRBXuKVCPSqPBePYaFofo5jXDXT9o32EJVB7zwLfgPKrlO1S1y1nOXWnqkvpoLora9b9F39pdbS0SJQkSKijkqAAfcKtKKSwRhVKs6kulNtvee1fTwKAUAoBQCgPK4t0kUpIiup5qwBB94NfGk1gz1CcoPpRbT3FQ1v0dwSZa3Ywt9n2oz8DxX4HA8KrTtYv7dRtWuna1PVVXSXB+/54meazoc9q27PHgE4VxxRv2W+RwfKqc6cofcdLbXlG5WNN47utfjlEdUZZFAKAtGha3HLF6jf5aAkdjLnD27D2CH5qAeTfV93K3Qr9H6ZZGDpTRSqp1qK+rrW3s3+Pbnd9n9YkimGn3rZn3S1rPjC3ca8yOgmQY3l/eHA8L5yZaaAUAoBQCgFARO02ti0h39wySMwjt4QcNNK3sID08SegBPSgKLq161hG6doH1C6w97Ov6MYwqR54hVHdUdBljgkZq3Fbo/Sszc0Ro757+bUX0rvfouvhtKPWedcKAUBZNjNmReOxaQKkZG+oP0jZ5YHRfPywPKejR+Y9b1GXpLSDtIpRji3ls/zu4mt6fYRwII4UCIOQH8yep8zxrRjFRWCOOrVqlafTqPFnTXoiFAKAUAoBQCgFAKAUB5XNusilJFDKwwysAQR5g18aTWDPUJyhJSi8Gthmu1mwbR5mtAXTm0XEsv7B5sPLn76o1rbDXA6nR+mVUwp19T29T7dnbl2FGFVDfFAKAt+zt8t3ENPuXKupD2NwPbhkX2MHxHTxGV8M3bat/BnNaZ0dncU12rz9eO0vWyetPMrw3KhLu3IS5RfZbPsSx5/RyAbw8DkdKunNE/QCgFAKA+MwAyTgDiSelAZ2dXDF9YlAKLvQ6REwIyDkPPx6y7pOeBEa+dR1aihHEuWNpK6rKmss29i5y3lAuZ2kdpHYs7EsxPUn/nwrKbbeLO7hCMIqMVglqPOvh7FAKA6dNv5IJFlibddeR6EdVYdVPh88V6jJxeKIq1GFaDp1Finzx5yNl2X2jjvI95e7IuBLGTxU+I8VPQ/PIrTpVVUW84i/sJ2k8Hri8nt99q8iZZgBknAHMmpSiV+/wBudOhJEl9bgjmBIrEe8Jk0BxwekzSmOBfRfvb6j72UCgLFp2pwzrvwTRyr9qN1cfepNAddAKAUAoBQCgFAKAou3Gxgl3ri2XEnOSMfpPEqPt/z9/OpXoY/VHM39F6V+XhRrP6ep7Pbw7DMaoHVigAPUEgjiCOBB6EEcjQ+F8h1J54k1GFc3tku5dRqONzbni6AD6xwXXwdSAONalCr0468zidKWP6Wr9P2PWvNfjwNE0+9SaJJomDRyKHRh1DDINTGYdFAKAUBVNtZDO0WmRkg3OWuSOaWyY7X3GQlYh/mE9KAoW2mriefs4sCCAdlCq8F4cGYDw4YHTCisyvU6ctyO30VZ/p6Cb+6Wt+S562V+oDTFAWTZLZN7wSMWMaKCFbGd5+gx1UdffgdcT0aLqYsy9IaSjaOMUsW+rd67CE1KwkgkaKVd115joR0ZT1U+PzzUUouLwZfo1oVoKpTeKfPHnI5q8kp06dfyQSLLExV15EdQeYI6g+B8PdXqMnF4oir0YVqbpzWKZM6NsadXDPfatcykHvQIEjEfPdO73lIPiFHLHStOlVVRbziL+xnaTweuLye332+habb0PaSowbd382mmB/gZRUpRPWX0R6SR/ZCvms0/wD/AHigK1qfoX7Ju20u9lgmGd0Oxx7hJGAwHvDUB6bNekm4tZxYa5H2UnAR3OAEYHgC5Hd3SeG+vAfWAwTQGsigFAKAUAoBQCgFAZv6R9mN3N5COBP5Qo6E/pAP5/f9o1RuaOH1r8nT6F0j0sLeo+x+Xpw2Gf1TOjFASmzWsG0uEmGd32ZQPrIfa4eI9oea1JSqdCWJUvbVXNF0+vNdvOpmibNuLS7eyBHq9wGu9PIxujJBuIV8gzCQY6SnwrWxxOBacXg8y4UPgoD4TQGaPqxFtdankiS9fsLPnlLePeWNhnlvDtJffIvlUNefQhvNLRVr8+4Sf2rW/wAer7ihAVlncH2gOvSdPe4mSGP2nOM9FHNmPkBk/hXqEXKWCIbivGhTdSWS5wN002xSCJIYxhEGB8yfEk5J8zWtGKisEcBXrTrVHUnmyj7cXSXsosrSD1i5jYdpKG3YrUE94Sy4OWOPYAJ4Z5gV4q0lUW8s2F9O0nitcXmuevZ6FB1KwkglaKVd11+4joynqp8fnmsyUXF4M7ehWhWgqlN4p88ecjmrySnTpt/JBIssTbrryPQjqrDqp8PnivUZOLxRFWowrQdOosU+ePORsuy+0cd5HvL3ZFwJYyeKnxHip6H55FadKqqi3nEX9hO0ng9cXk9vvtXkTVSlEUBBbZbKwajbmCcceJikA70TfaXy8RyIoCneiPWZopJtFvfz9oMwtknfi4AAE9AGQjruuBju0Bp1AKAUAoCnbY+kKCxkW3WOS5unAKwQDLceW8emcchk9cYoCCm9KF3Dh7zQ7qKHGWkRu03R+sDGoHxIoC57L7WWl+m/azB8e2h4On7SHiB58jjgaAmZEDAqwBBGCDxBB5gjwofU2niszEtrNENpcNGM9m3ehJ6qehPip4fcetZVWn0JYdR3ej7xXVFT/ktT7ff26iGqIvCgLlpl082nkx8brTZBcW46ugBzHw6MnaRYH6taFrPGPR2HIactvl1lVWUvFZ+T7cTTtPvUmijmjOUkRXQ+KsAR+Bq0Yh0UBWvSDdMtmYYjiW6dLSEjPAzHdZuH2Y99/wBygKL6QbhRNHaxDEVrEsaqOQJUcPgoQfA1nXU8Z4bDsNB0Pl2/zHnJ9y1LvxKtVY2hQGl+izR92N7ph3pMpF5Ip7x+LDH7gq/awwXSOW09ddKaoRyWt9ry4LxJXae/klc2VvL2OE7S9ucgerRHOAjHgJnAOCfYUFvs5tnPEbpWq7kS2+i2BkiXh6xIext88cuHYF5iSOJUEHPtUB5X+x1/eFHvby3UqpxFb253QSP72R98rnpwz91RVaSqLeXrG+naTxWuLzXPXvM/1KwkgkaKVd115joR0ZT1U+PzzWZKLi8GdvRrQrQVSm8U+ePORzV5JTp02/kgkWWJt115HoR1Vh1U+HzxXqMnF4oirUYVoOnUWKfPHnI2XZfaOO8j3l7si4EsZPFT4jxU9D88itOlVVRbziL+wnaTweuLye332ryJqpSiKAzfbyAQaxpN6vAyStaSn7QcYjBHXi7/AHDwoDSKAUAoCsekHa+PTbYynDSvlLaP7b+YH1V5n4DmRQET6L9j3t1e9vTv31z35WbGY1PEIPA8iccBgKOAFAX2gM9232AyfX9L/J7+LLr2eFWfqUdeW83ieBzhs8wBPej/AGqXUbNbjd3JATHOnHuSLjeAz0III9+KA/j0haP29qzqMyQ5kTxIA76/FePvUVBcQ6UMetGroe6+TcKL+2Wr07+5sx6sw7UUBPbDal2F5ESe7Ieyf3PgL/GF+GamoT6M1wM7SlD51rJda+pfjPuxL/sJ9CbqwP8A2s57EcfzE/00OM9F3nj8PovhWocMWugKnqjiXVbdDnctLaW6fw35D2MWfMKJz/wUPqTbwRlN7dmWR5TzkdnOem8ScfDOPhWPKXSbZ+i0qapQjTXUkuB415JD+7eFndY19p2CL72IA/E19SxeCPM5qEXKWSWPA3yxtVhiSJB3Y0Cr4kKMfE8K2IxUUkj87rVZVakpyzbxKzoWy7OnaagAzvIZ2twd6NXY5BlPKVkUKgz3VEagAkb5+kZbxQCgIXajZyO8j3W7si5MUgHFT4HxU9R88VFVpKot5esL+dpPFa4vNbffY/IxrUrCSCRopV3XXmOhHRlPVT4/PNZkouLwZ29GtCtBVKbxT5485HNXklOnTb+SCRZYm3XXkehHVWHVT4fPFeoycXiiKtRhWg6dRYp88ecjZdl9o47yPeXuyLgSxk8VPiPFT0PzyK06VVVFvOIv7CdpPB64vJ7ffavImqlKJQ9vgJdQ0i2AyfWXuT+qIE3hn3k/hQF8oBQHFrGqRWsMlxO4SONd52P3ADxYkgAdSQKAzTYXTJdVvDrV6uIkONOgPEKFPCQjyPHPVsngAtAaxQCgP4mlVFLMQqqCzMTgAAZJJPIAUBmfoPftBqNwn5ma+doenDi3L3Ov3UBp5FAYPtDp3q9zLD0Vzufst3k+5SB8KyKkejJo/QbOv8+hCp1ta+1an3kfXgsj3HB6EdPOg7TUra9/L7G6GQt9ZvDIOgkjxPHnzAM4+HurYhLpRTPzy5pfJrSp7G0XavRAZ3e3XDWrnPN47JPIJEgOP37l/wDgqKu8KbL+jKfzLumt+PDX5Gd1lHdigLL6O7PtL6MnlGrSH4DdH4uD8Knto41EZemavy7SW9pefgjY60ziRQCgFAKAhdqNnI7yPdbuyLnspAOKnwPip6j54qKrSVRby9YX87SeK1xea2++x+RjWpWEkEjRSruuvMdCOjKeqnx+eazJRcXgzt6NaFaCqU3inzx5yOavJKdOm38kEiyxNuuvI9COqsOqnw+eK9Rk4vFEVajCtB06ixT5485Gy7L7Rx3ke8vdkXAljJ4qfEeKnofnkVp0qqqLecRf2E7SeD1xeT2++1eRXtj/AMt1C61TnCg9TsT0ZEbM0o6ENJwBHQEVKUS90AJoDHtRmbaHUPVoyRplowaeRT+ffwUjoeIGOQy3VaA123hVFVEUKiqFRVGAoAwAAOQAGKA9KAUBlG3+rS6ndjRLF8KDnUZhxCKCMx/DhkdWwvDvUBpOi6VFawR28C7sca7qj8SSerEkknqTQHdQGX+lez3Z4pR+kjKn3oc/fiT+GqF3HCSZ1egKuNGdPY8eP+Cj1UN8UBc7K6/6ZbTZ42Wowkn9V5Qjj3blyw/9q0rV408NhxunKfRuul/ZJ+XkarVgxzKL6Yf0S7/+p1K5Y/C4mI/CIVWunhD8m1oGHSum9kW/BeZTqzjsBQGgeiSDv3EmOSxqD7y5b+S1ctFrbOc+IZ/TTj2vw9zSKvHMCgFAKAUB5XVwkaNJIyoigs7MQFUDiSSeQoDMpJpddmD2yCGxhLhLmVD2lw+CMRqcERA4J93HjwEVWkqi3l6xvp2k8Vri81z1lS1KwkgkaKVd115joR0ZT1U+PzzWZKLi8GdvRrQrQVSm8U+ePORzV5JT+lkZd7cdkLIyFkJU7rDDDI/5wr1GTi8URVqMK0HTqLFM2LYTU7eS1SK3UR9iioYc5KYGAcn2gcZ3uvHPHNadKqqi3nEX1hO0ng9cXk9vvtXkWSpSiZh6TdoZriZdE0/jNNwu5AeEMZxkEjllTk/q4AyWGALxsrs9DYWyW0A7qjLMebsfadvMn7hgDgBQEvQCgKJ6UdsWtI0tLTv31zhIFHEoGO72mPHOQueGRnkpoCQ9HOx66dbbhw1xJh7qTnvP9kE8Sq5IGeeSepoC10AoCk+leDNtG/2Zhn3MjD+YWqt2vpT3m7oCeFeUdsfBr3MtrPOtFAWXSDv6Tq0X2YDKPeEcg/fEKvWj1NHMfEMPqpz3NcMPUu/9b18quHOFKvXzomnn7btJ8W7Rv/yqpd/au03/AIfX+9N/+fNFYqgdWKA070Sr9BMf8bH3Ip+dX7T7X2nKfED/AN6C/wDPmy9VbMAUAoBQHFrGqw2sLz3EgjjQZZj+AAHEkngAOJoDM7KG42hkEs4e30lGzHDnD3ZU83I5JkdOA5Ak5YAapbW6xoscahEUBUVQAqgcAAByAoCnek66sEg/LJ1ikAJgIG9JnwEY4shPA9PMcDUVWkqi3l6xv52k8Vri81t99j8jLijALvI6FlDBXVlbB5HDAHH+1ZkouLwZ29GtCtBTpvFM+V5JTp02/kgkWWJt115HoR1Vh1U+HzxXqMnF4oirUYVoOnUWKfPHnIu+0XpQSOxDwoTeSt2UUGN4hz9b9ZBnhj2iQOHHGnSqqot5xF9YTtJ4PXF5Pb77vIk/RjsZ6jC00537y4O/cuTvEEne3A3kSST1Y+AFSlEutAKAhNsdpYtPtXuZuOOEaZwZHIO6g+7PkAT0oCn+i7ZmWSRtZ1AZurjjApH5mMjAIB9kleAHML5lqA0ugFAKAq3pKX8gc+Dxn+MD51Xuf22a2hH/AMyPY/BmQVmnaCgLbsMm9DqCHk1qQf8ATIPnVy0zZz3xCvop9r8jJP63nzq8csapepjRNOH2WKH3qJFP/jVS7+1dp0Hw/wDuz/8AnzRWaoHVCgNP9Ex/J5h/jZ+9E/2q/afa+05T4g/eg/8Az5svNWzAFAKAUBiO0M51rXV09mb1O1Z+0VSRvmMYkY46lyIs9BkjmaA2qCFUVURQqqAqqoACgDAAA5ACgM32v2+nluf6M0dBLc8RNPwKQY4Nz4ZXPEngD3cEnAAlNjfRvDaN6zcsbu9Y7zzy5bdP6gbOMct4973DhQE9tRs5HeR7rd2Rc9lIBxU+B8VPUfPFRVaSqLeXrC/naTxWuLzW332PyMa1KwkgkaKVd115joR0ZT1U+PzzWZKLi8GdvRrQrQVSm8U+ePORzV5JT2s7lopElTG/GwZN4BgCPI+RI8ePDFeoycXiiKtRhWg6dRYpm0bL7Rx3ke8vdkXAljJ4qfEeKnofnkVp0qqqLecRf2E7SeD1xeT2++1eRNVKUTxu7lIkaSRgqIpZ2bgFAGSSfDFAZHodq+v6gb64QjTrVitrE36VgQcsPgGbp7KccNQGxUAoBQCgKt6Sm/IJPN4//NT8qr3P7bNbQi/5kex+DMgrNO0FAW7YNsRX7dFtiT90h+VXLTNnPfEP7dPtfkYt/Vd/OrxyxtV/D/0jdH/b6jcof/uLhQP41qtdrGH5NvQM8LlrbF+KfkVCs468UBofojn/ALRH/lsPjvg/yWrtm80c18Qw/bl2rw9zRaunNCgFAKAwz0Zj1faO+hl4O4uFjzzbMyTDHjvRjf8AcKAuXpb2okgjjsbPJvLw9nHunDIhO6WB6MSd0HpxOeFATewGxsWmWwiQBpWw1xLjjI3yRckAdOfMkkCzUAoCD2t0CK6hPaEIyAskpx3OGTvfqcOI8s8wDUVWkqi3l6wv52k8Vri81t99j8jDre4RxvI4ZckZXODj3gH7xWZKLi8GdvRrQrQVSm8Uz1rySnTpt/JBIssTbrryPQjqrDqp8PnivUZOLxRFWowrQdOosU+ePORsuy+0cd5HvL3ZFwJYyeKnxHip6H55FadKqqi3nEX9hO0ng9cXk9vvtXkZ3trqMms3o0ezYi2iYNfzjl3T7I8d0gADq/kpNSlE1PSdNjtoY4IUCRxqFRR0A8T1J5kniSc0B10AoBQCgKV6Vp8WsafbmGfcFY/z3aq3b+hLebmgIY3EpbI+a9zLKzzrhQFl0TuaXq0ueds0Y8j2cg//AGCrtms2cz8Qz1049r44ehaP6lfq1dObOO9tvotZtvsTpdr+zJHFKSPIvFL+NQ3Cxps0dFVOhdwe14cVh5mfVlncigLX6M7vcvQpPCWNkA8xhx+CN99WLaWFTDaY+m6XTtel/Vp/jLzRrtaRxooBQCgM09J+wEtxKmoae25eRYyAQvabvsFWPASDlx4EcDyoCgbMbVj+m/W9aJhlji7JBuMFjfdCDeXiVBVnbwy+eAxQH6DsryOZBJFIsiMMq6MGU+4igPegFAZR6Q9al1G6Gh2D4zxv5hxCIMbye4ZGccyQmfaoC23WwlsbOO0iXs+xXEMnNgTxYt9rePE+PTHCoqtJVFvL1hfztJ4rXF5rb77H5GValYSQSNFKu668x0I6Mp6qfH55rMlFxeDO3o1oVoKpTeKfPHnI5q8kp6W9y8ZLRu0bFWXeQ4OGGDx/5xAPQV6jJxeKIq9GFaDp1FimaP6HbG1gs+ztzmXO9dFsb5bkp/y8DAxw59d6tOlVVRbziL+xnaVMHri8nt99voX2pSiKAUAoBQGY+li8zNDCD7EZc/vnA+I3D99ULuX1JHVfD9LClOpteHD/ACUWqh0AoC4Wdt/0lIut7qEMY/ZEqdoPduQSE+Wa0bVYQx2nH6dqdK66OxJcdfmaxVkxSpahGE1ZA35u+s5IGGObwNvrx8THNL/o8jXxrFYHqEnGSks0ZPcQGN2jb2kZkb3qSp/EVjtYPA/RoTU4qayax4n8V8PR0afeGGWOZc5jdXwOuDkj4jI+Neoy6LTIq1JVacqb600b7DKHUMpyrAMpHUEZBrXTx1n55KLi3F5o/uvp5FAKAUBkW1VpFYa2Ly7iWSx1CMQTNIoZIpAExvAjGCI1PHoznpQFibYr1ZvW9GlELN3ntyxa1uRzxjPcY8MMvLljiaAtWz+rrdQLMqlDlkkjb2o5EYpJG3mrAjz50BUfS5t4NOt+yiYetzKeyHA9mvIykfeBnmfHBoDi9Fkmm2VuFGoW0l1MQ1w5lQM7nki75BKjJHmST1oDTKAhdqNnI7yPdbuyLnspAOKnwPip6j54qKrSVRby9YX87SeK1xea2++x+RjWpWEkEjRSruuvPwI6Mp6qfH55rMlFxeDO3o1oVoKpTeKfPHnI5q8kp06bfyQSLLE2668j0I6qw6qfD54r1GTi8URVqMK0HTqLFPnjzkbLsvtHHeR7y92RcCWMnip8R4qeh+eRWnSqqot5xF/YTtJ4PXF5Pb77V5E1UpRFAKAUBhW0uo+sXU0wOVZ8J4bq91SPeBn41k1ZdKbZ39lQ+RbwpvNLX2vW/QjKjLZ8Y440C1mn21li70yz/wDS28l3OMcN8qII/dlpJj+55GtenHoxSPz68rfOrzqLJt8OruL1XsrFX9IcZW2W7QEvZSpdADGSiZE68fGFpKAo3pDsgl12qcY7hFlQjkTgBsfwt+/Wbcx6M8dp2eha/wAy2UeuLw/Ga9PwViq5rigNX9Gerdrbdgx78B3R5oclPu4r+6K0bWeMejsOP05bfLr/ADFlLx6/X8lxqyYooBQCgPC+so5o2imjWSNhhkcBlPvBoCnX+wy20LyaVLLayoDIkYkd4JGHe3HhkYjDcsrgjPwoCI2R2xWPTrvVJYiqz3MksEKnJcrDGrhTjlvQyMTjgFZjyNAVCHVmlZLhZrU3Lg3t1N60rZWDgLZYZI2WIhJju5BO8pOeBNAQW0V1AjTz3FnK8l7BvWjOWMcfaxqWffliRpZVZs5XugEKDigPT0bekuawdYZ2aW05bnMw5PtR8M4HHu8uPCgP0TcavClubppV7AR9r2gOVKYyCMc8jGMc88KAyjZ+zudduJ7+R3gtVUw2SEA5IOd4jqAfaI5k7oPdqKrSVRby9Y307SeK1xea56yF1KwkgkaKVd115joR0ZT1U+PzzWZKLi8GdvRrQrQVSm8U+ePORzV5JTp02/kgkWWJt115HoR1Vh1U+HzxXqMnF4oirUYVoOnUWKfPHnI2XZfaOO8j3l7si4EsZPFT4jxU9D88itOlVVRbziL+wnaTweuLye332ryJqpSiKArm3ur+r2jbpxJL9HH4jI7zfBc/HFQXE+jDezT0Ta/PuFj9sdb8u/uMarMO3FATGyGndveQpjuhu0f9lO9x8icL+9UtGPSmkUdI1/k205deGC7Xy3+DRdjD2817fc1lm7CDljsrbMeRjo0pmb4itU4MtdAfzLGGBVhkEEEHkQeBBoDL7jTmawms2yZtLkxHnm9sRvQnly7Lhw+tARVe5h0oY7DW0Nc/JuFF5S1fnq79X5KTWadoKAlNmtYNrcJMMlfZkA+sh9r4jAYeaipKU+hLEqXtqrmi6bzzXbzq7GbhBMrqroQysAykciCMgj4VqpprFHBTi4ScZLBo9K+nkUAoBQHhfSqsbtI24gUlm+yMcTQGJbRaTcXA7JdLaS0EKR6ePpkNqgG8ztkBjO2FzlSMgDebjkCLur5YTeK4kLT2yTLHPGoMTQL/AGaV75VaZQu4v0feI5DPGgM71HU5ZyDI5KqW7OPJ7OIMclIkJIROQwOgFfT6clAaBsTDd6rHBpAZktIHaa4dfss2VUkjGclt0eJLEd3h8Ph+j9Pso4Y0hiQJHGoVFHIAcqAjdqNnI7yPdbuyLkxSAcVPgfFT1HzxUVWkqi3l6wv52k8Vri81t99j8jGtSsJIJGilXddeY6EdGU9VPj881mSi4vBnb0a0K0FUpvFPnjzkc1eSU6dNv5IJFlibddeR6EdVYdVPh88V6jJxeKIq1GFaDp1Finzx5yNl2X2jjvI95e7IuBLGTxU+I8VPQ/PIrTpVVUW84i/sJ2k8Hri8nt99q8iZJxUpRMW2z1z1u4LKfokykPmM95/3iPuArLrVOnLFZHdaMs/0tDov7nrfp+PHEgahNAUBcNBV7awluIx+U3bra2IP2nJUNy5A7zn9WHNX7WGC6W05XT1z0qiorKOt9r9F4s0vRNMS2t4reP2Io1RfE7oxk+Z5/GrZz520AoCpbWj1W4h1Ifm1Hq98P8B27khH+FIQf2XegM92t0X1W4ZAPo278J6bp+r+6eHuwetZVan0JYdR3mjrv9TQUn9y1Pt98+OwhqiLwoC+ejjabcItJm7rH6Bj9Vj+jJ8CeI8zjqKuW1bD6Gc9prR/TX6imtaz7Nv4692vaaZV45YUAoBQGIel30mTx3DWVlIYhFgTyqBvM+M7ik8lGRkjiTw5DiBkj6zcEsTczksSWJlfvFvaJ48c19PpOaLt7dwL2UhW7gJyYbsdqvgd1m4rkZHhxPCh8OXa7R4onWe0YvZz5a3Y80P14HyTiRMgceYIND6RWladJcTRwQqXkkYKijx8T4ADJJ6AE0B+rNhdlI9OtVt07ze1NJjjI55nyUcgOgHvNfD4WGgFAQu1Gzkd5Hut3ZFz2UgHFT4HxU9R88VFVpKot5esL+dpPFa4vNbffY/IxrUrCSCRopV3XXmOhHRlPVT4/PNZkouLwZ29GtCtBVKbxT5485HNXklOnTb+SCRZYm3XXkehHVWHVT4fPFeoycXiiKtRhWg6dRYp88eci37TbddvbLFEpR5ARcZ+qORRT1DeP2eHM8LNW46UcF+TFsdD/IrudR4pfb6vs8dy10eqhvigO3RdMa5nSBObHvH7KjizfAfecDrXuEHOSiivc3Ebek6survfUueo0nRrdbi+30GLXT1NtbDo0xAEzjxCLiIeZetZJJYI4CpOVSTnLN6y5V9PAoBQHlc26yI0cihkdSrqeIZWGCCPAg4oDO20lpI5NJlJM9qO106VyPp4DwVSfFOETe5G41DWp9OO80NG3v6Wti/tep+v49usoLqQSCCCCQQeYIOCCPEHhWYdymmsUfK+H0UBp+wu2Pahba4b6XlG5/SeCk/b/n7+d+hXx+mWZymldFfLxrUV9PWtnt4dheatmAKAUB+UfShpzQardq4I35TMhIPeWTvAgnmMkrw6qR0r6fSrUAoCX2czIZbbPclhlfdPLtIYnmiYeD7ybmfCRh1NAbt6G9g/UofWrhfymZRhSOMMZ4hP2zwJ8OA6HPw+GlUAoBQCgIXajZyO8j3W7si5MUgHFT4HxU9R88VFVpKot5esL+dpPFa4vNbffY/IxrUrCSCRopV3XXmOhHRlPVT4/PNZkouLwZ29GtCtBVKbxT5485HNXklFAKA+E0BedOspLO3SOIY1C/8Ao4f/AJePm8rA8ginePixVcGtK3pdFYvNnHaYvvn1Plwf0x73t9OPWaFomlR2sEdvEMJGu6M8yebMx6szEsT1JNWDGO6gFAKAUBBbWaG1wiSQsEurdjJaSHkGxhkbHHs3XusPA56CgKLtDZi8hN9DGUmQlNQtzxaJ1HePDnjx+suG8c07mj/OJ0ehtIpf8eo+x+Xpv1dZTqonTigFAX3ZLb0piG8JZeSTcyPASeI/W5+PU1co3OGqZzukNCqWNS31PZ6enDYaRFKrKGVgykZUqQQR4gjmKvJ45HMSi4vCSwZ/dD4Z76XNgTqMSzQY9ahGEBOFkQnJQk8mzxB5cweeQB+c9R0+WCQxTxtHIvNXGDzxkeIyOY4Gvp9OagNU9Bex7zXIv5U+ghz2JblJL7OVHVU48ftY8Dj4fD9B0AoBQCgFAfCaAzD0ibQW8+IolEjofz4PBfFUI9oHr05YyeVC4qwlqXE6vQ1jXo41JvBP+Pm9nj+M6PVQ3xQCgLRsvpkcaNqN5wt4uMa4yZnzhQq9e9gAdW9xzat6PSfSeRhaY0j8qLo039Tz3L1fcu0veyelSbz392oF1OoXcBz6tCCTHAreIzvMRzYnwFaByRZaAUAoBQCgFAVfaLR5Y5hqFkMzqoW4gzhbyIclPhMvHdb908DwAo+v6NHLF6/Y5MDE9tFjD27j2wyc1APMfV93KhXodH6o5HWaK0oqqVGs/q6nt3dvj251eqhvCgFAS2g7RT2h+ifuZy0bcUPicdD5j45qWnVlDIp3djRul/uLXtWfPb+MDR9D29tpsLIewk8HPcP7MnL/AFYPlV2FzCWepnMXWhq9HXD6o7s+HpiWpTniOXSrBkNYHBq+h290AtzBHMB7PaIG3c88E8vhQERb+j3TEJIsIDk57yBh9z54eVAWOCFUUIihVUAKqgAKBwAAHIUB6UAoBQCgK9rm2NtbZUv2kg/Rx4Yg/rHkvxOfKoZ14Q7TStdFXFxrSwjter3Zm+0W1s93lWPZxH9EhOD+231vwHlVGpXlPsOns9GUbX6lrltfkurx3kBUJoigFAT+zmgrIrXV03ZWcWWkdjjfxzVT4Z4Ej3DjysUaLm8XkZOktJRtY9CGub7t78l+Xqzu+h6a95LHe3EZigh/+HWhGNzhgXEq/wB6RwVfqA+JONJLA4yUnJtvW2XKh8FAKAUAoBQCgFAVbXNDmila908L25x6xbsd2O8UdCfqTAey/wAG4cgKfqGhR3atcaepV0OLmzcbskLdRudD5cjzU9KpVrb+UDpdHaZyp3D7H6+vHaVAjmDwIOCDzBHAgjxqkdIKH0UAoDu0zWZ7f8xM6D7IOV/0NkfhXuNSUftZXr2tGv8AuRT8eK1lpsfSVOvCWGOTzUmM/H2gT91WI3clmjJq6Aoy/bk126/TzJy29JVseDxzJ54Vh+DZ/CpVdw60yhPQFwvtlF8V5eZ3Lt9Y9ZWHvilP8lNe/wBTT2+JXehbz+q4x9T6dvrD++Y//Sm+aU/U09vcx/8Ai3v9Fxj6nJc+ke0X2Vlf9lQP/NhXl3UFliSw0Dcy+5xX59EyGvvSa5yIbdV8GkYt/CuP51FK7fUi9S+H4LXUm32LDvePgVfVNpbq4yJJm3T9RO4vuIXmP2s1BOrOWbNWho+2oa4QWO1633+WBEAVEXT7QCgPhNAWjSdnUjj9c1FuytxjcQ57SYn2VCjjx6Ad4+XM2qNu5a5ZGFpHTEaWNOi8Zbeper7lvLfpWjy3jpcXsXYwREGyseHcx7MtwBwMuOSDgnmc40EsDk5Scni3iy5UPgoBQCgFAKAUAoBQCgIDXtmVmkW5hkNvdou6k6DOV59nKnKSPIHA8uhFAVLVYo53EOoxrZXpwsdwnG2uTyAR2xluHsPhxkAE1DVoRnr6zTsdKVbX6fuhsfk+rw3FX1zZ+e0bEyd3OFkXijeHe6HyODWfUpShmdZa3tG5X+29ex5870RdRlsUAoBQCgFAKAUAoBQCgFAduk6TNcvuQRlz9Y8lX9pjwH8z0Fe4QlN4RILi5pW8elVlh4vsXK2lrsLCCzlEUaev6gMfRR/mrfqGlc8Ix5t3jw3V41epW6jretnK32mKlfGFP6Y977fTjiWvRtmW7Vbu/kE90AQm6CIbbPtLBGeR6b7d446cqsmMWWgFAKAUAoBQCgFAKAUAoBQHPf2Uc0bRTRrJGwwyOAyn3g0BV30C6tFIsZBPb4wbK7YkAY9mG4ILKOQxIGHuphifVJxeKzKzd6dYTP2ZL6bdHlBcABHPAfRnO646Ds268qqztYv7dRtW2nK1PVVXSXB8fVY7yL1XY67gyTEZF+1F3x/pA3h92KqzoTj1cDeoaUta2UsHslq78u8gepHUcCPD31CaO8UAoBQCgFAKA+E450CWJM6XsvdT/m4WC/bk7i+/LcSP2QaljRnLJFKvpG2ofdNY7Frfd54EumjWVs/Z3MzXVz0tLRS7dPaC8QPNyi8eNWoWiX3azCudPVJaqK6K2vW/Rd/aWe20m8uFCPu6fajlb2xBnYeDzAbsYPDhGCf1qtJJLBGFOpKpLpTeL3lk0fSILWMRW8SxoOOF5k/aZjxZj4kkmvp4O6gFAKAUAoBQCgFAKAUAoBQCgFAKA57+xjmQxzRpIh5pIoZT8DQFc/qYYeNheT2vhFnt4OecdjNndH7BXh8KA5L+3vuV1p1pfKDweBxHIB49nOCAfdJ/tXmUIyzRPSua1H9uTXYyAu7TTuPbWuoWR6kwyuvwdBKuPj91Qu1pvLUaNPTl1H7sJdq9MDhOl6W/5rWYF8pjGD8QWSo3ZrqZbh8Qy/nTT7Hh5M6E2Ohbimp2zDxBX5SGvP6R7SZfEMP+t8fY+tsZGPa1K2UeZHzcU/SPaP8AUNP/AK3x9jm/ojTU/O61bHyjMeR90jfyr6rPayKfxC/40+Lx8kdVraaZ+ijv70+EUMwX4Sbka48y2POpFawWesq1NO3Mvtwj2LHxxJ6wt7oH8j0m3teWJbuRWf8A0QByfcXHw51NGnCOSM6teV62qpNtd3DIkDspNP8A26/mlU/obf8AJoeWMHszvsP2n+HKvZWJ7SdIgtk7O3hjiTwjULnzOOZ8zQHbQCgFAKAUAoBQCgFAKAUAoBQCgFAKAUAoBQCgFAVPbf2fhQH51239r40BxbI/nPiKA/RGwPSgL3QCgFAKAUAoBQCgFAKAUAoBQ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2" descr="data:image/jpeg;base64,/9j/4AAQSkZJRgABAQAAAQABAAD/2wCEAAkGBxQTEhUSEhIWFhUWFRkWEhYVGRgaGhYcGhkaGRgZGRgYHigsHxolHRcaIT0tJTU3Li8uFyszODg4QzQtOjcBCgoKDg0OGxAQGywkHSYsLyw3Nyw0LCw3MiwsLCw0Lzc4LywsLSw3NzcsLCw0LS00LCwsLywsNCwrLysrKzQ0N//AABEIAOEA4QMBEQACEQEDEQH/xAAcAAEAAwEBAQEBAAAAAAAAAAAABQYHBAMBCAL/xABLEAACAQMBBQQGBQgJAwIHAAABAgMABBEFBhIhMUETIlFhBxQycYHBI0JSkaEkM0NicoKisRUWNFNjc5LR8CVEslTxNWSDlMLD0v/EABsBAQADAQEBAQAAAAAAAAAAAAADBAUGAgEH/8QAOREAAgECAgYIBQQBBQEBAAAAAAECAwQRMQUhUWGR8BJBcaGxwdHhBhMiMoEUM0JS8RYjJFNichX/2gAMAwEAAhEDEQA/ANxoBQCgFAKAUAoBQHwmgK3d7cWiuYoWe6lHAxWiGYjjjvMvdTj9phyoDwfUtTlGUtbe0TPt3cpkfHj2UOFB97/7UPqTbwRD3d2OPrOvOfFbKOJAPLIWVvx+6onXprrL1PRl3Uypv86vHAjLi80zHffUbn9q5uB+BmSo3dQW0tw0DdSzcV2v0TOV7zRzz013/wAxt4/xSGvP6uOxkq+H63XOPf6HyO70cctLK+aEKfvVxT9XHYx/p+t/ePf6HTb3ulfV/pC380ubj8As7fyr0ruD2kc9A3KycX+X5pEla3cf/ba9OnleJHIvuJljRiP3vjXtV6b6ypU0Vdwzg32a/DEmor3VEG8I7O9j4YMEjQSHx7r76E/vD4c6lTTyKMoyi8JLBnrHt1bqwS7WWycnA9bTcQnGe7OCYz/q+dfTyWaKQMAykEEZBByCPEEUB/VAKAUAoBQCgFAKAUAoBQCgFAKAUB8ZgBknAHEk9KAqsu1rTkx6ZD6yQcNcMdy1Q/5uD2hHhGD7xQFe1p7cE/0nePeyA/2WD6O3Q5Bw0at3sf4rE+VQzrwh2mla6KuK+tLCO16vd+BGXO3EwURWsUVrEOCrGqkgeWRuj4L8aqTupvLUb1DQdvT11MZPguC195XLy7klOZZHkOcjfYtj3Z5fCoHJyzZrU6UKSwpxS7NR415JBQCgFAKAUB6W07Rnejdkb7SMVP3rivqbWR5nCM1hNJrfr8Sx2G3Vyg3Jdy4jPBllAyR4bwH/AJA1PG5ms9ZlV9C21T7cYvd6PyaO/S5rJm3rKeTTJic7gwbZzw5wt9H5cNxvCrULmEs9RhXOhrijriukt3pn4oso2mnteGpQBY+l5bbzweRkT24enE5Xj7VWDJLRbXCSIskbq6MMoyEMrA8iCOBFAetAKAUAoBQCgFAKAUAoBQCgInX9oYbQLv7zSSEiCCMb0sxHMInl1J4DqRQFQ1ollEusSbqEBodMgbIODn6dwR2pzjhwjBHXNR1KsYLWXLSxrXUsKa1dbeS52Zlc1ra2acdlHiCADdWKLhwHIMwxkeQwMdKoVK8p7kdXZ6KoW+trpS2vyX+WV4CoDTPtAKAUAoBQCgFAKAUAoBQE1oO09xa4CNvR9Yn4rj9Xqvw4ceINS060oZZFC70dQudclhLas/zt8d6LLopjkYy6TILWckvNYy/2ebhxKqPYPLvx+HeXjV+nWjPtOUvdG1rXW9cdq51c4Yls2f2mS4YwyI1vdIuZbaUjfA5byMOEkefrLw8ccqmM8naAUAoBQCgFAKAUAoBQFe2j2haNxa2kYmvJBlEJIjhXl207D2Yx4DvMeA8QBUL/AFOOwZ9x/WtQcbtxdSAYj69mijgqg8kXgMZbJHGrWuOjqjmbmjtEOvhUq6o979Fv4bSl3M7SMXkYs7HLMxyT/wA/CqDbbxZ1cIRhFRisEth518PYoBQHra2zyNuxozt9lFLH3kDkK+pN6keJ1IU10ptJb9RY7HYG8k4siRD/ABG449yb344qeNtUe4zKumrWGTcuxeuBN23ox/vLr4JHj+Isf5VKrTayhP4h/pT4v28ztX0ZW/Wef4GMfzQ16/SR2vuIH8QV+qEe/wBQ3oyt+k8/xMZ/kgp+kjtfd6BfEFfrhHv9TjufRj/d3XwePP4hh/KvLtNjJ4fEP96fB+3mQt96P7yPJVUlH6jYP3Pu/gTUUraostZepabtZ/c3HtXpiVu8s5Im3ZY3jPQOpXPuzz+FQuLjmadOrCqsYSTW7WeNeSQUAoD6jEEEEgg5BBIIPQgjka+nxpNYPIuFhrkV4EhviY5kObW9jIWSJuXFumeGfqtyYeN2jc4/TM5nSOhuinUt/wAr09M9mJb9E12WOUWWoBVnOfV51GIrxR1UfUmA9pPiuRyuHOFooBQCgFAKAUAoBQFe2m1543S0tVEl5MCY1PswoDhp5sco1PAdWbujrgCk6xqq2SPa2shedzm+u2/OSPyIBHIjlw4IOA45Ip16+H0xOj0VopSSrVlq6lt3vdsXX16s6dVE6cUAoDr0vTJbh9yGMu3XHJR4sx4Af7cK9xhKTwRBXuKVCPSqPBePYaFofo5jXDXT9o32EJVB7zwLfgPKrlO1S1y1nOXWnqkvpoLora9b9F39pdbS0SJQkSKijkqAAfcKtKKSwRhVKs6kulNtvee1fTwKAUAoBQCgPK4t0kUpIiup5qwBB94NfGk1gz1CcoPpRbT3FQ1v0dwSZa3Ywt9n2oz8DxX4HA8KrTtYv7dRtWuna1PVVXSXB+/54meazoc9q27PHgE4VxxRv2W+RwfKqc6cofcdLbXlG5WNN47utfjlEdUZZFAKAtGha3HLF6jf5aAkdjLnD27D2CH5qAeTfV93K3Qr9H6ZZGDpTRSqp1qK+rrW3s3+Pbnd9n9YkimGn3rZn3S1rPjC3ca8yOgmQY3l/eHA8L5yZaaAUAoBQCgFARO02ti0h39wySMwjt4QcNNK3sID08SegBPSgKLq161hG6doH1C6w97Ov6MYwqR54hVHdUdBljgkZq3Fbo/Sszc0Ro757+bUX0rvfouvhtKPWedcKAUBZNjNmReOxaQKkZG+oP0jZ5YHRfPywPKejR+Y9b1GXpLSDtIpRji3ls/zu4mt6fYRwII4UCIOQH8yep8zxrRjFRWCOOrVqlafTqPFnTXoiFAKAUAoBQCgFAKAUB5XNusilJFDKwwysAQR5g18aTWDPUJyhJSi8Gthmu1mwbR5mtAXTm0XEsv7B5sPLn76o1rbDXA6nR+mVUwp19T29T7dnbl2FGFVDfFAKAt+zt8t3ENPuXKupD2NwPbhkX2MHxHTxGV8M3bat/BnNaZ0dncU12rz9eO0vWyetPMrw3KhLu3IS5RfZbPsSx5/RyAbw8DkdKunNE/QCgFAKA+MwAyTgDiSelAZ2dXDF9YlAKLvQ6REwIyDkPPx6y7pOeBEa+dR1aihHEuWNpK6rKmss29i5y3lAuZ2kdpHYs7EsxPUn/nwrKbbeLO7hCMIqMVglqPOvh7FAKA6dNv5IJFlibddeR6EdVYdVPh88V6jJxeKIq1GFaDp1Finzx5yNl2X2jjvI95e7IuBLGTxU+I8VPQ/PIrTpVVUW84i/sJ2k8Hri8nt99q8iZZgBknAHMmpSiV+/wBudOhJEl9bgjmBIrEe8Jk0BxwekzSmOBfRfvb6j72UCgLFp2pwzrvwTRyr9qN1cfepNAddAKAUAoBQCgFAKAou3Gxgl3ri2XEnOSMfpPEqPt/z9/OpXoY/VHM39F6V+XhRrP6ep7Pbw7DMaoHVigAPUEgjiCOBB6EEcjQ+F8h1J54k1GFc3tku5dRqONzbni6AD6xwXXwdSAONalCr0468zidKWP6Wr9P2PWvNfjwNE0+9SaJJomDRyKHRh1DDINTGYdFAKAUBVNtZDO0WmRkg3OWuSOaWyY7X3GQlYh/mE9KAoW2mriefs4sCCAdlCq8F4cGYDw4YHTCisyvU6ctyO30VZ/p6Cb+6Wt+S562V+oDTFAWTZLZN7wSMWMaKCFbGd5+gx1UdffgdcT0aLqYsy9IaSjaOMUsW+rd67CE1KwkgkaKVd115joR0ZT1U+PzzUUouLwZfo1oVoKpTeKfPHnI5q8kp06dfyQSLLExV15EdQeYI6g+B8PdXqMnF4oir0YVqbpzWKZM6NsadXDPfatcykHvQIEjEfPdO73lIPiFHLHStOlVVRbziL+xnaTweuLye332+habb0PaSowbd382mmB/gZRUpRPWX0R6SR/ZCvms0/wD/AHigK1qfoX7Ju20u9lgmGd0Oxx7hJGAwHvDUB6bNekm4tZxYa5H2UnAR3OAEYHgC5Hd3SeG+vAfWAwTQGsigFAKAUAoBQCgFAZv6R9mN3N5COBP5Qo6E/pAP5/f9o1RuaOH1r8nT6F0j0sLeo+x+Xpw2Gf1TOjFASmzWsG0uEmGd32ZQPrIfa4eI9oea1JSqdCWJUvbVXNF0+vNdvOpmibNuLS7eyBHq9wGu9PIxujJBuIV8gzCQY6SnwrWxxOBacXg8y4UPgoD4TQGaPqxFtdankiS9fsLPnlLePeWNhnlvDtJffIvlUNefQhvNLRVr8+4Sf2rW/wAer7ihAVlncH2gOvSdPe4mSGP2nOM9FHNmPkBk/hXqEXKWCIbivGhTdSWS5wN002xSCJIYxhEGB8yfEk5J8zWtGKisEcBXrTrVHUnmyj7cXSXsosrSD1i5jYdpKG3YrUE94Sy4OWOPYAJ4Z5gV4q0lUW8s2F9O0nitcXmuevZ6FB1KwkglaKVd11+4joynqp8fnmsyUXF4M7ehWhWgqlN4p88ecjmrySnTpt/JBIssTbrryPQjqrDqp8PnivUZOLxRFWowrQdOosU+ePORsuy+0cd5HvL3ZFwJYyeKnxHip6H55FadKqqi3nEX9hO0ng9cXk9vvtXkTVSlEUBBbZbKwajbmCcceJikA70TfaXy8RyIoCneiPWZopJtFvfz9oMwtknfi4AAE9AGQjruuBju0Bp1AKAUAoCnbY+kKCxkW3WOS5unAKwQDLceW8emcchk9cYoCCm9KF3Dh7zQ7qKHGWkRu03R+sDGoHxIoC57L7WWl+m/azB8e2h4On7SHiB58jjgaAmZEDAqwBBGCDxBB5gjwofU2niszEtrNENpcNGM9m3ehJ6qehPip4fcetZVWn0JYdR3ej7xXVFT/ktT7ff26iGqIvCgLlpl082nkx8brTZBcW46ugBzHw6MnaRYH6taFrPGPR2HIactvl1lVWUvFZ+T7cTTtPvUmijmjOUkRXQ+KsAR+Bq0Yh0UBWvSDdMtmYYjiW6dLSEjPAzHdZuH2Y99/wBygKL6QbhRNHaxDEVrEsaqOQJUcPgoQfA1nXU8Z4bDsNB0Pl2/zHnJ9y1LvxKtVY2hQGl+izR92N7ph3pMpF5Ip7x+LDH7gq/awwXSOW09ddKaoRyWt9ry4LxJXae/klc2VvL2OE7S9ucgerRHOAjHgJnAOCfYUFvs5tnPEbpWq7kS2+i2BkiXh6xIext88cuHYF5iSOJUEHPtUB5X+x1/eFHvby3UqpxFb253QSP72R98rnpwz91RVaSqLeXrG+naTxWuLzXPXvM/1KwkgkaKVd115joR0ZT1U+PzzWZKLi8GdvRrQrQVSm8U+ePORzV5JTp02/kgkWWJt115HoR1Vh1U+HzxXqMnF4oirUYVoOnUWKfPHnI2XZfaOO8j3l7si4EsZPFT4jxU9D88itOlVVRbziL+wnaTweuLye332ryJqpSiKAzfbyAQaxpN6vAyStaSn7QcYjBHXi7/AHDwoDSKAUAoCsekHa+PTbYynDSvlLaP7b+YH1V5n4DmRQET6L9j3t1e9vTv31z35WbGY1PEIPA8iccBgKOAFAX2gM9232AyfX9L/J7+LLr2eFWfqUdeW83ieBzhs8wBPej/AGqXUbNbjd3JATHOnHuSLjeAz0III9+KA/j0haP29qzqMyQ5kTxIA76/FePvUVBcQ6UMetGroe6+TcKL+2Wr07+5sx6sw7UUBPbDal2F5ESe7Ieyf3PgL/GF+GamoT6M1wM7SlD51rJda+pfjPuxL/sJ9CbqwP8A2s57EcfzE/00OM9F3nj8PovhWocMWugKnqjiXVbdDnctLaW6fw35D2MWfMKJz/wUPqTbwRlN7dmWR5TzkdnOem8ScfDOPhWPKXSbZ+i0qapQjTXUkuB415JD+7eFndY19p2CL72IA/E19SxeCPM5qEXKWSWPA3yxtVhiSJB3Y0Cr4kKMfE8K2IxUUkj87rVZVakpyzbxKzoWy7OnaagAzvIZ2twd6NXY5BlPKVkUKgz3VEagAkb5+kZbxQCgIXajZyO8j3W7si5MUgHFT4HxU9R88VFVpKot5esL+dpPFa4vNbffY/IxrUrCSCRopV3XXmOhHRlPVT4/PNZkouLwZ29GtCtBVKbxT5485HNXklOnTb+SCRZYm3XXkehHVWHVT4fPFeoycXiiKtRhWg6dRYp88ecjZdl9o47yPeXuyLgSxk8VPiPFT0PzyK06VVVFvOIv7CdpPB64vJ7ffavImqlKJQ9vgJdQ0i2AyfWXuT+qIE3hn3k/hQF8oBQHFrGqRWsMlxO4SONd52P3ADxYkgAdSQKAzTYXTJdVvDrV6uIkONOgPEKFPCQjyPHPVsngAtAaxQCgP4mlVFLMQqqCzMTgAAZJJPIAUBmfoPftBqNwn5ma+doenDi3L3Ov3UBp5FAYPtDp3q9zLD0Vzufst3k+5SB8KyKkejJo/QbOv8+hCp1ta+1an3kfXgsj3HB6EdPOg7TUra9/L7G6GQt9ZvDIOgkjxPHnzAM4+HurYhLpRTPzy5pfJrSp7G0XavRAZ3e3XDWrnPN47JPIJEgOP37l/wDgqKu8KbL+jKfzLumt+PDX5Gd1lHdigLL6O7PtL6MnlGrSH4DdH4uD8Knto41EZemavy7SW9pefgjY60ziRQCgFAKAhdqNnI7yPdbuyLnspAOKnwPip6j54qKrSVRby9YX87SeK1xea2++x+RjWpWEkEjRSruuvMdCOjKeqnx+eazJRcXgzt6NaFaCqU3inzx5yOavJKdOm38kEiyxNuuvI9COqsOqnw+eK9Rk4vFEVajCtB06ixT5485Gy7L7Rx3ke8vdkXAljJ4qfEeKnofnkVp0qqqLecRf2E7SeD1xeT2++1eRXtj/AMt1C61TnCg9TsT0ZEbM0o6ENJwBHQEVKUS90AJoDHtRmbaHUPVoyRplowaeRT+ffwUjoeIGOQy3VaA123hVFVEUKiqFRVGAoAwAAOQAGKA9KAUBlG3+rS6ndjRLF8KDnUZhxCKCMx/DhkdWwvDvUBpOi6VFawR28C7sca7qj8SSerEkknqTQHdQGX+lez3Z4pR+kjKn3oc/fiT+GqF3HCSZ1egKuNGdPY8eP+Cj1UN8UBc7K6/6ZbTZ42Wowkn9V5Qjj3blyw/9q0rV408NhxunKfRuul/ZJ+XkarVgxzKL6Yf0S7/+p1K5Y/C4mI/CIVWunhD8m1oGHSum9kW/BeZTqzjsBQGgeiSDv3EmOSxqD7y5b+S1ctFrbOc+IZ/TTj2vw9zSKvHMCgFAKAUB5XVwkaNJIyoigs7MQFUDiSSeQoDMpJpddmD2yCGxhLhLmVD2lw+CMRqcERA4J93HjwEVWkqi3l6xvp2k8Vri81z1lS1KwkgkaKVd115joR0ZT1U+PzzWZKLi8GdvRrQrQVSm8U+ePORzV5JT+lkZd7cdkLIyFkJU7rDDDI/5wr1GTi8URVqMK0HTqLFM2LYTU7eS1SK3UR9iioYc5KYGAcn2gcZ3uvHPHNadKqqi3nEX1hO0ng9cXk9vvtXkWSpSiZh6TdoZriZdE0/jNNwu5AeEMZxkEjllTk/q4AyWGALxsrs9DYWyW0A7qjLMebsfadvMn7hgDgBQEvQCgKJ6UdsWtI0tLTv31zhIFHEoGO72mPHOQueGRnkpoCQ9HOx66dbbhw1xJh7qTnvP9kE8Sq5IGeeSepoC10AoCk+leDNtG/2Zhn3MjD+YWqt2vpT3m7oCeFeUdsfBr3MtrPOtFAWXSDv6Tq0X2YDKPeEcg/fEKvWj1NHMfEMPqpz3NcMPUu/9b18quHOFKvXzomnn7btJ8W7Rv/yqpd/au03/AIfX+9N/+fNFYqgdWKA070Sr9BMf8bH3Ip+dX7T7X2nKfED/AN6C/wDPmy9VbMAUAoBQHFrGqw2sLz3EgjjQZZj+AAHEkngAOJoDM7KG42hkEs4e30lGzHDnD3ZU83I5JkdOA5Ak5YAapbW6xoscahEUBUVQAqgcAAByAoCnek66sEg/LJ1ikAJgIG9JnwEY4shPA9PMcDUVWkqi3l6xv52k8Vri81t99j8jLijALvI6FlDBXVlbB5HDAHH+1ZkouLwZ29GtCtBTpvFM+V5JTp02/kgkWWJt115HoR1Vh1U+HzxXqMnF4oirUYVoOnUWKfPHnIu+0XpQSOxDwoTeSt2UUGN4hz9b9ZBnhj2iQOHHGnSqqot5xF9YTtJ4PXF5Pb77vIk/RjsZ6jC00537y4O/cuTvEEne3A3kSST1Y+AFSlEutAKAhNsdpYtPtXuZuOOEaZwZHIO6g+7PkAT0oCn+i7ZmWSRtZ1AZurjjApH5mMjAIB9kleAHML5lqA0ugFAKAq3pKX8gc+Dxn+MD51Xuf22a2hH/AMyPY/BmQVmnaCgLbsMm9DqCHk1qQf8ATIPnVy0zZz3xCvop9r8jJP63nzq8csapepjRNOH2WKH3qJFP/jVS7+1dp0Hw/wDuz/8AnzRWaoHVCgNP9Ex/J5h/jZ+9E/2q/afa+05T4g/eg/8Az5svNWzAFAKAUBiO0M51rXV09mb1O1Z+0VSRvmMYkY46lyIs9BkjmaA2qCFUVURQqqAqqoACgDAAA5ACgM32v2+nluf6M0dBLc8RNPwKQY4Nz4ZXPEngD3cEnAAlNjfRvDaN6zcsbu9Y7zzy5bdP6gbOMct4973DhQE9tRs5HeR7rd2Rc9lIBxU+B8VPUfPFRVaSqLeXrC/naTxWuLzW332PyMa1KwkgkaKVd115joR0ZT1U+PzzWZKLi8GdvRrQrQVSm8U+ePORzV5JT2s7lopElTG/GwZN4BgCPI+RI8ePDFeoycXiiKtRhWg6dRYpm0bL7Rx3ke8vdkXAljJ4qfEeKnofnkVp0qqqLecRf2E7SeD1xeT2++1eRNVKUTxu7lIkaSRgqIpZ2bgFAGSSfDFAZHodq+v6gb64QjTrVitrE36VgQcsPgGbp7KccNQGxUAoBQCgKt6Sm/IJPN4//NT8qr3P7bNbQi/5kex+DMgrNO0FAW7YNsRX7dFtiT90h+VXLTNnPfEP7dPtfkYt/Vd/OrxyxtV/D/0jdH/b6jcof/uLhQP41qtdrGH5NvQM8LlrbF+KfkVCs468UBofojn/ALRH/lsPjvg/yWrtm80c18Qw/bl2rw9zRaunNCgFAKAwz0Zj1faO+hl4O4uFjzzbMyTDHjvRjf8AcKAuXpb2okgjjsbPJvLw9nHunDIhO6WB6MSd0HpxOeFATewGxsWmWwiQBpWw1xLjjI3yRckAdOfMkkCzUAoCD2t0CK6hPaEIyAskpx3OGTvfqcOI8s8wDUVWkqi3l6wv52k8Vri81t99j8jDre4RxvI4ZckZXODj3gH7xWZKLi8GdvRrQrQVSm8Uz1rySnTpt/JBIssTbrryPQjqrDqp8PnivUZOLxRFWowrQdOosU+ePORsuy+0cd5HvL3ZFwJYyeKnxHip6H55FadKqqi3nEX9hO0ng9cXk9vvtXkZ3trqMms3o0ezYi2iYNfzjl3T7I8d0gADq/kpNSlE1PSdNjtoY4IUCRxqFRR0A8T1J5kniSc0B10AoBQCgKV6Vp8WsafbmGfcFY/z3aq3b+hLebmgIY3EpbI+a9zLKzzrhQFl0TuaXq0ueds0Y8j2cg//AGCrtms2cz8Qz1049r44ehaP6lfq1dObOO9tvotZtvsTpdr+zJHFKSPIvFL+NQ3Cxps0dFVOhdwe14cVh5mfVlncigLX6M7vcvQpPCWNkA8xhx+CN99WLaWFTDaY+m6XTtel/Vp/jLzRrtaRxooBQCgM09J+wEtxKmoae25eRYyAQvabvsFWPASDlx4EcDyoCgbMbVj+m/W9aJhlji7JBuMFjfdCDeXiVBVnbwy+eAxQH6DsryOZBJFIsiMMq6MGU+4igPegFAZR6Q9al1G6Gh2D4zxv5hxCIMbye4ZGccyQmfaoC23WwlsbOO0iXs+xXEMnNgTxYt9rePE+PTHCoqtJVFvL1hfztJ4rXF5rb77H5GValYSQSNFKu668x0I6Mp6qfH55rMlFxeDO3o1oVoKpTeKfPHnI5q8kp6W9y8ZLRu0bFWXeQ4OGGDx/5xAPQV6jJxeKIq9GFaDp1FimaP6HbG1gs+ztzmXO9dFsb5bkp/y8DAxw59d6tOlVVRbziL+xnaVMHri8nt99voX2pSiKAUAoBQGY+li8zNDCD7EZc/vnA+I3D99ULuX1JHVfD9LClOpteHD/ACUWqh0AoC4Wdt/0lIut7qEMY/ZEqdoPduQSE+Wa0bVYQx2nH6dqdK66OxJcdfmaxVkxSpahGE1ZA35u+s5IGGObwNvrx8THNL/o8jXxrFYHqEnGSks0ZPcQGN2jb2kZkb3qSp/EVjtYPA/RoTU4qayax4n8V8PR0afeGGWOZc5jdXwOuDkj4jI+Neoy6LTIq1JVacqb600b7DKHUMpyrAMpHUEZBrXTx1n55KLi3F5o/uvp5FAKAUBkW1VpFYa2Ly7iWSx1CMQTNIoZIpAExvAjGCI1PHoznpQFibYr1ZvW9GlELN3ntyxa1uRzxjPcY8MMvLljiaAtWz+rrdQLMqlDlkkjb2o5EYpJG3mrAjz50BUfS5t4NOt+yiYetzKeyHA9mvIykfeBnmfHBoDi9Fkmm2VuFGoW0l1MQ1w5lQM7nki75BKjJHmST1oDTKAhdqNnI7yPdbuyLnspAOKnwPip6j54qKrSVRby9YX87SeK1xea2++x+RjWpWEkEjRSruuvPwI6Mp6qfH55rMlFxeDO3o1oVoKpTeKfPHnI5q8kp06bfyQSLLE2668j0I6qw6qfD54r1GTi8URVqMK0HTqLFPnjzkbLsvtHHeR7y92RcCWMnip8R4qeh+eRWnSqqot5xF/YTtJ4PXF5Pb77V5E1UpRFAKAUBhW0uo+sXU0wOVZ8J4bq91SPeBn41k1ZdKbZ39lQ+RbwpvNLX2vW/QjKjLZ8Y440C1mn21li70yz/wDS28l3OMcN8qII/dlpJj+55GtenHoxSPz68rfOrzqLJt8OruL1XsrFX9IcZW2W7QEvZSpdADGSiZE68fGFpKAo3pDsgl12qcY7hFlQjkTgBsfwt+/Wbcx6M8dp2eha/wAy2UeuLw/Ga9PwViq5rigNX9Gerdrbdgx78B3R5oclPu4r+6K0bWeMejsOP05bfLr/ADFlLx6/X8lxqyYooBQCgPC+so5o2imjWSNhhkcBlPvBoCnX+wy20LyaVLLayoDIkYkd4JGHe3HhkYjDcsrgjPwoCI2R2xWPTrvVJYiqz3MksEKnJcrDGrhTjlvQyMTjgFZjyNAVCHVmlZLhZrU3Lg3t1N60rZWDgLZYZI2WIhJju5BO8pOeBNAQW0V1AjTz3FnK8l7BvWjOWMcfaxqWffliRpZVZs5XugEKDigPT0bekuawdYZ2aW05bnMw5PtR8M4HHu8uPCgP0TcavClubppV7AR9r2gOVKYyCMc8jGMc88KAyjZ+zudduJ7+R3gtVUw2SEA5IOd4jqAfaI5k7oPdqKrSVRby9Y307SeK1xea56yF1KwkgkaKVd115joR0ZT1U+PzzWZKLi8GdvRrQrQVSm8U+ePORzV5JTp02/kgkWWJt115HoR1Vh1U+HzxXqMnF4oirUYVoOnUWKfPHnI2XZfaOO8j3l7si4EsZPFT4jxU9D88itOlVVRbziL+wnaTweuLye332ryJqpSiKArm3ur+r2jbpxJL9HH4jI7zfBc/HFQXE+jDezT0Ta/PuFj9sdb8u/uMarMO3FATGyGndveQpjuhu0f9lO9x8icL+9UtGPSmkUdI1/k205deGC7Xy3+DRdjD2817fc1lm7CDljsrbMeRjo0pmb4itU4MtdAfzLGGBVhkEEEHkQeBBoDL7jTmawms2yZtLkxHnm9sRvQnly7Lhw+tARVe5h0oY7DW0Nc/JuFF5S1fnq79X5KTWadoKAlNmtYNrcJMMlfZkA+sh9r4jAYeaipKU+hLEqXtqrmi6bzzXbzq7GbhBMrqroQysAykciCMgj4VqpprFHBTi4ScZLBo9K+nkUAoBQHhfSqsbtI24gUlm+yMcTQGJbRaTcXA7JdLaS0EKR6ePpkNqgG8ztkBjO2FzlSMgDebjkCLur5YTeK4kLT2yTLHPGoMTQL/AGaV75VaZQu4v0feI5DPGgM71HU5ZyDI5KqW7OPJ7OIMclIkJIROQwOgFfT6clAaBsTDd6rHBpAZktIHaa4dfss2VUkjGclt0eJLEd3h8Ph+j9Pso4Y0hiQJHGoVFHIAcqAjdqNnI7yPdbuyLkxSAcVPgfFT1HzxUVWkqi3l6wv52k8Vri81t99j8jGtSsJIJGilXddeY6EdGU9VPj881mSi4vBnb0a0K0FUpvFPnjzkc1eSU6dNv5IJFlibddeR6EdVYdVPh88V6jJxeKIq1GFaDp1Finzx5yNl2X2jjvI95e7IuBLGTxU+I8VPQ/PIrTpVVUW84i/sJ2k8Hri8nt99q8iZJxUpRMW2z1z1u4LKfokykPmM95/3iPuArLrVOnLFZHdaMs/0tDov7nrfp+PHEgahNAUBcNBV7awluIx+U3bra2IP2nJUNy5A7zn9WHNX7WGC6W05XT1z0qiorKOt9r9F4s0vRNMS2t4reP2Io1RfE7oxk+Z5/GrZz520AoCpbWj1W4h1Ifm1Hq98P8B27khH+FIQf2XegM92t0X1W4ZAPo278J6bp+r+6eHuwetZVan0JYdR3mjrv9TQUn9y1Pt98+OwhqiLwoC+ejjabcItJm7rH6Bj9Vj+jJ8CeI8zjqKuW1bD6Gc9prR/TX6imtaz7Nv4692vaaZV45YUAoBQGIel30mTx3DWVlIYhFgTyqBvM+M7ik8lGRkjiTw5DiBkj6zcEsTczksSWJlfvFvaJ48c19PpOaLt7dwL2UhW7gJyYbsdqvgd1m4rkZHhxPCh8OXa7R4onWe0YvZz5a3Y80P14HyTiRMgceYIND6RWladJcTRwQqXkkYKijx8T4ADJJ6AE0B+rNhdlI9OtVt07ze1NJjjI55nyUcgOgHvNfD4WGgFAQu1Gzkd5Hut3ZFz2UgHFT4HxU9R88VFVpKot5esL+dpPFa4vNbffY/IxrUrCSCRopV3XXmOhHRlPVT4/PNZkouLwZ29GtCtBVKbxT5485HNXklOnTb+SCRZYm3XXkehHVWHVT4fPFeoycXiiKtRhWg6dRYp88eci37TbddvbLFEpR5ARcZ+qORRT1DeP2eHM8LNW46UcF+TFsdD/IrudR4pfb6vs8dy10eqhvigO3RdMa5nSBObHvH7KjizfAfecDrXuEHOSiivc3Ebek6survfUueo0nRrdbi+30GLXT1NtbDo0xAEzjxCLiIeZetZJJYI4CpOVSTnLN6y5V9PAoBQHlc26yI0cihkdSrqeIZWGCCPAg4oDO20lpI5NJlJM9qO106VyPp4DwVSfFOETe5G41DWp9OO80NG3v6Wti/tep+v49usoLqQSCCCCQQeYIOCCPEHhWYdymmsUfK+H0UBp+wu2Pahba4b6XlG5/SeCk/b/n7+d+hXx+mWZymldFfLxrUV9PWtnt4dheatmAKAUB+UfShpzQardq4I35TMhIPeWTvAgnmMkrw6qR0r6fSrUAoCX2czIZbbPclhlfdPLtIYnmiYeD7ybmfCRh1NAbt6G9g/UofWrhfymZRhSOMMZ4hP2zwJ8OA6HPw+GlUAoBQCgIXajZyO8j3W7si5MUgHFT4HxU9R88VFVpKot5esL+dpPFa4vNbffY/IxrUrCSCRopV3XXmOhHRlPVT4/PNZkouLwZ29GtCtBVKbxT5485HNXklFAKA+E0BedOspLO3SOIY1C/8Ao4f/AJePm8rA8ginePixVcGtK3pdFYvNnHaYvvn1Plwf0x73t9OPWaFomlR2sEdvEMJGu6M8yebMx6szEsT1JNWDGO6gFAKAUBBbWaG1wiSQsEurdjJaSHkGxhkbHHs3XusPA56CgKLtDZi8hN9DGUmQlNQtzxaJ1HePDnjx+suG8c07mj/OJ0ehtIpf8eo+x+Xpv1dZTqonTigFAX3ZLb0piG8JZeSTcyPASeI/W5+PU1co3OGqZzukNCqWNS31PZ6enDYaRFKrKGVgykZUqQQR4gjmKvJ45HMSi4vCSwZ/dD4Z76XNgTqMSzQY9ahGEBOFkQnJQk8mzxB5cweeQB+c9R0+WCQxTxtHIvNXGDzxkeIyOY4Gvp9OagNU9Bex7zXIv5U+ghz2JblJL7OVHVU48ftY8Dj4fD9B0AoBQCgFAfCaAzD0ibQW8+IolEjofz4PBfFUI9oHr05YyeVC4qwlqXE6vQ1jXo41JvBP+Pm9nj+M6PVQ3xQCgLRsvpkcaNqN5wt4uMa4yZnzhQq9e9gAdW9xzat6PSfSeRhaY0j8qLo039Tz3L1fcu0veyelSbz392oF1OoXcBz6tCCTHAreIzvMRzYnwFaByRZaAUAoBQCgFAVfaLR5Y5hqFkMzqoW4gzhbyIclPhMvHdb908DwAo+v6NHLF6/Y5MDE9tFjD27j2wyc1APMfV93KhXodH6o5HWaK0oqqVGs/q6nt3dvj251eqhvCgFAS2g7RT2h+ifuZy0bcUPicdD5j45qWnVlDIp3djRul/uLXtWfPb+MDR9D29tpsLIewk8HPcP7MnL/AFYPlV2FzCWepnMXWhq9HXD6o7s+HpiWpTniOXSrBkNYHBq+h290AtzBHMB7PaIG3c88E8vhQERb+j3TEJIsIDk57yBh9z54eVAWOCFUUIihVUAKqgAKBwAAHIUB6UAoBQCgK9rm2NtbZUv2kg/Rx4Yg/rHkvxOfKoZ14Q7TStdFXFxrSwjter3Zm+0W1s93lWPZxH9EhOD+231vwHlVGpXlPsOns9GUbX6lrltfkurx3kBUJoigFAT+zmgrIrXV03ZWcWWkdjjfxzVT4Z4Ej3DjysUaLm8XkZOktJRtY9CGub7t78l+Xqzu+h6a95LHe3EZigh/+HWhGNzhgXEq/wB6RwVfqA+JONJLA4yUnJtvW2XKh8FAKAUAoBQCgFAVbXNDmila908L25x6xbsd2O8UdCfqTAey/wAG4cgKfqGhR3atcaepV0OLmzcbskLdRudD5cjzU9KpVrb+UDpdHaZyp3D7H6+vHaVAjmDwIOCDzBHAgjxqkdIKH0UAoDu0zWZ7f8xM6D7IOV/0NkfhXuNSUftZXr2tGv8AuRT8eK1lpsfSVOvCWGOTzUmM/H2gT91WI3clmjJq6Aoy/bk126/TzJy29JVseDxzJ54Vh+DZ/CpVdw60yhPQFwvtlF8V5eZ3Lt9Y9ZWHvilP8lNe/wBTT2+JXehbz+q4x9T6dvrD++Y//Sm+aU/U09vcx/8Ai3v9Fxj6nJc+ke0X2Vlf9lQP/NhXl3UFliSw0Dcy+5xX59EyGvvSa5yIbdV8GkYt/CuP51FK7fUi9S+H4LXUm32LDvePgVfVNpbq4yJJm3T9RO4vuIXmP2s1BOrOWbNWho+2oa4QWO1633+WBEAVEXT7QCgPhNAWjSdnUjj9c1FuytxjcQ57SYn2VCjjx6Ad4+XM2qNu5a5ZGFpHTEaWNOi8Zbeper7lvLfpWjy3jpcXsXYwREGyseHcx7MtwBwMuOSDgnmc40EsDk5Scni3iy5UPgoBQCgFAKAUAoBQCgIDXtmVmkW5hkNvdou6k6DOV59nKnKSPIHA8uhFAVLVYo53EOoxrZXpwsdwnG2uTyAR2xluHsPhxkAE1DVoRnr6zTsdKVbX6fuhsfk+rw3FX1zZ+e0bEyd3OFkXijeHe6HyODWfUpShmdZa3tG5X+29ex5870RdRlsUAoBQCgFAKAUAoBQCgFAduk6TNcvuQRlz9Y8lX9pjwH8z0Fe4QlN4RILi5pW8elVlh4vsXK2lrsLCCzlEUaev6gMfRR/mrfqGlc8Ix5t3jw3V41epW6jretnK32mKlfGFP6Y977fTjiWvRtmW7Vbu/kE90AQm6CIbbPtLBGeR6b7d446cqsmMWWgFAKAUAoBQCgFAKAUAoBQHPf2Uc0bRTRrJGwwyOAyn3g0BV30C6tFIsZBPb4wbK7YkAY9mG4ILKOQxIGHuphifVJxeKzKzd6dYTP2ZL6bdHlBcABHPAfRnO646Ds268qqztYv7dRtW2nK1PVVXSXB8fVY7yL1XY67gyTEZF+1F3x/pA3h92KqzoTj1cDeoaUta2UsHslq78u8gepHUcCPD31CaO8UAoBQCgFAKA+E450CWJM6XsvdT/m4WC/bk7i+/LcSP2QaljRnLJFKvpG2ofdNY7Frfd54EumjWVs/Z3MzXVz0tLRS7dPaC8QPNyi8eNWoWiX3azCudPVJaqK6K2vW/Rd/aWe20m8uFCPu6fajlb2xBnYeDzAbsYPDhGCf1qtJJLBGFOpKpLpTeL3lk0fSILWMRW8SxoOOF5k/aZjxZj4kkmvp4O6gFAKAUAoBQCgFAKAUAoBQCgFAKA57+xjmQxzRpIh5pIoZT8DQFc/qYYeNheT2vhFnt4OecdjNndH7BXh8KA5L+3vuV1p1pfKDweBxHIB49nOCAfdJ/tXmUIyzRPSua1H9uTXYyAu7TTuPbWuoWR6kwyuvwdBKuPj91Qu1pvLUaNPTl1H7sJdq9MDhOl6W/5rWYF8pjGD8QWSo3ZrqZbh8Qy/nTT7Hh5M6E2Ohbimp2zDxBX5SGvP6R7SZfEMP+t8fY+tsZGPa1K2UeZHzcU/SPaP8AUNP/AK3x9jm/ojTU/O61bHyjMeR90jfyr6rPayKfxC/40+Lx8kdVraaZ+ijv70+EUMwX4Sbka48y2POpFawWesq1NO3Mvtwj2LHxxJ6wt7oH8j0m3teWJbuRWf8A0QByfcXHw51NGnCOSM6teV62qpNtd3DIkDspNP8A26/mlU/obf8AJoeWMHszvsP2n+HKvZWJ7SdIgtk7O3hjiTwjULnzOOZ8zQHbQCgFAKAUAoBQCgFAKAUAoBQCgFAKAUAoBQCgFAVPbf2fhQH51239r40BxbI/nPiKA/RGwPSgL3QCgFAKAUAoBQCgFAKAUAoBQ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4" descr="data:image/jpeg;base64,/9j/4AAQSkZJRgABAQAAAQABAAD/2wCEAAkGBxQTEhUSEhIWFhUWFRkWEhYVGRgaGhYcGhkaGRgZGRgYHigsHxolHRcaIT0tJTU3Li8uFyszODg4QzQtOjcBCgoKDg0OGxAQGywkHSYsLyw3Nyw0LCw3MiwsLCw0Lzc4LywsLSw3NzcsLCw0LS00LCwsLywsNCwrLysrKzQ0N//AABEIAOEA4QMBEQACEQEDEQH/xAAcAAEAAwEBAQEBAAAAAAAAAAAABQYHBAMBCAL/xABLEAACAQMBBQQGBQgJAwIHAAABAgMABBEFBhIhMUETIlFhBxQycYHBI0JSkaEkM0NicoKisRUWNFNjc5LR8CVEslTxNWSDlMLD0v/EABsBAQADAQEBAQAAAAAAAAAAAAADBAUGAgEH/8QAOREAAgECAgYIBQQBBQEBAAAAAAECAwQRMQUhUWGR8BJBcaGxwdHhBhMiMoEUM0JS8RYjJFNichX/2gAMAwEAAhEDEQA/ANxoBQCgFAKAUAoBQHwmgK3d7cWiuYoWe6lHAxWiGYjjjvMvdTj9phyoDwfUtTlGUtbe0TPt3cpkfHj2UOFB97/7UPqTbwRD3d2OPrOvOfFbKOJAPLIWVvx+6onXprrL1PRl3Uypv86vHAjLi80zHffUbn9q5uB+BmSo3dQW0tw0DdSzcV2v0TOV7zRzz013/wAxt4/xSGvP6uOxkq+H63XOPf6HyO70cctLK+aEKfvVxT9XHYx/p+t/ePf6HTb3ulfV/pC380ubj8As7fyr0ruD2kc9A3KycX+X5pEla3cf/ba9OnleJHIvuJljRiP3vjXtV6b6ypU0Vdwzg32a/DEmor3VEG8I7O9j4YMEjQSHx7r76E/vD4c6lTTyKMoyi8JLBnrHt1bqwS7WWycnA9bTcQnGe7OCYz/q+dfTyWaKQMAykEEZBByCPEEUB/VAKAUAoBQCgFAKAUAoBQCgFAKAUB8ZgBknAHEk9KAqsu1rTkx6ZD6yQcNcMdy1Q/5uD2hHhGD7xQFe1p7cE/0nePeyA/2WD6O3Q5Bw0at3sf4rE+VQzrwh2mla6KuK+tLCO16vd+BGXO3EwURWsUVrEOCrGqkgeWRuj4L8aqTupvLUb1DQdvT11MZPguC195XLy7klOZZHkOcjfYtj3Z5fCoHJyzZrU6UKSwpxS7NR415JBQCgFAKAUB6W07Rnejdkb7SMVP3rivqbWR5nCM1hNJrfr8Sx2G3Vyg3Jdy4jPBllAyR4bwH/AJA1PG5ms9ZlV9C21T7cYvd6PyaO/S5rJm3rKeTTJic7gwbZzw5wt9H5cNxvCrULmEs9RhXOhrijriukt3pn4oso2mnteGpQBY+l5bbzweRkT24enE5Xj7VWDJLRbXCSIskbq6MMoyEMrA8iCOBFAetAKAUAoBQCgFAKAUAoBQCgInX9oYbQLv7zSSEiCCMb0sxHMInl1J4DqRQFQ1ollEusSbqEBodMgbIODn6dwR2pzjhwjBHXNR1KsYLWXLSxrXUsKa1dbeS52Zlc1ra2acdlHiCADdWKLhwHIMwxkeQwMdKoVK8p7kdXZ6KoW+trpS2vyX+WV4CoDTPtAKAUAoBQCgFAKAUAoBQE1oO09xa4CNvR9Yn4rj9Xqvw4ceINS060oZZFC70dQudclhLas/zt8d6LLopjkYy6TILWckvNYy/2ebhxKqPYPLvx+HeXjV+nWjPtOUvdG1rXW9cdq51c4Yls2f2mS4YwyI1vdIuZbaUjfA5byMOEkefrLw8ccqmM8naAUAoBQCgFAKAUAoBQFe2j2haNxa2kYmvJBlEJIjhXl207D2Yx4DvMeA8QBUL/AFOOwZ9x/WtQcbtxdSAYj69mijgqg8kXgMZbJHGrWuOjqjmbmjtEOvhUq6o979Fv4bSl3M7SMXkYs7HLMxyT/wA/CqDbbxZ1cIRhFRisEth518PYoBQHra2zyNuxozt9lFLH3kDkK+pN6keJ1IU10ptJb9RY7HYG8k4siRD/ABG449yb344qeNtUe4zKumrWGTcuxeuBN23ox/vLr4JHj+Isf5VKrTayhP4h/pT4v28ztX0ZW/Wef4GMfzQ16/SR2vuIH8QV+qEe/wBQ3oyt+k8/xMZ/kgp+kjtfd6BfEFfrhHv9TjufRj/d3XwePP4hh/KvLtNjJ4fEP96fB+3mQt96P7yPJVUlH6jYP3Pu/gTUUraostZepabtZ/c3HtXpiVu8s5Im3ZY3jPQOpXPuzz+FQuLjmadOrCqsYSTW7WeNeSQUAoD6jEEEEgg5BBIIPQgjka+nxpNYPIuFhrkV4EhviY5kObW9jIWSJuXFumeGfqtyYeN2jc4/TM5nSOhuinUt/wAr09M9mJb9E12WOUWWoBVnOfV51GIrxR1UfUmA9pPiuRyuHOFooBQCgFAKAUAoBQFe2m1543S0tVEl5MCY1PswoDhp5sco1PAdWbujrgCk6xqq2SPa2shedzm+u2/OSPyIBHIjlw4IOA45Ip16+H0xOj0VopSSrVlq6lt3vdsXX16s6dVE6cUAoDr0vTJbh9yGMu3XHJR4sx4Af7cK9xhKTwRBXuKVCPSqPBePYaFofo5jXDXT9o32EJVB7zwLfgPKrlO1S1y1nOXWnqkvpoLora9b9F39pdbS0SJQkSKijkqAAfcKtKKSwRhVKs6kulNtvee1fTwKAUAoBQCgPK4t0kUpIiup5qwBB94NfGk1gz1CcoPpRbT3FQ1v0dwSZa3Ywt9n2oz8DxX4HA8KrTtYv7dRtWuna1PVVXSXB+/54meazoc9q27PHgE4VxxRv2W+RwfKqc6cofcdLbXlG5WNN47utfjlEdUZZFAKAtGha3HLF6jf5aAkdjLnD27D2CH5qAeTfV93K3Qr9H6ZZGDpTRSqp1qK+rrW3s3+Pbnd9n9YkimGn3rZn3S1rPjC3ca8yOgmQY3l/eHA8L5yZaaAUAoBQCgFARO02ti0h39wySMwjt4QcNNK3sID08SegBPSgKLq161hG6doH1C6w97Ov6MYwqR54hVHdUdBljgkZq3Fbo/Sszc0Ro757+bUX0rvfouvhtKPWedcKAUBZNjNmReOxaQKkZG+oP0jZ5YHRfPywPKejR+Y9b1GXpLSDtIpRji3ls/zu4mt6fYRwII4UCIOQH8yep8zxrRjFRWCOOrVqlafTqPFnTXoiFAKAUAoBQCgFAKAUB5XNusilJFDKwwysAQR5g18aTWDPUJyhJSi8Gthmu1mwbR5mtAXTm0XEsv7B5sPLn76o1rbDXA6nR+mVUwp19T29T7dnbl2FGFVDfFAKAt+zt8t3ENPuXKupD2NwPbhkX2MHxHTxGV8M3bat/BnNaZ0dncU12rz9eO0vWyetPMrw3KhLu3IS5RfZbPsSx5/RyAbw8DkdKunNE/QCgFAKA+MwAyTgDiSelAZ2dXDF9YlAKLvQ6REwIyDkPPx6y7pOeBEa+dR1aihHEuWNpK6rKmss29i5y3lAuZ2kdpHYs7EsxPUn/nwrKbbeLO7hCMIqMVglqPOvh7FAKA6dNv5IJFlibddeR6EdVYdVPh88V6jJxeKIq1GFaDp1Finzx5yNl2X2jjvI95e7IuBLGTxU+I8VPQ/PIrTpVVUW84i/sJ2k8Hri8nt99q8iZZgBknAHMmpSiV+/wBudOhJEl9bgjmBIrEe8Jk0BxwekzSmOBfRfvb6j72UCgLFp2pwzrvwTRyr9qN1cfepNAddAKAUAoBQCgFAKAou3Gxgl3ri2XEnOSMfpPEqPt/z9/OpXoY/VHM39F6V+XhRrP6ep7Pbw7DMaoHVigAPUEgjiCOBB6EEcjQ+F8h1J54k1GFc3tku5dRqONzbni6AD6xwXXwdSAONalCr0468zidKWP6Wr9P2PWvNfjwNE0+9SaJJomDRyKHRh1DDINTGYdFAKAUBVNtZDO0WmRkg3OWuSOaWyY7X3GQlYh/mE9KAoW2mriefs4sCCAdlCq8F4cGYDw4YHTCisyvU6ctyO30VZ/p6Cb+6Wt+S562V+oDTFAWTZLZN7wSMWMaKCFbGd5+gx1UdffgdcT0aLqYsy9IaSjaOMUsW+rd67CE1KwkgkaKVd115joR0ZT1U+PzzUUouLwZfo1oVoKpTeKfPHnI5q8kp06dfyQSLLExV15EdQeYI6g+B8PdXqMnF4oir0YVqbpzWKZM6NsadXDPfatcykHvQIEjEfPdO73lIPiFHLHStOlVVRbziL+xnaTweuLye332+habb0PaSowbd382mmB/gZRUpRPWX0R6SR/ZCvms0/wD/AHigK1qfoX7Ju20u9lgmGd0Oxx7hJGAwHvDUB6bNekm4tZxYa5H2UnAR3OAEYHgC5Hd3SeG+vAfWAwTQGsigFAKAUAoBQCgFAZv6R9mN3N5COBP5Qo6E/pAP5/f9o1RuaOH1r8nT6F0j0sLeo+x+Xpw2Gf1TOjFASmzWsG0uEmGd32ZQPrIfa4eI9oea1JSqdCWJUvbVXNF0+vNdvOpmibNuLS7eyBHq9wGu9PIxujJBuIV8gzCQY6SnwrWxxOBacXg8y4UPgoD4TQGaPqxFtdankiS9fsLPnlLePeWNhnlvDtJffIvlUNefQhvNLRVr8+4Sf2rW/wAer7ihAVlncH2gOvSdPe4mSGP2nOM9FHNmPkBk/hXqEXKWCIbivGhTdSWS5wN002xSCJIYxhEGB8yfEk5J8zWtGKisEcBXrTrVHUnmyj7cXSXsosrSD1i5jYdpKG3YrUE94Sy4OWOPYAJ4Z5gV4q0lUW8s2F9O0nitcXmuevZ6FB1KwkglaKVd11+4joynqp8fnmsyUXF4M7ehWhWgqlN4p88ecjmrySnTpt/JBIssTbrryPQjqrDqp8PnivUZOLxRFWowrQdOosU+ePORsuy+0cd5HvL3ZFwJYyeKnxHip6H55FadKqqi3nEX9hO0ng9cXk9vvtXkTVSlEUBBbZbKwajbmCcceJikA70TfaXy8RyIoCneiPWZopJtFvfz9oMwtknfi4AAE9AGQjruuBju0Bp1AKAUAoCnbY+kKCxkW3WOS5unAKwQDLceW8emcchk9cYoCCm9KF3Dh7zQ7qKHGWkRu03R+sDGoHxIoC57L7WWl+m/azB8e2h4On7SHiB58jjgaAmZEDAqwBBGCDxBB5gjwofU2niszEtrNENpcNGM9m3ehJ6qehPip4fcetZVWn0JYdR3ej7xXVFT/ktT7ff26iGqIvCgLlpl082nkx8brTZBcW46ugBzHw6MnaRYH6taFrPGPR2HIactvl1lVWUvFZ+T7cTTtPvUmijmjOUkRXQ+KsAR+Bq0Yh0UBWvSDdMtmYYjiW6dLSEjPAzHdZuH2Y99/wBygKL6QbhRNHaxDEVrEsaqOQJUcPgoQfA1nXU8Z4bDsNB0Pl2/zHnJ9y1LvxKtVY2hQGl+izR92N7ph3pMpF5Ip7x+LDH7gq/awwXSOW09ddKaoRyWt9ry4LxJXae/klc2VvL2OE7S9ucgerRHOAjHgJnAOCfYUFvs5tnPEbpWq7kS2+i2BkiXh6xIext88cuHYF5iSOJUEHPtUB5X+x1/eFHvby3UqpxFb253QSP72R98rnpwz91RVaSqLeXrG+naTxWuLzXPXvM/1KwkgkaKVd115joR0ZT1U+PzzWZKLi8GdvRrQrQVSm8U+ePORzV5JTp02/kgkWWJt115HoR1Vh1U+HzxXqMnF4oirUYVoOnUWKfPHnI2XZfaOO8j3l7si4EsZPFT4jxU9D88itOlVVRbziL+wnaTweuLye332ryJqpSiKAzfbyAQaxpN6vAyStaSn7QcYjBHXi7/AHDwoDSKAUAoCsekHa+PTbYynDSvlLaP7b+YH1V5n4DmRQET6L9j3t1e9vTv31z35WbGY1PEIPA8iccBgKOAFAX2gM9232AyfX9L/J7+LLr2eFWfqUdeW83ieBzhs8wBPej/AGqXUbNbjd3JATHOnHuSLjeAz0III9+KA/j0haP29qzqMyQ5kTxIA76/FePvUVBcQ6UMetGroe6+TcKL+2Wr07+5sx6sw7UUBPbDal2F5ESe7Ieyf3PgL/GF+GamoT6M1wM7SlD51rJda+pfjPuxL/sJ9CbqwP8A2s57EcfzE/00OM9F3nj8PovhWocMWugKnqjiXVbdDnctLaW6fw35D2MWfMKJz/wUPqTbwRlN7dmWR5TzkdnOem8ScfDOPhWPKXSbZ+i0qapQjTXUkuB415JD+7eFndY19p2CL72IA/E19SxeCPM5qEXKWSWPA3yxtVhiSJB3Y0Cr4kKMfE8K2IxUUkj87rVZVakpyzbxKzoWy7OnaagAzvIZ2twd6NXY5BlPKVkUKgz3VEagAkb5+kZbxQCgIXajZyO8j3W7si5MUgHFT4HxU9R88VFVpKot5esL+dpPFa4vNbffY/IxrUrCSCRopV3XXmOhHRlPVT4/PNZkouLwZ29GtCtBVKbxT5485HNXklOnTb+SCRZYm3XXkehHVWHVT4fPFeoycXiiKtRhWg6dRYp88ecjZdl9o47yPeXuyLgSxk8VPiPFT0PzyK06VVVFvOIv7CdpPB64vJ7ffavImqlKJQ9vgJdQ0i2AyfWXuT+qIE3hn3k/hQF8oBQHFrGqRWsMlxO4SONd52P3ADxYkgAdSQKAzTYXTJdVvDrV6uIkONOgPEKFPCQjyPHPVsngAtAaxQCgP4mlVFLMQqqCzMTgAAZJJPIAUBmfoPftBqNwn5ma+doenDi3L3Ov3UBp5FAYPtDp3q9zLD0Vzufst3k+5SB8KyKkejJo/QbOv8+hCp1ta+1an3kfXgsj3HB6EdPOg7TUra9/L7G6GQt9ZvDIOgkjxPHnzAM4+HurYhLpRTPzy5pfJrSp7G0XavRAZ3e3XDWrnPN47JPIJEgOP37l/wDgqKu8KbL+jKfzLumt+PDX5Gd1lHdigLL6O7PtL6MnlGrSH4DdH4uD8Knto41EZemavy7SW9pefgjY60ziRQCgFAKAhdqNnI7yPdbuyLnspAOKnwPip6j54qKrSVRby9YX87SeK1xea2++x+RjWpWEkEjRSruuvMdCOjKeqnx+eazJRcXgzt6NaFaCqU3inzx5yOavJKdOm38kEiyxNuuvI9COqsOqnw+eK9Rk4vFEVajCtB06ixT5485Gy7L7Rx3ke8vdkXAljJ4qfEeKnofnkVp0qqqLecRf2E7SeD1xeT2++1eRXtj/AMt1C61TnCg9TsT0ZEbM0o6ENJwBHQEVKUS90AJoDHtRmbaHUPVoyRplowaeRT+ffwUjoeIGOQy3VaA123hVFVEUKiqFRVGAoAwAAOQAGKA9KAUBlG3+rS6ndjRLF8KDnUZhxCKCMx/DhkdWwvDvUBpOi6VFawR28C7sca7qj8SSerEkknqTQHdQGX+lez3Z4pR+kjKn3oc/fiT+GqF3HCSZ1egKuNGdPY8eP+Cj1UN8UBc7K6/6ZbTZ42Wowkn9V5Qjj3blyw/9q0rV408NhxunKfRuul/ZJ+XkarVgxzKL6Yf0S7/+p1K5Y/C4mI/CIVWunhD8m1oGHSum9kW/BeZTqzjsBQGgeiSDv3EmOSxqD7y5b+S1ctFrbOc+IZ/TTj2vw9zSKvHMCgFAKAUB5XVwkaNJIyoigs7MQFUDiSSeQoDMpJpddmD2yCGxhLhLmVD2lw+CMRqcERA4J93HjwEVWkqi3l6xvp2k8Vri81z1lS1KwkgkaKVd115joR0ZT1U+PzzWZKLi8GdvRrQrQVSm8U+ePORzV5JT+lkZd7cdkLIyFkJU7rDDDI/5wr1GTi8URVqMK0HTqLFM2LYTU7eS1SK3UR9iioYc5KYGAcn2gcZ3uvHPHNadKqqi3nEX1hO0ng9cXk9vvtXkWSpSiZh6TdoZriZdE0/jNNwu5AeEMZxkEjllTk/q4AyWGALxsrs9DYWyW0A7qjLMebsfadvMn7hgDgBQEvQCgKJ6UdsWtI0tLTv31zhIFHEoGO72mPHOQueGRnkpoCQ9HOx66dbbhw1xJh7qTnvP9kE8Sq5IGeeSepoC10AoCk+leDNtG/2Zhn3MjD+YWqt2vpT3m7oCeFeUdsfBr3MtrPOtFAWXSDv6Tq0X2YDKPeEcg/fEKvWj1NHMfEMPqpz3NcMPUu/9b18quHOFKvXzomnn7btJ8W7Rv/yqpd/au03/AIfX+9N/+fNFYqgdWKA070Sr9BMf8bH3Ip+dX7T7X2nKfED/AN6C/wDPmy9VbMAUAoBQHFrGqw2sLz3EgjjQZZj+AAHEkngAOJoDM7KG42hkEs4e30lGzHDnD3ZU83I5JkdOA5Ak5YAapbW6xoscahEUBUVQAqgcAAByAoCnek66sEg/LJ1ikAJgIG9JnwEY4shPA9PMcDUVWkqi3l6xv52k8Vri81t99j8jLijALvI6FlDBXVlbB5HDAHH+1ZkouLwZ29GtCtBTpvFM+V5JTp02/kgkWWJt115HoR1Vh1U+HzxXqMnF4oirUYVoOnUWKfPHnIu+0XpQSOxDwoTeSt2UUGN4hz9b9ZBnhj2iQOHHGnSqqot5xF9YTtJ4PXF5Pb77vIk/RjsZ6jC00537y4O/cuTvEEne3A3kSST1Y+AFSlEutAKAhNsdpYtPtXuZuOOEaZwZHIO6g+7PkAT0oCn+i7ZmWSRtZ1AZurjjApH5mMjAIB9kleAHML5lqA0ugFAKAq3pKX8gc+Dxn+MD51Xuf22a2hH/AMyPY/BmQVmnaCgLbsMm9DqCHk1qQf8ATIPnVy0zZz3xCvop9r8jJP63nzq8csapepjRNOH2WKH3qJFP/jVS7+1dp0Hw/wDuz/8AnzRWaoHVCgNP9Ex/J5h/jZ+9E/2q/afa+05T4g/eg/8Az5svNWzAFAKAUBiO0M51rXV09mb1O1Z+0VSRvmMYkY46lyIs9BkjmaA2qCFUVURQqqAqqoACgDAAA5ACgM32v2+nluf6M0dBLc8RNPwKQY4Nz4ZXPEngD3cEnAAlNjfRvDaN6zcsbu9Y7zzy5bdP6gbOMct4973DhQE9tRs5HeR7rd2Rc9lIBxU+B8VPUfPFRVaSqLeXrC/naTxWuLzW332PyMa1KwkgkaKVd115joR0ZT1U+PzzWZKLi8GdvRrQrQVSm8U+ePORzV5JT2s7lopElTG/GwZN4BgCPI+RI8ePDFeoycXiiKtRhWg6dRYpm0bL7Rx3ke8vdkXAljJ4qfEeKnofnkVp0qqqLecRf2E7SeD1xeT2++1eRNVKUTxu7lIkaSRgqIpZ2bgFAGSSfDFAZHodq+v6gb64QjTrVitrE36VgQcsPgGbp7KccNQGxUAoBQCgKt6Sm/IJPN4//NT8qr3P7bNbQi/5kex+DMgrNO0FAW7YNsRX7dFtiT90h+VXLTNnPfEP7dPtfkYt/Vd/OrxyxtV/D/0jdH/b6jcof/uLhQP41qtdrGH5NvQM8LlrbF+KfkVCs468UBofojn/ALRH/lsPjvg/yWrtm80c18Qw/bl2rw9zRaunNCgFAKAwz0Zj1faO+hl4O4uFjzzbMyTDHjvRjf8AcKAuXpb2okgjjsbPJvLw9nHunDIhO6WB6MSd0HpxOeFATewGxsWmWwiQBpWw1xLjjI3yRckAdOfMkkCzUAoCD2t0CK6hPaEIyAskpx3OGTvfqcOI8s8wDUVWkqi3l6wv52k8Vri81t99j8jDre4RxvI4ZckZXODj3gH7xWZKLi8GdvRrQrQVSm8Uz1rySnTpt/JBIssTbrryPQjqrDqp8PnivUZOLxRFWowrQdOosU+ePORsuy+0cd5HvL3ZFwJYyeKnxHip6H55FadKqqi3nEX9hO0ng9cXk9vvtXkZ3trqMms3o0ezYi2iYNfzjl3T7I8d0gADq/kpNSlE1PSdNjtoY4IUCRxqFRR0A8T1J5kniSc0B10AoBQCgKV6Vp8WsafbmGfcFY/z3aq3b+hLebmgIY3EpbI+a9zLKzzrhQFl0TuaXq0ueds0Y8j2cg//AGCrtms2cz8Qz1049r44ehaP6lfq1dObOO9tvotZtvsTpdr+zJHFKSPIvFL+NQ3Cxps0dFVOhdwe14cVh5mfVlncigLX6M7vcvQpPCWNkA8xhx+CN99WLaWFTDaY+m6XTtel/Vp/jLzRrtaRxooBQCgM09J+wEtxKmoae25eRYyAQvabvsFWPASDlx4EcDyoCgbMbVj+m/W9aJhlji7JBuMFjfdCDeXiVBVnbwy+eAxQH6DsryOZBJFIsiMMq6MGU+4igPegFAZR6Q9al1G6Gh2D4zxv5hxCIMbye4ZGccyQmfaoC23WwlsbOO0iXs+xXEMnNgTxYt9rePE+PTHCoqtJVFvL1hfztJ4rXF5rb77H5GValYSQSNFKu668x0I6Mp6qfH55rMlFxeDO3o1oVoKpTeKfPHnI5q8kp6W9y8ZLRu0bFWXeQ4OGGDx/5xAPQV6jJxeKIq9GFaDp1FimaP6HbG1gs+ztzmXO9dFsb5bkp/y8DAxw59d6tOlVVRbziL+xnaVMHri8nt99voX2pSiKAUAoBQGY+li8zNDCD7EZc/vnA+I3D99ULuX1JHVfD9LClOpteHD/ACUWqh0AoC4Wdt/0lIut7qEMY/ZEqdoPduQSE+Wa0bVYQx2nH6dqdK66OxJcdfmaxVkxSpahGE1ZA35u+s5IGGObwNvrx8THNL/o8jXxrFYHqEnGSks0ZPcQGN2jb2kZkb3qSp/EVjtYPA/RoTU4qayax4n8V8PR0afeGGWOZc5jdXwOuDkj4jI+Neoy6LTIq1JVacqb600b7DKHUMpyrAMpHUEZBrXTx1n55KLi3F5o/uvp5FAKAUBkW1VpFYa2Ly7iWSx1CMQTNIoZIpAExvAjGCI1PHoznpQFibYr1ZvW9GlELN3ntyxa1uRzxjPcY8MMvLljiaAtWz+rrdQLMqlDlkkjb2o5EYpJG3mrAjz50BUfS5t4NOt+yiYetzKeyHA9mvIykfeBnmfHBoDi9Fkmm2VuFGoW0l1MQ1w5lQM7nki75BKjJHmST1oDTKAhdqNnI7yPdbuyLnspAOKnwPip6j54qKrSVRby9YX87SeK1xea2++x+RjWpWEkEjRSruuvPwI6Mp6qfH55rMlFxeDO3o1oVoKpTeKfPHnI5q8kp06bfyQSLLE2668j0I6qw6qfD54r1GTi8URVqMK0HTqLFPnjzkbLsvtHHeR7y92RcCWMnip8R4qeh+eRWnSqqot5xF/YTtJ4PXF5Pb77V5E1UpRFAKAUBhW0uo+sXU0wOVZ8J4bq91SPeBn41k1ZdKbZ39lQ+RbwpvNLX2vW/QjKjLZ8Y440C1mn21li70yz/wDS28l3OMcN8qII/dlpJj+55GtenHoxSPz68rfOrzqLJt8OruL1XsrFX9IcZW2W7QEvZSpdADGSiZE68fGFpKAo3pDsgl12qcY7hFlQjkTgBsfwt+/Wbcx6M8dp2eha/wAy2UeuLw/Ga9PwViq5rigNX9Gerdrbdgx78B3R5oclPu4r+6K0bWeMejsOP05bfLr/ADFlLx6/X8lxqyYooBQCgPC+so5o2imjWSNhhkcBlPvBoCnX+wy20LyaVLLayoDIkYkd4JGHe3HhkYjDcsrgjPwoCI2R2xWPTrvVJYiqz3MksEKnJcrDGrhTjlvQyMTjgFZjyNAVCHVmlZLhZrU3Lg3t1N60rZWDgLZYZI2WIhJju5BO8pOeBNAQW0V1AjTz3FnK8l7BvWjOWMcfaxqWffliRpZVZs5XugEKDigPT0bekuawdYZ2aW05bnMw5PtR8M4HHu8uPCgP0TcavClubppV7AR9r2gOVKYyCMc8jGMc88KAyjZ+zudduJ7+R3gtVUw2SEA5IOd4jqAfaI5k7oPdqKrSVRby9Y307SeK1xea56yF1KwkgkaKVd115joR0ZT1U+PzzWZKLi8GdvRrQrQVSm8U+ePORzV5JTp02/kgkWWJt115HoR1Vh1U+HzxXqMnF4oirUYVoOnUWKfPHnI2XZfaOO8j3l7si4EsZPFT4jxU9D88itOlVVRbziL+wnaTweuLye332ryJqpSiKArm3ur+r2jbpxJL9HH4jI7zfBc/HFQXE+jDezT0Ta/PuFj9sdb8u/uMarMO3FATGyGndveQpjuhu0f9lO9x8icL+9UtGPSmkUdI1/k205deGC7Xy3+DRdjD2817fc1lm7CDljsrbMeRjo0pmb4itU4MtdAfzLGGBVhkEEEHkQeBBoDL7jTmawms2yZtLkxHnm9sRvQnly7Lhw+tARVe5h0oY7DW0Nc/JuFF5S1fnq79X5KTWadoKAlNmtYNrcJMMlfZkA+sh9r4jAYeaipKU+hLEqXtqrmi6bzzXbzq7GbhBMrqroQysAykciCMgj4VqpprFHBTi4ScZLBo9K+nkUAoBQHhfSqsbtI24gUlm+yMcTQGJbRaTcXA7JdLaS0EKR6ePpkNqgG8ztkBjO2FzlSMgDebjkCLur5YTeK4kLT2yTLHPGoMTQL/AGaV75VaZQu4v0feI5DPGgM71HU5ZyDI5KqW7OPJ7OIMclIkJIROQwOgFfT6clAaBsTDd6rHBpAZktIHaa4dfss2VUkjGclt0eJLEd3h8Ph+j9Pso4Y0hiQJHGoVFHIAcqAjdqNnI7yPdbuyLkxSAcVPgfFT1HzxUVWkqi3l6wv52k8Vri81t99j8jGtSsJIJGilXddeY6EdGU9VPj881mSi4vBnb0a0K0FUpvFPnjzkc1eSU6dNv5IJFlibddeR6EdVYdVPh88V6jJxeKIq1GFaDp1Finzx5yNl2X2jjvI95e7IuBLGTxU+I8VPQ/PIrTpVVUW84i/sJ2k8Hri8nt99q8iZJxUpRMW2z1z1u4LKfokykPmM95/3iPuArLrVOnLFZHdaMs/0tDov7nrfp+PHEgahNAUBcNBV7awluIx+U3bra2IP2nJUNy5A7zn9WHNX7WGC6W05XT1z0qiorKOt9r9F4s0vRNMS2t4reP2Io1RfE7oxk+Z5/GrZz520AoCpbWj1W4h1Ifm1Hq98P8B27khH+FIQf2XegM92t0X1W4ZAPo278J6bp+r+6eHuwetZVan0JYdR3mjrv9TQUn9y1Pt98+OwhqiLwoC+ejjabcItJm7rH6Bj9Vj+jJ8CeI8zjqKuW1bD6Gc9prR/TX6imtaz7Nv4692vaaZV45YUAoBQGIel30mTx3DWVlIYhFgTyqBvM+M7ik8lGRkjiTw5DiBkj6zcEsTczksSWJlfvFvaJ48c19PpOaLt7dwL2UhW7gJyYbsdqvgd1m4rkZHhxPCh8OXa7R4onWe0YvZz5a3Y80P14HyTiRMgceYIND6RWladJcTRwQqXkkYKijx8T4ADJJ6AE0B+rNhdlI9OtVt07ze1NJjjI55nyUcgOgHvNfD4WGgFAQu1Gzkd5Hut3ZFz2UgHFT4HxU9R88VFVpKot5esL+dpPFa4vNbffY/IxrUrCSCRopV3XXmOhHRlPVT4/PNZkouLwZ29GtCtBVKbxT5485HNXklOnTb+SCRZYm3XXkehHVWHVT4fPFeoycXiiKtRhWg6dRYp88eci37TbddvbLFEpR5ARcZ+qORRT1DeP2eHM8LNW46UcF+TFsdD/IrudR4pfb6vs8dy10eqhvigO3RdMa5nSBObHvH7KjizfAfecDrXuEHOSiivc3Ebek6survfUueo0nRrdbi+30GLXT1NtbDo0xAEzjxCLiIeZetZJJYI4CpOVSTnLN6y5V9PAoBQHlc26yI0cihkdSrqeIZWGCCPAg4oDO20lpI5NJlJM9qO106VyPp4DwVSfFOETe5G41DWp9OO80NG3v6Wti/tep+v49usoLqQSCCCCQQeYIOCCPEHhWYdymmsUfK+H0UBp+wu2Pahba4b6XlG5/SeCk/b/n7+d+hXx+mWZymldFfLxrUV9PWtnt4dheatmAKAUB+UfShpzQardq4I35TMhIPeWTvAgnmMkrw6qR0r6fSrUAoCX2czIZbbPclhlfdPLtIYnmiYeD7ybmfCRh1NAbt6G9g/UofWrhfymZRhSOMMZ4hP2zwJ8OA6HPw+GlUAoBQCgIXajZyO8j3W7si5MUgHFT4HxU9R88VFVpKot5esL+dpPFa4vNbffY/IxrUrCSCRopV3XXmOhHRlPVT4/PNZkouLwZ29GtCtBVKbxT5485HNXklFAKA+E0BedOspLO3SOIY1C/8Ao4f/AJePm8rA8ginePixVcGtK3pdFYvNnHaYvvn1Plwf0x73t9OPWaFomlR2sEdvEMJGu6M8yebMx6szEsT1JNWDGO6gFAKAUBBbWaG1wiSQsEurdjJaSHkGxhkbHHs3XusPA56CgKLtDZi8hN9DGUmQlNQtzxaJ1HePDnjx+suG8c07mj/OJ0ehtIpf8eo+x+Xpv1dZTqonTigFAX3ZLb0piG8JZeSTcyPASeI/W5+PU1co3OGqZzukNCqWNS31PZ6enDYaRFKrKGVgykZUqQQR4gjmKvJ45HMSi4vCSwZ/dD4Z76XNgTqMSzQY9ahGEBOFkQnJQk8mzxB5cweeQB+c9R0+WCQxTxtHIvNXGDzxkeIyOY4Gvp9OagNU9Bex7zXIv5U+ghz2JblJL7OVHVU48ftY8Dj4fD9B0AoBQCgFAfCaAzD0ibQW8+IolEjofz4PBfFUI9oHr05YyeVC4qwlqXE6vQ1jXo41JvBP+Pm9nj+M6PVQ3xQCgLRsvpkcaNqN5wt4uMa4yZnzhQq9e9gAdW9xzat6PSfSeRhaY0j8qLo039Tz3L1fcu0veyelSbz392oF1OoXcBz6tCCTHAreIzvMRzYnwFaByRZaAUAoBQCgFAVfaLR5Y5hqFkMzqoW4gzhbyIclPhMvHdb908DwAo+v6NHLF6/Y5MDE9tFjD27j2wyc1APMfV93KhXodH6o5HWaK0oqqVGs/q6nt3dvj251eqhvCgFAS2g7RT2h+ifuZy0bcUPicdD5j45qWnVlDIp3djRul/uLXtWfPb+MDR9D29tpsLIewk8HPcP7MnL/AFYPlV2FzCWepnMXWhq9HXD6o7s+HpiWpTniOXSrBkNYHBq+h290AtzBHMB7PaIG3c88E8vhQERb+j3TEJIsIDk57yBh9z54eVAWOCFUUIihVUAKqgAKBwAAHIUB6UAoBQCgK9rm2NtbZUv2kg/Rx4Yg/rHkvxOfKoZ14Q7TStdFXFxrSwjter3Zm+0W1s93lWPZxH9EhOD+231vwHlVGpXlPsOns9GUbX6lrltfkurx3kBUJoigFAT+zmgrIrXV03ZWcWWkdjjfxzVT4Z4Ej3DjysUaLm8XkZOktJRtY9CGub7t78l+Xqzu+h6a95LHe3EZigh/+HWhGNzhgXEq/wB6RwVfqA+JONJLA4yUnJtvW2XKh8FAKAUAoBQCgFAVbXNDmila908L25x6xbsd2O8UdCfqTAey/wAG4cgKfqGhR3atcaepV0OLmzcbskLdRudD5cjzU9KpVrb+UDpdHaZyp3D7H6+vHaVAjmDwIOCDzBHAgjxqkdIKH0UAoDu0zWZ7f8xM6D7IOV/0NkfhXuNSUftZXr2tGv8AuRT8eK1lpsfSVOvCWGOTzUmM/H2gT91WI3clmjJq6Aoy/bk126/TzJy29JVseDxzJ54Vh+DZ/CpVdw60yhPQFwvtlF8V5eZ3Lt9Y9ZWHvilP8lNe/wBTT2+JXehbz+q4x9T6dvrD++Y//Sm+aU/U09vcx/8Ai3v9Fxj6nJc+ke0X2Vlf9lQP/NhXl3UFliSw0Dcy+5xX59EyGvvSa5yIbdV8GkYt/CuP51FK7fUi9S+H4LXUm32LDvePgVfVNpbq4yJJm3T9RO4vuIXmP2s1BOrOWbNWho+2oa4QWO1633+WBEAVEXT7QCgPhNAWjSdnUjj9c1FuytxjcQ57SYn2VCjjx6Ad4+XM2qNu5a5ZGFpHTEaWNOi8Zbeper7lvLfpWjy3jpcXsXYwREGyseHcx7MtwBwMuOSDgnmc40EsDk5Scni3iy5UPgoBQCgFAKAUAoBQCgIDXtmVmkW5hkNvdou6k6DOV59nKnKSPIHA8uhFAVLVYo53EOoxrZXpwsdwnG2uTyAR2xluHsPhxkAE1DVoRnr6zTsdKVbX6fuhsfk+rw3FX1zZ+e0bEyd3OFkXijeHe6HyODWfUpShmdZa3tG5X+29ex5870RdRlsUAoBQCgFAKAUAoBQCgFAduk6TNcvuQRlz9Y8lX9pjwH8z0Fe4QlN4RILi5pW8elVlh4vsXK2lrsLCCzlEUaev6gMfRR/mrfqGlc8Ix5t3jw3V41epW6jretnK32mKlfGFP6Y977fTjiWvRtmW7Vbu/kE90AQm6CIbbPtLBGeR6b7d446cqsmMWWgFAKAUAoBQCgFAKAUAoBQHPf2Uc0bRTRrJGwwyOAyn3g0BV30C6tFIsZBPb4wbK7YkAY9mG4ILKOQxIGHuphifVJxeKzKzd6dYTP2ZL6bdHlBcABHPAfRnO646Ds268qqztYv7dRtW2nK1PVVXSXB8fVY7yL1XY67gyTEZF+1F3x/pA3h92KqzoTj1cDeoaUta2UsHslq78u8gepHUcCPD31CaO8UAoBQCgFAKA+E450CWJM6XsvdT/m4WC/bk7i+/LcSP2QaljRnLJFKvpG2ofdNY7Frfd54EumjWVs/Z3MzXVz0tLRS7dPaC8QPNyi8eNWoWiX3azCudPVJaqK6K2vW/Rd/aWe20m8uFCPu6fajlb2xBnYeDzAbsYPDhGCf1qtJJLBGFOpKpLpTeL3lk0fSILWMRW8SxoOOF5k/aZjxZj4kkmvp4O6gFAKAUAoBQCgFAKAUAoBQCgFAKA57+xjmQxzRpIh5pIoZT8DQFc/qYYeNheT2vhFnt4OecdjNndH7BXh8KA5L+3vuV1p1pfKDweBxHIB49nOCAfdJ/tXmUIyzRPSua1H9uTXYyAu7TTuPbWuoWR6kwyuvwdBKuPj91Qu1pvLUaNPTl1H7sJdq9MDhOl6W/5rWYF8pjGD8QWSo3ZrqZbh8Qy/nTT7Hh5M6E2Ohbimp2zDxBX5SGvP6R7SZfEMP+t8fY+tsZGPa1K2UeZHzcU/SPaP8AUNP/AK3x9jm/ojTU/O61bHyjMeR90jfyr6rPayKfxC/40+Lx8kdVraaZ+ijv70+EUMwX4Sbka48y2POpFawWesq1NO3Mvtwj2LHxxJ6wt7oH8j0m3teWJbuRWf8A0QByfcXHw51NGnCOSM6teV62qpNtd3DIkDspNP8A26/mlU/obf8AJoeWMHszvsP2n+HKvZWJ7SdIgtk7O3hjiTwjULnzOOZ8zQHbQCgFAKAUAoBQCgFAKAUAoBQCgFAKAUAoBQCgFAVPbf2fhQH51239r40BxbI/nPiKA/RGwPSgL3QCgFAKAUAoBQCgFAKAUAoBQ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6" descr="data:image/jpeg;base64,/9j/4AAQSkZJRgABAQAAAQABAAD/2wCEAAkGBxQTEhUSEhIWFhUWFRkWEhYVGRgaGhYcGhkaGRgZGRgYHigsHxolHRcaIT0tJTU3Li8uFyszODg4QzQtOjcBCgoKDg0OGxAQGywkHSYsLyw3Nyw0LCw3MiwsLCw0Lzc4LywsLSw3NzcsLCw0LS00LCwsLywsNCwrLysrKzQ0N//AABEIAOEA4QMBEQACEQEDEQH/xAAcAAEAAwEBAQEBAAAAAAAAAAAABQYHBAMBCAL/xABLEAACAQMBBQQGBQgJAwIHAAABAgMABBEFBhIhMUETIlFhBxQycYHBI0JSkaEkM0NicoKisRUWNFNjc5LR8CVEslTxNWSDlMLD0v/EABsBAQADAQEBAQAAAAAAAAAAAAADBAUGAgEH/8QAOREAAgECAgYIBQQBBQEBAAAAAAECAwQRMQUhUWGR8BJBcaGxwdHhBhMiMoEUM0JS8RYjJFNichX/2gAMAwEAAhEDEQA/ANxoBQCgFAKAUAoBQHwmgK3d7cWiuYoWe6lHAxWiGYjjjvMvdTj9phyoDwfUtTlGUtbe0TPt3cpkfHj2UOFB97/7UPqTbwRD3d2OPrOvOfFbKOJAPLIWVvx+6onXprrL1PRl3Uypv86vHAjLi80zHffUbn9q5uB+BmSo3dQW0tw0DdSzcV2v0TOV7zRzz013/wAxt4/xSGvP6uOxkq+H63XOPf6HyO70cctLK+aEKfvVxT9XHYx/p+t/ePf6HTb3ulfV/pC380ubj8As7fyr0ruD2kc9A3KycX+X5pEla3cf/ba9OnleJHIvuJljRiP3vjXtV6b6ypU0Vdwzg32a/DEmor3VEG8I7O9j4YMEjQSHx7r76E/vD4c6lTTyKMoyi8JLBnrHt1bqwS7WWycnA9bTcQnGe7OCYz/q+dfTyWaKQMAykEEZBByCPEEUB/VAKAUAoBQCgFAKAUAoBQCgFAKAUB8ZgBknAHEk9KAqsu1rTkx6ZD6yQcNcMdy1Q/5uD2hHhGD7xQFe1p7cE/0nePeyA/2WD6O3Q5Bw0at3sf4rE+VQzrwh2mla6KuK+tLCO16vd+BGXO3EwURWsUVrEOCrGqkgeWRuj4L8aqTupvLUb1DQdvT11MZPguC195XLy7klOZZHkOcjfYtj3Z5fCoHJyzZrU6UKSwpxS7NR415JBQCgFAKAUB6W07Rnejdkb7SMVP3rivqbWR5nCM1hNJrfr8Sx2G3Vyg3Jdy4jPBllAyR4bwH/AJA1PG5ms9ZlV9C21T7cYvd6PyaO/S5rJm3rKeTTJic7gwbZzw5wt9H5cNxvCrULmEs9RhXOhrijriukt3pn4oso2mnteGpQBY+l5bbzweRkT24enE5Xj7VWDJLRbXCSIskbq6MMoyEMrA8iCOBFAetAKAUAoBQCgFAKAUAoBQCgInX9oYbQLv7zSSEiCCMb0sxHMInl1J4DqRQFQ1ollEusSbqEBodMgbIODn6dwR2pzjhwjBHXNR1KsYLWXLSxrXUsKa1dbeS52Zlc1ra2acdlHiCADdWKLhwHIMwxkeQwMdKoVK8p7kdXZ6KoW+trpS2vyX+WV4CoDTPtAKAUAoBQCgFAKAUAoBQE1oO09xa4CNvR9Yn4rj9Xqvw4ceINS060oZZFC70dQudclhLas/zt8d6LLopjkYy6TILWckvNYy/2ebhxKqPYPLvx+HeXjV+nWjPtOUvdG1rXW9cdq51c4Yls2f2mS4YwyI1vdIuZbaUjfA5byMOEkefrLw8ccqmM8naAUAoBQCgFAKAUAoBQFe2j2haNxa2kYmvJBlEJIjhXl207D2Yx4DvMeA8QBUL/AFOOwZ9x/WtQcbtxdSAYj69mijgqg8kXgMZbJHGrWuOjqjmbmjtEOvhUq6o979Fv4bSl3M7SMXkYs7HLMxyT/wA/CqDbbxZ1cIRhFRisEth518PYoBQHra2zyNuxozt9lFLH3kDkK+pN6keJ1IU10ptJb9RY7HYG8k4siRD/ABG449yb344qeNtUe4zKumrWGTcuxeuBN23ox/vLr4JHj+Isf5VKrTayhP4h/pT4v28ztX0ZW/Wef4GMfzQ16/SR2vuIH8QV+qEe/wBQ3oyt+k8/xMZ/kgp+kjtfd6BfEFfrhHv9TjufRj/d3XwePP4hh/KvLtNjJ4fEP96fB+3mQt96P7yPJVUlH6jYP3Pu/gTUUraostZepabtZ/c3HtXpiVu8s5Im3ZY3jPQOpXPuzz+FQuLjmadOrCqsYSTW7WeNeSQUAoD6jEEEEgg5BBIIPQgjka+nxpNYPIuFhrkV4EhviY5kObW9jIWSJuXFumeGfqtyYeN2jc4/TM5nSOhuinUt/wAr09M9mJb9E12WOUWWoBVnOfV51GIrxR1UfUmA9pPiuRyuHOFooBQCgFAKAUAoBQFe2m1543S0tVEl5MCY1PswoDhp5sco1PAdWbujrgCk6xqq2SPa2shedzm+u2/OSPyIBHIjlw4IOA45Ip16+H0xOj0VopSSrVlq6lt3vdsXX16s6dVE6cUAoDr0vTJbh9yGMu3XHJR4sx4Af7cK9xhKTwRBXuKVCPSqPBePYaFofo5jXDXT9o32EJVB7zwLfgPKrlO1S1y1nOXWnqkvpoLora9b9F39pdbS0SJQkSKijkqAAfcKtKKSwRhVKs6kulNtvee1fTwKAUAoBQCgPK4t0kUpIiup5qwBB94NfGk1gz1CcoPpRbT3FQ1v0dwSZa3Ywt9n2oz8DxX4HA8KrTtYv7dRtWuna1PVVXSXB+/54meazoc9q27PHgE4VxxRv2W+RwfKqc6cofcdLbXlG5WNN47utfjlEdUZZFAKAtGha3HLF6jf5aAkdjLnD27D2CH5qAeTfV93K3Qr9H6ZZGDpTRSqp1qK+rrW3s3+Pbnd9n9YkimGn3rZn3S1rPjC3ca8yOgmQY3l/eHA8L5yZaaAUAoBQCgFARO02ti0h39wySMwjt4QcNNK3sID08SegBPSgKLq161hG6doH1C6w97Ov6MYwqR54hVHdUdBljgkZq3Fbo/Sszc0Ro757+bUX0rvfouvhtKPWedcKAUBZNjNmReOxaQKkZG+oP0jZ5YHRfPywPKejR+Y9b1GXpLSDtIpRji3ls/zu4mt6fYRwII4UCIOQH8yep8zxrRjFRWCOOrVqlafTqPFnTXoiFAKAUAoBQCgFAKAUB5XNusilJFDKwwysAQR5g18aTWDPUJyhJSi8Gthmu1mwbR5mtAXTm0XEsv7B5sPLn76o1rbDXA6nR+mVUwp19T29T7dnbl2FGFVDfFAKAt+zt8t3ENPuXKupD2NwPbhkX2MHxHTxGV8M3bat/BnNaZ0dncU12rz9eO0vWyetPMrw3KhLu3IS5RfZbPsSx5/RyAbw8DkdKunNE/QCgFAKA+MwAyTgDiSelAZ2dXDF9YlAKLvQ6REwIyDkPPx6y7pOeBEa+dR1aihHEuWNpK6rKmss29i5y3lAuZ2kdpHYs7EsxPUn/nwrKbbeLO7hCMIqMVglqPOvh7FAKA6dNv5IJFlibddeR6EdVYdVPh88V6jJxeKIq1GFaDp1Finzx5yNl2X2jjvI95e7IuBLGTxU+I8VPQ/PIrTpVVUW84i/sJ2k8Hri8nt99q8iZZgBknAHMmpSiV+/wBudOhJEl9bgjmBIrEe8Jk0BxwekzSmOBfRfvb6j72UCgLFp2pwzrvwTRyr9qN1cfepNAddAKAUAoBQCgFAKAou3Gxgl3ri2XEnOSMfpPEqPt/z9/OpXoY/VHM39F6V+XhRrP6ep7Pbw7DMaoHVigAPUEgjiCOBB6EEcjQ+F8h1J54k1GFc3tku5dRqONzbni6AD6xwXXwdSAONalCr0468zidKWP6Wr9P2PWvNfjwNE0+9SaJJomDRyKHRh1DDINTGYdFAKAUBVNtZDO0WmRkg3OWuSOaWyY7X3GQlYh/mE9KAoW2mriefs4sCCAdlCq8F4cGYDw4YHTCisyvU6ctyO30VZ/p6Cb+6Wt+S562V+oDTFAWTZLZN7wSMWMaKCFbGd5+gx1UdffgdcT0aLqYsy9IaSjaOMUsW+rd67CE1KwkgkaKVd115joR0ZT1U+PzzUUouLwZfo1oVoKpTeKfPHnI5q8kp06dfyQSLLExV15EdQeYI6g+B8PdXqMnF4oir0YVqbpzWKZM6NsadXDPfatcykHvQIEjEfPdO73lIPiFHLHStOlVVRbziL+xnaTweuLye332+habb0PaSowbd382mmB/gZRUpRPWX0R6SR/ZCvms0/wD/AHigK1qfoX7Ju20u9lgmGd0Oxx7hJGAwHvDUB6bNekm4tZxYa5H2UnAR3OAEYHgC5Hd3SeG+vAfWAwTQGsigFAKAUAoBQCgFAZv6R9mN3N5COBP5Qo6E/pAP5/f9o1RuaOH1r8nT6F0j0sLeo+x+Xpw2Gf1TOjFASmzWsG0uEmGd32ZQPrIfa4eI9oea1JSqdCWJUvbVXNF0+vNdvOpmibNuLS7eyBHq9wGu9PIxujJBuIV8gzCQY6SnwrWxxOBacXg8y4UPgoD4TQGaPqxFtdankiS9fsLPnlLePeWNhnlvDtJffIvlUNefQhvNLRVr8+4Sf2rW/wAer7ihAVlncH2gOvSdPe4mSGP2nOM9FHNmPkBk/hXqEXKWCIbivGhTdSWS5wN002xSCJIYxhEGB8yfEk5J8zWtGKisEcBXrTrVHUnmyj7cXSXsosrSD1i5jYdpKG3YrUE94Sy4OWOPYAJ4Z5gV4q0lUW8s2F9O0nitcXmuevZ6FB1KwkglaKVd11+4joynqp8fnmsyUXF4M7ehWhWgqlN4p88ecjmrySnTpt/JBIssTbrryPQjqrDqp8PnivUZOLxRFWowrQdOosU+ePORsuy+0cd5HvL3ZFwJYyeKnxHip6H55FadKqqi3nEX9hO0ng9cXk9vvtXkTVSlEUBBbZbKwajbmCcceJikA70TfaXy8RyIoCneiPWZopJtFvfz9oMwtknfi4AAE9AGQjruuBju0Bp1AKAUAoCnbY+kKCxkW3WOS5unAKwQDLceW8emcchk9cYoCCm9KF3Dh7zQ7qKHGWkRu03R+sDGoHxIoC57L7WWl+m/azB8e2h4On7SHiB58jjgaAmZEDAqwBBGCDxBB5gjwofU2niszEtrNENpcNGM9m3ehJ6qehPip4fcetZVWn0JYdR3ej7xXVFT/ktT7ff26iGqIvCgLlpl082nkx8brTZBcW46ugBzHw6MnaRYH6taFrPGPR2HIactvl1lVWUvFZ+T7cTTtPvUmijmjOUkRXQ+KsAR+Bq0Yh0UBWvSDdMtmYYjiW6dLSEjPAzHdZuH2Y99/wBygKL6QbhRNHaxDEVrEsaqOQJUcPgoQfA1nXU8Z4bDsNB0Pl2/zHnJ9y1LvxKtVY2hQGl+izR92N7ph3pMpF5Ip7x+LDH7gq/awwXSOW09ddKaoRyWt9ry4LxJXae/klc2VvL2OE7S9ucgerRHOAjHgJnAOCfYUFvs5tnPEbpWq7kS2+i2BkiXh6xIext88cuHYF5iSOJUEHPtUB5X+x1/eFHvby3UqpxFb253QSP72R98rnpwz91RVaSqLeXrG+naTxWuLzXPXvM/1KwkgkaKVd115joR0ZT1U+PzzWZKLi8GdvRrQrQVSm8U+ePORzV5JTp02/kgkWWJt115HoR1Vh1U+HzxXqMnF4oirUYVoOnUWKfPHnI2XZfaOO8j3l7si4EsZPFT4jxU9D88itOlVVRbziL+wnaTweuLye332ryJqpSiKAzfbyAQaxpN6vAyStaSn7QcYjBHXi7/AHDwoDSKAUAoCsekHa+PTbYynDSvlLaP7b+YH1V5n4DmRQET6L9j3t1e9vTv31z35WbGY1PEIPA8iccBgKOAFAX2gM9232AyfX9L/J7+LLr2eFWfqUdeW83ieBzhs8wBPej/AGqXUbNbjd3JATHOnHuSLjeAz0III9+KA/j0haP29qzqMyQ5kTxIA76/FePvUVBcQ6UMetGroe6+TcKL+2Wr07+5sx6sw7UUBPbDal2F5ESe7Ieyf3PgL/GF+GamoT6M1wM7SlD51rJda+pfjPuxL/sJ9CbqwP8A2s57EcfzE/00OM9F3nj8PovhWocMWugKnqjiXVbdDnctLaW6fw35D2MWfMKJz/wUPqTbwRlN7dmWR5TzkdnOem8ScfDOPhWPKXSbZ+i0qapQjTXUkuB415JD+7eFndY19p2CL72IA/E19SxeCPM5qEXKWSWPA3yxtVhiSJB3Y0Cr4kKMfE8K2IxUUkj87rVZVakpyzbxKzoWy7OnaagAzvIZ2twd6NXY5BlPKVkUKgz3VEagAkb5+kZbxQCgIXajZyO8j3W7si5MUgHFT4HxU9R88VFVpKot5esL+dpPFa4vNbffY/IxrUrCSCRopV3XXmOhHRlPVT4/PNZkouLwZ29GtCtBVKbxT5485HNXklOnTb+SCRZYm3XXkehHVWHVT4fPFeoycXiiKtRhWg6dRYp88ecjZdl9o47yPeXuyLgSxk8VPiPFT0PzyK06VVVFvOIv7CdpPB64vJ7ffavImqlKJQ9vgJdQ0i2AyfWXuT+qIE3hn3k/hQF8oBQHFrGqRWsMlxO4SONd52P3ADxYkgAdSQKAzTYXTJdVvDrV6uIkONOgPEKFPCQjyPHPVsngAtAaxQCgP4mlVFLMQqqCzMTgAAZJJPIAUBmfoPftBqNwn5ma+doenDi3L3Ov3UBp5FAYPtDp3q9zLD0Vzufst3k+5SB8KyKkejJo/QbOv8+hCp1ta+1an3kfXgsj3HB6EdPOg7TUra9/L7G6GQt9ZvDIOgkjxPHnzAM4+HurYhLpRTPzy5pfJrSp7G0XavRAZ3e3XDWrnPN47JPIJEgOP37l/wDgqKu8KbL+jKfzLumt+PDX5Gd1lHdigLL6O7PtL6MnlGrSH4DdH4uD8Knto41EZemavy7SW9pefgjY60ziRQCgFAKAhdqNnI7yPdbuyLnspAOKnwPip6j54qKrSVRby9YX87SeK1xea2++x+RjWpWEkEjRSruuvMdCOjKeqnx+eazJRcXgzt6NaFaCqU3inzx5yOavJKdOm38kEiyxNuuvI9COqsOqnw+eK9Rk4vFEVajCtB06ixT5485Gy7L7Rx3ke8vdkXAljJ4qfEeKnofnkVp0qqqLecRf2E7SeD1xeT2++1eRXtj/AMt1C61TnCg9TsT0ZEbM0o6ENJwBHQEVKUS90AJoDHtRmbaHUPVoyRplowaeRT+ffwUjoeIGOQy3VaA123hVFVEUKiqFRVGAoAwAAOQAGKA9KAUBlG3+rS6ndjRLF8KDnUZhxCKCMx/DhkdWwvDvUBpOi6VFawR28C7sca7qj8SSerEkknqTQHdQGX+lez3Z4pR+kjKn3oc/fiT+GqF3HCSZ1egKuNGdPY8eP+Cj1UN8UBc7K6/6ZbTZ42Wowkn9V5Qjj3blyw/9q0rV408NhxunKfRuul/ZJ+XkarVgxzKL6Yf0S7/+p1K5Y/C4mI/CIVWunhD8m1oGHSum9kW/BeZTqzjsBQGgeiSDv3EmOSxqD7y5b+S1ctFrbOc+IZ/TTj2vw9zSKvHMCgFAKAUB5XVwkaNJIyoigs7MQFUDiSSeQoDMpJpddmD2yCGxhLhLmVD2lw+CMRqcERA4J93HjwEVWkqi3l6xvp2k8Vri81z1lS1KwkgkaKVd115joR0ZT1U+PzzWZKLi8GdvRrQrQVSm8U+ePORzV5JT+lkZd7cdkLIyFkJU7rDDDI/5wr1GTi8URVqMK0HTqLFM2LYTU7eS1SK3UR9iioYc5KYGAcn2gcZ3uvHPHNadKqqi3nEX1hO0ng9cXk9vvtXkWSpSiZh6TdoZriZdE0/jNNwu5AeEMZxkEjllTk/q4AyWGALxsrs9DYWyW0A7qjLMebsfadvMn7hgDgBQEvQCgKJ6UdsWtI0tLTv31zhIFHEoGO72mPHOQueGRnkpoCQ9HOx66dbbhw1xJh7qTnvP9kE8Sq5IGeeSepoC10AoCk+leDNtG/2Zhn3MjD+YWqt2vpT3m7oCeFeUdsfBr3MtrPOtFAWXSDv6Tq0X2YDKPeEcg/fEKvWj1NHMfEMPqpz3NcMPUu/9b18quHOFKvXzomnn7btJ8W7Rv/yqpd/au03/AIfX+9N/+fNFYqgdWKA070Sr9BMf8bH3Ip+dX7T7X2nKfED/AN6C/wDPmy9VbMAUAoBQHFrGqw2sLz3EgjjQZZj+AAHEkngAOJoDM7KG42hkEs4e30lGzHDnD3ZU83I5JkdOA5Ak5YAapbW6xoscahEUBUVQAqgcAAByAoCnek66sEg/LJ1ikAJgIG9JnwEY4shPA9PMcDUVWkqi3l6xv52k8Vri81t99j8jLijALvI6FlDBXVlbB5HDAHH+1ZkouLwZ29GtCtBTpvFM+V5JTp02/kgkWWJt115HoR1Vh1U+HzxXqMnF4oirUYVoOnUWKfPHnIu+0XpQSOxDwoTeSt2UUGN4hz9b9ZBnhj2iQOHHGnSqqot5xF9YTtJ4PXF5Pb77vIk/RjsZ6jC00537y4O/cuTvEEne3A3kSST1Y+AFSlEutAKAhNsdpYtPtXuZuOOEaZwZHIO6g+7PkAT0oCn+i7ZmWSRtZ1AZurjjApH5mMjAIB9kleAHML5lqA0ugFAKAq3pKX8gc+Dxn+MD51Xuf22a2hH/AMyPY/BmQVmnaCgLbsMm9DqCHk1qQf8ATIPnVy0zZz3xCvop9r8jJP63nzq8csapepjRNOH2WKH3qJFP/jVS7+1dp0Hw/wDuz/8AnzRWaoHVCgNP9Ex/J5h/jZ+9E/2q/afa+05T4g/eg/8Az5svNWzAFAKAUBiO0M51rXV09mb1O1Z+0VSRvmMYkY46lyIs9BkjmaA2qCFUVURQqqAqqoACgDAAA5ACgM32v2+nluf6M0dBLc8RNPwKQY4Nz4ZXPEngD3cEnAAlNjfRvDaN6zcsbu9Y7zzy5bdP6gbOMct4973DhQE9tRs5HeR7rd2Rc9lIBxU+B8VPUfPFRVaSqLeXrC/naTxWuLzW332PyMa1KwkgkaKVd115joR0ZT1U+PzzWZKLi8GdvRrQrQVSm8U+ePORzV5JT2s7lopElTG/GwZN4BgCPI+RI8ePDFeoycXiiKtRhWg6dRYpm0bL7Rx3ke8vdkXAljJ4qfEeKnofnkVp0qqqLecRf2E7SeD1xeT2++1eRNVKUTxu7lIkaSRgqIpZ2bgFAGSSfDFAZHodq+v6gb64QjTrVitrE36VgQcsPgGbp7KccNQGxUAoBQCgKt6Sm/IJPN4//NT8qr3P7bNbQi/5kex+DMgrNO0FAW7YNsRX7dFtiT90h+VXLTNnPfEP7dPtfkYt/Vd/OrxyxtV/D/0jdH/b6jcof/uLhQP41qtdrGH5NvQM8LlrbF+KfkVCs468UBofojn/ALRH/lsPjvg/yWrtm80c18Qw/bl2rw9zRaunNCgFAKAwz0Zj1faO+hl4O4uFjzzbMyTDHjvRjf8AcKAuXpb2okgjjsbPJvLw9nHunDIhO6WB6MSd0HpxOeFATewGxsWmWwiQBpWw1xLjjI3yRckAdOfMkkCzUAoCD2t0CK6hPaEIyAskpx3OGTvfqcOI8s8wDUVWkqi3l6wv52k8Vri81t99j8jDre4RxvI4ZckZXODj3gH7xWZKLi8GdvRrQrQVSm8Uz1rySnTpt/JBIssTbrryPQjqrDqp8PnivUZOLxRFWowrQdOosU+ePORsuy+0cd5HvL3ZFwJYyeKnxHip6H55FadKqqi3nEX9hO0ng9cXk9vvtXkZ3trqMms3o0ezYi2iYNfzjl3T7I8d0gADq/kpNSlE1PSdNjtoY4IUCRxqFRR0A8T1J5kniSc0B10AoBQCgKV6Vp8WsafbmGfcFY/z3aq3b+hLebmgIY3EpbI+a9zLKzzrhQFl0TuaXq0ueds0Y8j2cg//AGCrtms2cz8Qz1049r44ehaP6lfq1dObOO9tvotZtvsTpdr+zJHFKSPIvFL+NQ3Cxps0dFVOhdwe14cVh5mfVlncigLX6M7vcvQpPCWNkA8xhx+CN99WLaWFTDaY+m6XTtel/Vp/jLzRrtaRxooBQCgM09J+wEtxKmoae25eRYyAQvabvsFWPASDlx4EcDyoCgbMbVj+m/W9aJhlji7JBuMFjfdCDeXiVBVnbwy+eAxQH6DsryOZBJFIsiMMq6MGU+4igPegFAZR6Q9al1G6Gh2D4zxv5hxCIMbye4ZGccyQmfaoC23WwlsbOO0iXs+xXEMnNgTxYt9rePE+PTHCoqtJVFvL1hfztJ4rXF5rb77H5GValYSQSNFKu668x0I6Mp6qfH55rMlFxeDO3o1oVoKpTeKfPHnI5q8kp6W9y8ZLRu0bFWXeQ4OGGDx/5xAPQV6jJxeKIq9GFaDp1FimaP6HbG1gs+ztzmXO9dFsb5bkp/y8DAxw59d6tOlVVRbziL+xnaVMHri8nt99voX2pSiKAUAoBQGY+li8zNDCD7EZc/vnA+I3D99ULuX1JHVfD9LClOpteHD/ACUWqh0AoC4Wdt/0lIut7qEMY/ZEqdoPduQSE+Wa0bVYQx2nH6dqdK66OxJcdfmaxVkxSpahGE1ZA35u+s5IGGObwNvrx8THNL/o8jXxrFYHqEnGSks0ZPcQGN2jb2kZkb3qSp/EVjtYPA/RoTU4qayax4n8V8PR0afeGGWOZc5jdXwOuDkj4jI+Neoy6LTIq1JVacqb600b7DKHUMpyrAMpHUEZBrXTx1n55KLi3F5o/uvp5FAKAUBkW1VpFYa2Ly7iWSx1CMQTNIoZIpAExvAjGCI1PHoznpQFibYr1ZvW9GlELN3ntyxa1uRzxjPcY8MMvLljiaAtWz+rrdQLMqlDlkkjb2o5EYpJG3mrAjz50BUfS5t4NOt+yiYetzKeyHA9mvIykfeBnmfHBoDi9Fkmm2VuFGoW0l1MQ1w5lQM7nki75BKjJHmST1oDTKAhdqNnI7yPdbuyLnspAOKnwPip6j54qKrSVRby9YX87SeK1xea2++x+RjWpWEkEjRSruuvPwI6Mp6qfH55rMlFxeDO3o1oVoKpTeKfPHnI5q8kp06bfyQSLLE2668j0I6qw6qfD54r1GTi8URVqMK0HTqLFPnjzkbLsvtHHeR7y92RcCWMnip8R4qeh+eRWnSqqot5xF/YTtJ4PXF5Pb77V5E1UpRFAKAUBhW0uo+sXU0wOVZ8J4bq91SPeBn41k1ZdKbZ39lQ+RbwpvNLX2vW/QjKjLZ8Y440C1mn21li70yz/wDS28l3OMcN8qII/dlpJj+55GtenHoxSPz68rfOrzqLJt8OruL1XsrFX9IcZW2W7QEvZSpdADGSiZE68fGFpKAo3pDsgl12qcY7hFlQjkTgBsfwt+/Wbcx6M8dp2eha/wAy2UeuLw/Ga9PwViq5rigNX9Gerdrbdgx78B3R5oclPu4r+6K0bWeMejsOP05bfLr/ADFlLx6/X8lxqyYooBQCgPC+so5o2imjWSNhhkcBlPvBoCnX+wy20LyaVLLayoDIkYkd4JGHe3HhkYjDcsrgjPwoCI2R2xWPTrvVJYiqz3MksEKnJcrDGrhTjlvQyMTjgFZjyNAVCHVmlZLhZrU3Lg3t1N60rZWDgLZYZI2WIhJju5BO8pOeBNAQW0V1AjTz3FnK8l7BvWjOWMcfaxqWffliRpZVZs5XugEKDigPT0bekuawdYZ2aW05bnMw5PtR8M4HHu8uPCgP0TcavClubppV7AR9r2gOVKYyCMc8jGMc88KAyjZ+zudduJ7+R3gtVUw2SEA5IOd4jqAfaI5k7oPdqKrSVRby9Y307SeK1xea56yF1KwkgkaKVd115joR0ZT1U+PzzWZKLi8GdvRrQrQVSm8U+ePORzV5JTp02/kgkWWJt115HoR1Vh1U+HzxXqMnF4oirUYVoOnUWKfPHnI2XZfaOO8j3l7si4EsZPFT4jxU9D88itOlVVRbziL+wnaTweuLye332ryJqpSiKArm3ur+r2jbpxJL9HH4jI7zfBc/HFQXE+jDezT0Ta/PuFj9sdb8u/uMarMO3FATGyGndveQpjuhu0f9lO9x8icL+9UtGPSmkUdI1/k205deGC7Xy3+DRdjD2817fc1lm7CDljsrbMeRjo0pmb4itU4MtdAfzLGGBVhkEEEHkQeBBoDL7jTmawms2yZtLkxHnm9sRvQnly7Lhw+tARVe5h0oY7DW0Nc/JuFF5S1fnq79X5KTWadoKAlNmtYNrcJMMlfZkA+sh9r4jAYeaipKU+hLEqXtqrmi6bzzXbzq7GbhBMrqroQysAykciCMgj4VqpprFHBTi4ScZLBo9K+nkUAoBQHhfSqsbtI24gUlm+yMcTQGJbRaTcXA7JdLaS0EKR6ePpkNqgG8ztkBjO2FzlSMgDebjkCLur5YTeK4kLT2yTLHPGoMTQL/AGaV75VaZQu4v0feI5DPGgM71HU5ZyDI5KqW7OPJ7OIMclIkJIROQwOgFfT6clAaBsTDd6rHBpAZktIHaa4dfss2VUkjGclt0eJLEd3h8Ph+j9Pso4Y0hiQJHGoVFHIAcqAjdqNnI7yPdbuyLkxSAcVPgfFT1HzxUVWkqi3l6wv52k8Vri81t99j8jGtSsJIJGilXddeY6EdGU9VPj881mSi4vBnb0a0K0FUpvFPnjzkc1eSU6dNv5IJFlibddeR6EdVYdVPh88V6jJxeKIq1GFaDp1Finzx5yNl2X2jjvI95e7IuBLGTxU+I8VPQ/PIrTpVVUW84i/sJ2k8Hri8nt99q8iZJxUpRMW2z1z1u4LKfokykPmM95/3iPuArLrVOnLFZHdaMs/0tDov7nrfp+PHEgahNAUBcNBV7awluIx+U3bra2IP2nJUNy5A7zn9WHNX7WGC6W05XT1z0qiorKOt9r9F4s0vRNMS2t4reP2Io1RfE7oxk+Z5/GrZz520AoCpbWj1W4h1Ifm1Hq98P8B27khH+FIQf2XegM92t0X1W4ZAPo278J6bp+r+6eHuwetZVan0JYdR3mjrv9TQUn9y1Pt98+OwhqiLwoC+ejjabcItJm7rH6Bj9Vj+jJ8CeI8zjqKuW1bD6Gc9prR/TX6imtaz7Nv4692vaaZV45YUAoBQGIel30mTx3DWVlIYhFgTyqBvM+M7ik8lGRkjiTw5DiBkj6zcEsTczksSWJlfvFvaJ48c19PpOaLt7dwL2UhW7gJyYbsdqvgd1m4rkZHhxPCh8OXa7R4onWe0YvZz5a3Y80P14HyTiRMgceYIND6RWladJcTRwQqXkkYKijx8T4ADJJ6AE0B+rNhdlI9OtVt07ze1NJjjI55nyUcgOgHvNfD4WGgFAQu1Gzkd5Hut3ZFz2UgHFT4HxU9R88VFVpKot5esL+dpPFa4vNbffY/IxrUrCSCRopV3XXmOhHRlPVT4/PNZkouLwZ29GtCtBVKbxT5485HNXklOnTb+SCRZYm3XXkehHVWHVT4fPFeoycXiiKtRhWg6dRYp88eci37TbddvbLFEpR5ARcZ+qORRT1DeP2eHM8LNW46UcF+TFsdD/IrudR4pfb6vs8dy10eqhvigO3RdMa5nSBObHvH7KjizfAfecDrXuEHOSiivc3Ebek6survfUueo0nRrdbi+30GLXT1NtbDo0xAEzjxCLiIeZetZJJYI4CpOVSTnLN6y5V9PAoBQHlc26yI0cihkdSrqeIZWGCCPAg4oDO20lpI5NJlJM9qO106VyPp4DwVSfFOETe5G41DWp9OO80NG3v6Wti/tep+v49usoLqQSCCCCQQeYIOCCPEHhWYdymmsUfK+H0UBp+wu2Pahba4b6XlG5/SeCk/b/n7+d+hXx+mWZymldFfLxrUV9PWtnt4dheatmAKAUB+UfShpzQardq4I35TMhIPeWTvAgnmMkrw6qR0r6fSrUAoCX2czIZbbPclhlfdPLtIYnmiYeD7ybmfCRh1NAbt6G9g/UofWrhfymZRhSOMMZ4hP2zwJ8OA6HPw+GlUAoBQCgIXajZyO8j3W7si5MUgHFT4HxU9R88VFVpKot5esL+dpPFa4vNbffY/IxrUrCSCRopV3XXmOhHRlPVT4/PNZkouLwZ29GtCtBVKbxT5485HNXklFAKA+E0BedOspLO3SOIY1C/8Ao4f/AJePm8rA8ginePixVcGtK3pdFYvNnHaYvvn1Plwf0x73t9OPWaFomlR2sEdvEMJGu6M8yebMx6szEsT1JNWDGO6gFAKAUBBbWaG1wiSQsEurdjJaSHkGxhkbHHs3XusPA56CgKLtDZi8hN9DGUmQlNQtzxaJ1HePDnjx+suG8c07mj/OJ0ehtIpf8eo+x+Xpv1dZTqonTigFAX3ZLb0piG8JZeSTcyPASeI/W5+PU1co3OGqZzukNCqWNS31PZ6enDYaRFKrKGVgykZUqQQR4gjmKvJ45HMSi4vCSwZ/dD4Z76XNgTqMSzQY9ahGEBOFkQnJQk8mzxB5cweeQB+c9R0+WCQxTxtHIvNXGDzxkeIyOY4Gvp9OagNU9Bex7zXIv5U+ghz2JblJL7OVHVU48ftY8Dj4fD9B0AoBQCgFAfCaAzD0ibQW8+IolEjofz4PBfFUI9oHr05YyeVC4qwlqXE6vQ1jXo41JvBP+Pm9nj+M6PVQ3xQCgLRsvpkcaNqN5wt4uMa4yZnzhQq9e9gAdW9xzat6PSfSeRhaY0j8qLo039Tz3L1fcu0veyelSbz392oF1OoXcBz6tCCTHAreIzvMRzYnwFaByRZaAUAoBQCgFAVfaLR5Y5hqFkMzqoW4gzhbyIclPhMvHdb908DwAo+v6NHLF6/Y5MDE9tFjD27j2wyc1APMfV93KhXodH6o5HWaK0oqqVGs/q6nt3dvj251eqhvCgFAS2g7RT2h+ifuZy0bcUPicdD5j45qWnVlDIp3djRul/uLXtWfPb+MDR9D29tpsLIewk8HPcP7MnL/AFYPlV2FzCWepnMXWhq9HXD6o7s+HpiWpTniOXSrBkNYHBq+h290AtzBHMB7PaIG3c88E8vhQERb+j3TEJIsIDk57yBh9z54eVAWOCFUUIihVUAKqgAKBwAAHIUB6UAoBQCgK9rm2NtbZUv2kg/Rx4Yg/rHkvxOfKoZ14Q7TStdFXFxrSwjter3Zm+0W1s93lWPZxH9EhOD+231vwHlVGpXlPsOns9GUbX6lrltfkurx3kBUJoigFAT+zmgrIrXV03ZWcWWkdjjfxzVT4Z4Ej3DjysUaLm8XkZOktJRtY9CGub7t78l+Xqzu+h6a95LHe3EZigh/+HWhGNzhgXEq/wB6RwVfqA+JONJLA4yUnJtvW2XKh8FAKAUAoBQCgFAVbXNDmila908L25x6xbsd2O8UdCfqTAey/wAG4cgKfqGhR3atcaepV0OLmzcbskLdRudD5cjzU9KpVrb+UDpdHaZyp3D7H6+vHaVAjmDwIOCDzBHAgjxqkdIKH0UAoDu0zWZ7f8xM6D7IOV/0NkfhXuNSUftZXr2tGv8AuRT8eK1lpsfSVOvCWGOTzUmM/H2gT91WI3clmjJq6Aoy/bk126/TzJy29JVseDxzJ54Vh+DZ/CpVdw60yhPQFwvtlF8V5eZ3Lt9Y9ZWHvilP8lNe/wBTT2+JXehbz+q4x9T6dvrD++Y//Sm+aU/U09vcx/8Ai3v9Fxj6nJc+ke0X2Vlf9lQP/NhXl3UFliSw0Dcy+5xX59EyGvvSa5yIbdV8GkYt/CuP51FK7fUi9S+H4LXUm32LDvePgVfVNpbq4yJJm3T9RO4vuIXmP2s1BOrOWbNWho+2oa4QWO1633+WBEAVEXT7QCgPhNAWjSdnUjj9c1FuytxjcQ57SYn2VCjjx6Ad4+XM2qNu5a5ZGFpHTEaWNOi8Zbeper7lvLfpWjy3jpcXsXYwREGyseHcx7MtwBwMuOSDgnmc40EsDk5Scni3iy5UPgoBQCgFAKAUAoBQCgIDXtmVmkW5hkNvdou6k6DOV59nKnKSPIHA8uhFAVLVYo53EOoxrZXpwsdwnG2uTyAR2xluHsPhxkAE1DVoRnr6zTsdKVbX6fuhsfk+rw3FX1zZ+e0bEyd3OFkXijeHe6HyODWfUpShmdZa3tG5X+29ex5870RdRlsUAoBQCgFAKAUAoBQCgFAduk6TNcvuQRlz9Y8lX9pjwH8z0Fe4QlN4RILi5pW8elVlh4vsXK2lrsLCCzlEUaev6gMfRR/mrfqGlc8Ix5t3jw3V41epW6jretnK32mKlfGFP6Y977fTjiWvRtmW7Vbu/kE90AQm6CIbbPtLBGeR6b7d446cqsmMWWgFAKAUAoBQCgFAKAUAoBQHPf2Uc0bRTRrJGwwyOAyn3g0BV30C6tFIsZBPb4wbK7YkAY9mG4ILKOQxIGHuphifVJxeKzKzd6dYTP2ZL6bdHlBcABHPAfRnO646Ds268qqztYv7dRtW2nK1PVVXSXB8fVY7yL1XY67gyTEZF+1F3x/pA3h92KqzoTj1cDeoaUta2UsHslq78u8gepHUcCPD31CaO8UAoBQCgFAKA+E450CWJM6XsvdT/m4WC/bk7i+/LcSP2QaljRnLJFKvpG2ofdNY7Frfd54EumjWVs/Z3MzXVz0tLRS7dPaC8QPNyi8eNWoWiX3azCudPVJaqK6K2vW/Rd/aWe20m8uFCPu6fajlb2xBnYeDzAbsYPDhGCf1qtJJLBGFOpKpLpTeL3lk0fSILWMRW8SxoOOF5k/aZjxZj4kkmvp4O6gFAKAUAoBQCgFAKAUAoBQCgFAKA57+xjmQxzRpIh5pIoZT8DQFc/qYYeNheT2vhFnt4OecdjNndH7BXh8KA5L+3vuV1p1pfKDweBxHIB49nOCAfdJ/tXmUIyzRPSua1H9uTXYyAu7TTuPbWuoWR6kwyuvwdBKuPj91Qu1pvLUaNPTl1H7sJdq9MDhOl6W/5rWYF8pjGD8QWSo3ZrqZbh8Qy/nTT7Hh5M6E2Ohbimp2zDxBX5SGvP6R7SZfEMP+t8fY+tsZGPa1K2UeZHzcU/SPaP8AUNP/AK3x9jm/ojTU/O61bHyjMeR90jfyr6rPayKfxC/40+Lx8kdVraaZ+ijv70+EUMwX4Sbka48y2POpFawWesq1NO3Mvtwj2LHxxJ6wt7oH8j0m3teWJbuRWf8A0QByfcXHw51NGnCOSM6teV62qpNtd3DIkDspNP8A26/mlU/obf8AJoeWMHszvsP2n+HKvZWJ7SdIgtk7O3hjiTwjULnzOOZ8zQHbQCgFAKAUAoBQCgFAKAUAoBQCgFAKAUAoBQCgFAVPbf2fhQH51239r40BxbI/nPiKA/RGwPSgL3QCgFAKAUAoBQCgFAKAUAoBQ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8" descr="data:image/png;base64,iVBORw0KGgoAAAANSUhEUgAAAOEAAADhCAMAAAAJbSJIAAAAkFBMVEX/AAD/////HR3/9/f/6+v/CQn/qKj/XV3/xcX/+/v/vb3/8vL/t7f/Dw//3t7/d3f/mpr/Vlb/Ozv/i4v/zc3/Y2P/m5v/sLD/Fhb/2dn/oqL/5+f/UFD/Jyf/ycn/v7//h4f/Q0P/MTH/f3//0tL/dHT/LS3/bGz/JCT/ra3/SUn/Pj7/YWH/hIT/k5P/amqxDBHGAAAIkElEQVR4nN2dZ2PaMBCG5cEwBswwgRDSEMhsSPn//64hLEmWrDtjIU7PtzaU6K3HTZ1YIJPmg2wUNhg1GuEoG+RpQQ+T/twdul7phQy7pQqbPdcLrIFeU6uwQ+/WVNPoKBVGLdcLq5FWVFQYh65XVSthLCtsu15S7bRFhf4JPEncK4xdr8YK8Vlh5NczeCSMTgp9eovytI4KO65XYo3OQSHG0M+y8ef8w9qSaqaxV9iE/4thfvBeV/ZWVSvNX4VgX3T1cvaFiDiwvZ3CLvTTA96f/WdzXTXS/VEIDJdW94LH/mB3YbUxDFgK++Q6kKASR6YsB31uLgsMFpZXVhc5G0A+9lQQmFBxgwYsA3zqviAwAN7c7snYyPiZc6jFMb/C4mphxIx3W+NBITCgYvJ/9Bldtr5KINiIOsfskiqewR+usLRr8UcpcO16WfXRVAr0KNzaKAVS8dgAhJFSodnAkOFFKfDd9bLqY6wU+OJ6WTWSKBUSsoUmBmqBhDw2Eyp3dM+d66XVw0IrMAjGrhdXC4WonseL92nBnRGM49b18mpATlz0Rc1U8jQlrESBu2wHXzymEyHqyfkL+Pb7V3ykkdCXuD0/gaf8L+/HpVSSUXoW+yrqA5+O4yN+H+qqs8E4k25G3g/ou1mVZT74viqfvPAzK94h/+N6NVYQzIhHCQ2OIS8RUV8lxJaXCCp8kOOdl/jtejVWEBIckOIOPe54iRPXq7GCEHpQKZfi4LuNk2fXq7ECH2hEj65XYwU+0IiINNgg4QONB1+axEX8DzR6fKBx73o1VnjkAw0fW6kZe+bNoj8VDR4hNT51vRortHiJfgYaGS9x6Xo1VvjmJRYDjdliu568OVhXjfzjJW6EH4Xjl/3rNqIdRn7yErlAI+Td85y0YydsazwFGtNAxOUKL6bNCUn2D91rYccq7awV3/+WzphUqDowc73KixArGiNlFwBtj0DoQ+1rOlVoB8oNdY+YR08i+wBIdL3GC/nS3Jsc1B3Xv0aFCXH3TQw0lKSkPZsfXo0SyfffKvcuCMD2Id0ssiuqgnRVdWjWF9Bu39R3bArQ3c1Q3MSngWpvY89s8Y8QrcfdmZWdoNkyBr+EhxiSGmZrz0OxktM2y+IhaPlxAgla/kesQnK7Gt7NkmSIWX71NqlyaHXilG7Q0EHK8psDfAURmVk3O6oopDO6YEdxtgQESpb/rZJCUp3U4OBJhJLl/wbkhBWQsvyYAOoMLcsPyUUVoGX5V1XeqcQaVDOzIhlqDarfZkky1LaJaXe666Fk+Xd8miXJULL8O+Sx2gCotTYiszY7SFl+ppu/VAq13TcVJNKy/JBaYgFilp/hHfGEWCpcM4apjJjYvg1A/4kMtU0NFdJT1LL95v6TAtQsP64i9Qu1xqkKmWJqlr9Cup/aHPwKOThqlh8faJA7rgEfaJDK9u/IzZokqFn+CoEGue2M+ECDmuWfAXveOKgcT3DkER9oULP8H2iFV7X8s691s5vH0Y407ben8wl6YFuFQONaE32Hc+UmmDgf40JyfKBxlaFwo3lZGHuPelYmaIlXyPYbq2XxxvwlJ/CBhu1s/6h47GURzJa0f+avk7Br+d9gb3jMhi180cbqnj7lwQgKMH3b+KKNRcs/g67hCfOtqt2l5bzaEgh/aCLU16oPXCjDmuW3pBAfaES2UuFghQlyRxo60EA9BgjAOST04UjoQMOKPsaWYIXYVooexM7yWKq7gRUG6K2hK2RFw9IY+BD6+yt4j184hbZsIvRx+azw3WWD+4vYGuUPjAXSSh1NqEDD2gx40BaDqsfMYYo29criWZhN15/K3ejw7jCrAca4/GG8v+Q9Dm5HtdyksZjqLmR/fuEEAfWRWQWuEOmvXpt5Gp1tWBLF7fmkhpZJWNFmefkvgvG4aG2228mm9VxfgggUaNBqk5YBFW1I7R4qAImlkOHZrQHxnG6t2DZ73ry/rpff69dt68sYOzbqTujZ5e942o+EwCGJXj7Xpel5UErvNt42WVt7xz10S5ItK92/4vm6ng4NH01DzBfrQyBI0cZ5OxgkXI611xEQaLi2GMB2C+1lNEYxrrcrgPtJlrpvMBVtHM96Q9SUtKlPU+7Sbc0bkcZear+Ei9M6Kvvh8kHsIboQyo5QGt21+/37ZqbJ4jg8CA2clAvAbwzVPeuwFWyGuIbQd6JqG6M77xSTwga/9VXFS3etYAiF4KF7yrFTzmwGotICHyvYytvdOzlF5MoBh5bDA/xxdPJ/nqO9UYj+A2x+PpQluokxEBMj0OXcD+khd5TRADd0VXBMZH/CkQ/+DioIJpWeopUk0dGW4RkgvHiquDNNrqdWqebVwWpa6tpE0+p+pfycOzsZvDGZaixjPJ1ctLPwWbqKLqdnPm7Gnbx/uppJP++MN5dXOORMDrVdNQCeRYXU9tNCkEb4kh8qrUCyuc6zixaQJFIaMAVFSjlS23ICQRruQ3XichlSh4rrPLgNxA6VhNTcRSBiSyi16UsgxBLQrRWHa0FMpdpqH3aK2EpFbUABCDEtdBv175oRu8WoDSgAIe688dFmiBJJTuk3IvT8eWkzxOIUtYl9MASJxI900yDU1peuV2MF/gB7crNCYJwlum63scaxOdXPl+kvfdOrlNiIOwU7ifrm0wajNq1IwUPZMWchu9bgCYuEy5Ifjhi1ASlYMuZl+MgxYD6mxnly5qkncCJl9rYu3gTDgJGbqIWj+6MwoH58bRm9YKfQz8BqT/NXYUDfcdPRCPYKfSw07ukcFPqZbmSHkvGvQnLDQmHsp4nvjxLzskR1aEw9HJZGbpImgEOb3fE4OP8kHvsITwfexX49i+fG4vORfpFPb9TWuUmSP7Sw44vpb/Dz0sRjGZs++Kg9sbYoHzzZpR5MDeUxFMWjNdN8kI1CejdsIxxlg7y4d+c/Mj9eK22pm1kAAAAASUVORK5CYII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28786"/>
            <a:ext cx="491853" cy="491853"/>
          </a:xfrm>
          <a:prstGeom prst="rect">
            <a:avLst/>
          </a:prstGeom>
        </p:spPr>
      </p:pic>
      <p:pic>
        <p:nvPicPr>
          <p:cNvPr id="9246" name="Picture 30" descr="http://www.clipartbest.com/cliparts/Kcn/o8B/Kcno8Bj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75" y="5013176"/>
            <a:ext cx="522077" cy="522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https://cdn0.iconfinder.com/data/icons/entertainment-and-outdoor/78/Entertainment-16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75865"/>
            <a:ext cx="537281" cy="559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https://upload.wikimedia.org/wikipedia/commons/thumb/6/6b/No_Smoking.svg/2000px-No_Smoking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29804"/>
            <a:ext cx="607308" cy="60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880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QUANTO SE GASTA?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0" y="836712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0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https://www.whitehouse.gov/omb/budget/Historicals/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619100652"/>
              </p:ext>
            </p:extLst>
          </p:nvPr>
        </p:nvGraphicFramePr>
        <p:xfrm>
          <a:off x="323528" y="1340768"/>
          <a:ext cx="8568952" cy="535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QUANTO SE GASTA?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0" y="836712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20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https://www.whitehouse.gov/omb/budget/Historicals/</a:t>
            </a: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611560" y="1412776"/>
          <a:ext cx="8020508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ONDE VAI PARAR</a:t>
            </a:r>
            <a:b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INVESTIMENTO?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s://upload.wikimedia.org/wikipedia/commons/thumb/9/9b/Aerial_View_of_Launch_Complex_39.jpg/1024px-Aerial_View_of_Launch_Complex_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9" y="1340742"/>
            <a:ext cx="8356055" cy="5328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85496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RETORNO</a:t>
            </a: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3" t="15549" r="21060" b="17752"/>
          <a:stretch/>
        </p:blipFill>
        <p:spPr bwMode="auto">
          <a:xfrm>
            <a:off x="467544" y="1380838"/>
            <a:ext cx="8258940" cy="52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79664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https://spinoff.nasa.gov/</a:t>
            </a:r>
          </a:p>
        </p:txBody>
      </p:sp>
    </p:spTree>
    <p:extLst>
      <p:ext uri="{BB962C8B-B14F-4D97-AF65-F5344CB8AC3E}">
        <p14:creationId xmlns="" xmlns:p14="http://schemas.microsoft.com/office/powerpoint/2010/main" val="39299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453</Words>
  <Application>Microsoft Office PowerPoint</Application>
  <PresentationFormat>Apresentação na tela (4:3)</PresentationFormat>
  <Paragraphs>113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PESQUISA ESPACIAL: Vale a pena?</vt:lpstr>
      <vt:lpstr>MOTIVAÇÃO</vt:lpstr>
      <vt:lpstr>O QUE É PESQUISA ESPACIAL?</vt:lpstr>
      <vt:lpstr>QUEM FAZ PESQUISA ESPACIAL?</vt:lpstr>
      <vt:lpstr>COMPARANDO</vt:lpstr>
      <vt:lpstr>QUANTO SE GASTA?</vt:lpstr>
      <vt:lpstr>QUANTO SE GASTA?</vt:lpstr>
      <vt:lpstr>ONDE VAI PARAR O INVESTIMENTO?</vt:lpstr>
      <vt:lpstr>RETORNO</vt:lpstr>
      <vt:lpstr>RETORNO</vt:lpstr>
      <vt:lpstr>E NO BRASIL?</vt:lpstr>
      <vt:lpstr>E O BRASIL?</vt:lpstr>
      <vt:lpstr>E O BRASIL?</vt:lpstr>
      <vt:lpstr>COMPARANDO...</vt:lpstr>
      <vt:lpstr>E O BRASIL?</vt:lpstr>
      <vt:lpstr>E O BRASIL?</vt:lpstr>
      <vt:lpstr>E O BRASIL?</vt:lpstr>
      <vt:lpstr>O QUE É A ESO?</vt:lpstr>
      <vt:lpstr>ESO: La silla</vt:lpstr>
      <vt:lpstr>ESO: Paranal</vt:lpstr>
      <vt:lpstr>ESO: Chajnantor</vt:lpstr>
      <vt:lpstr>ESO: Cerro-Armazones</vt:lpstr>
      <vt:lpstr>BRASIL NA ESO</vt:lpstr>
      <vt:lpstr>UM PROBLEMA</vt:lpstr>
      <vt:lpstr>O QUE O BRASIL GANHA?</vt:lpstr>
      <vt:lpstr>PESQUISA ESPACIAL: Vale a pena?</vt:lpstr>
      <vt:lpstr>PESQUISA ESPACIAL: Vale a pena?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ESPACIAL: Vale a pena?</dc:title>
  <dc:creator>natalia.palivanas</dc:creator>
  <cp:lastModifiedBy>Observatório</cp:lastModifiedBy>
  <cp:revision>62</cp:revision>
  <dcterms:created xsi:type="dcterms:W3CDTF">2015-11-08T12:07:30Z</dcterms:created>
  <dcterms:modified xsi:type="dcterms:W3CDTF">2015-11-16T10:47:41Z</dcterms:modified>
</cp:coreProperties>
</file>