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0" r:id="rId3"/>
    <p:sldId id="267" r:id="rId4"/>
    <p:sldId id="259" r:id="rId5"/>
    <p:sldId id="257" r:id="rId6"/>
    <p:sldId id="258" r:id="rId7"/>
    <p:sldId id="261" r:id="rId8"/>
    <p:sldId id="275" r:id="rId9"/>
    <p:sldId id="263" r:id="rId10"/>
    <p:sldId id="264" r:id="rId11"/>
    <p:sldId id="262" r:id="rId12"/>
    <p:sldId id="268" r:id="rId13"/>
    <p:sldId id="266" r:id="rId14"/>
    <p:sldId id="269" r:id="rId15"/>
    <p:sldId id="276" r:id="rId16"/>
    <p:sldId id="270" r:id="rId17"/>
    <p:sldId id="272" r:id="rId18"/>
    <p:sldId id="265" r:id="rId19"/>
    <p:sldId id="277" r:id="rId20"/>
    <p:sldId id="278" r:id="rId21"/>
    <p:sldId id="27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F5F96"/>
    <a:srgbClr val="7D0967"/>
    <a:srgbClr val="B1540F"/>
    <a:srgbClr val="C8651A"/>
    <a:srgbClr val="DF11B8"/>
    <a:srgbClr val="6B9E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0" autoAdjust="0"/>
  </p:normalViewPr>
  <p:slideViewPr>
    <p:cSldViewPr>
      <p:cViewPr>
        <p:scale>
          <a:sx n="100" d="100"/>
          <a:sy n="100" d="100"/>
        </p:scale>
        <p:origin x="830" y="22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6A2F0-84B4-41E1-A182-0848341C5295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63386-C61B-45BD-80D5-EFD124AF8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879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63386-C61B-45BD-80D5-EFD124AF8BB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720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96159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2349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34525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30210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91486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02311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812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401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4614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7239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961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91B1-DA74-41A3-A265-646B857A786F}" type="datetimeFigureOut">
              <a:rPr lang="pt-BR" smtClean="0"/>
              <a:pPr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D46A-087E-4984-B853-AFAEAF7DC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259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simuladores/celhorcomp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simuladores/eclipticsimulator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 EQUINÓCIO 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DE OUTONO</a:t>
            </a:r>
            <a:endParaRPr lang="pt-BR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0549" y="6093296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Natália Palivanas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natalia.palivanas@gmail.com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18" y="220571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218" y="23874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5551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3438292"/>
            <a:ext cx="430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Vídeo: Espaçonave Terra – Episódio 1 (1996)</a:t>
            </a:r>
            <a:endParaRPr lang="pt-BR" i="1" dirty="0"/>
          </a:p>
        </p:txBody>
      </p:sp>
    </p:spTree>
    <p:extLst>
      <p:ext uri="{BB962C8B-B14F-4D97-AF65-F5344CB8AC3E}">
        <p14:creationId xmlns="" xmlns:p14="http://schemas.microsoft.com/office/powerpoint/2010/main" val="1480254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53" y="3213644"/>
            <a:ext cx="2653726" cy="2360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715" y="21762"/>
            <a:ext cx="6614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ESTAÇÕES DO ANO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 HEMISFÉRIO SUL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21007" y="3798081"/>
            <a:ext cx="1031525" cy="1160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59611" y="2773307"/>
            <a:ext cx="6480720" cy="316835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322009" y="2373674"/>
            <a:ext cx="682039" cy="7672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34505" y="3793873"/>
            <a:ext cx="1041048" cy="11711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335680" y="3213644"/>
            <a:ext cx="2646099" cy="11604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5" y="3894147"/>
            <a:ext cx="951653" cy="9266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79" y="3894147"/>
            <a:ext cx="951653" cy="9266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71" y="2507904"/>
            <a:ext cx="545115" cy="53080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3821378" y="4820819"/>
            <a:ext cx="1545675" cy="17388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07" y="4958544"/>
            <a:ext cx="1644323" cy="160115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592513" y="6559704"/>
            <a:ext cx="1587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Imagem fora de escala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6314" y="3262499"/>
            <a:ext cx="8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VERÃO</a:t>
            </a:r>
            <a:endParaRPr lang="pt-BR" dirty="0"/>
          </a:p>
        </p:txBody>
      </p:sp>
      <p:sp>
        <p:nvSpPr>
          <p:cNvPr id="47" name="TextBox 46"/>
          <p:cNvSpPr txBox="1"/>
          <p:nvPr/>
        </p:nvSpPr>
        <p:spPr>
          <a:xfrm>
            <a:off x="5148064" y="2323238"/>
            <a:ext cx="10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OUTONO</a:t>
            </a:r>
            <a:endParaRPr lang="pt-BR" dirty="0"/>
          </a:p>
        </p:txBody>
      </p:sp>
      <p:sp>
        <p:nvSpPr>
          <p:cNvPr id="48" name="TextBox 47"/>
          <p:cNvSpPr txBox="1"/>
          <p:nvPr/>
        </p:nvSpPr>
        <p:spPr>
          <a:xfrm>
            <a:off x="489503" y="3342827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INVERNO</a:t>
            </a:r>
            <a:endParaRPr lang="pt-BR" dirty="0"/>
          </a:p>
        </p:txBody>
      </p:sp>
      <p:sp>
        <p:nvSpPr>
          <p:cNvPr id="49" name="TextBox 48"/>
          <p:cNvSpPr txBox="1"/>
          <p:nvPr/>
        </p:nvSpPr>
        <p:spPr>
          <a:xfrm>
            <a:off x="2415541" y="6052646"/>
            <a:ext cx="130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PRIMAVERA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03460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752528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6525344"/>
            <a:ext cx="2124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Fonte: NASA Earth Observatory</a:t>
            </a:r>
            <a:endParaRPr lang="pt-BR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323528" y="11663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Satélite geossíncrono Meteosat</a:t>
            </a:r>
          </a:p>
          <a:p>
            <a:pPr algn="ctr"/>
            <a:r>
              <a:rPr lang="en-US" sz="2800" dirty="0" smtClean="0"/>
              <a:t>Imagens no </a:t>
            </a:r>
            <a:r>
              <a:rPr lang="en-US" sz="2800" dirty="0"/>
              <a:t>mesmo horário e local da Terra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37971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3326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Mas...</a:t>
            </a:r>
          </a:p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o Equinócio?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04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996" y="30229"/>
            <a:ext cx="730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Elementos da esfera celeste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9" y="1551197"/>
            <a:ext cx="8335539" cy="418205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6012160" y="2846112"/>
            <a:ext cx="1368152" cy="158417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Oval 2052"/>
          <p:cNvSpPr/>
          <p:nvPr/>
        </p:nvSpPr>
        <p:spPr>
          <a:xfrm>
            <a:off x="755576" y="3278160"/>
            <a:ext cx="3384376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2069" name="Oval 2068"/>
          <p:cNvSpPr/>
          <p:nvPr/>
        </p:nvSpPr>
        <p:spPr>
          <a:xfrm rot="20820240">
            <a:off x="5920706" y="2021130"/>
            <a:ext cx="1554402" cy="3320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2467366" y="1551197"/>
            <a:ext cx="212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B9EDB"/>
                </a:solidFill>
              </a:rPr>
              <a:t>Polo Celeste Norte</a:t>
            </a:r>
            <a:endParaRPr lang="pt-BR" sz="2000" dirty="0">
              <a:solidFill>
                <a:srgbClr val="6B9EDB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83768" y="5335510"/>
            <a:ext cx="183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B9EDB"/>
                </a:solidFill>
              </a:rPr>
              <a:t>Polo Celeste Sul</a:t>
            </a:r>
            <a:endParaRPr lang="pt-BR" sz="2000" dirty="0">
              <a:solidFill>
                <a:srgbClr val="6B9ED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9285" y="3859740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B9EDB"/>
                </a:solidFill>
              </a:rPr>
              <a:t>PCN</a:t>
            </a:r>
            <a:endParaRPr lang="en-US" sz="1200" dirty="0" smtClean="0">
              <a:solidFill>
                <a:srgbClr val="6B9EDB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76456" y="3051052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B9EDB"/>
                </a:solidFill>
              </a:rPr>
              <a:t>PCS</a:t>
            </a:r>
            <a:endParaRPr lang="en-US" sz="1200" dirty="0" smtClean="0">
              <a:solidFill>
                <a:srgbClr val="6B9EDB"/>
              </a:solidFill>
            </a:endParaRPr>
          </a:p>
        </p:txBody>
      </p:sp>
      <p:sp>
        <p:nvSpPr>
          <p:cNvPr id="2071" name="TextBox 2070"/>
          <p:cNvSpPr txBox="1"/>
          <p:nvPr/>
        </p:nvSpPr>
        <p:spPr>
          <a:xfrm>
            <a:off x="860450" y="4136739"/>
            <a:ext cx="187763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Equador Celeste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2075" name="Oval 2074"/>
          <p:cNvSpPr/>
          <p:nvPr/>
        </p:nvSpPr>
        <p:spPr>
          <a:xfrm rot="21435114">
            <a:off x="5943538" y="2005283"/>
            <a:ext cx="1509761" cy="3350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23" y="2952004"/>
            <a:ext cx="5334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2" name="Straight Connector 2051"/>
          <p:cNvCxnSpPr/>
          <p:nvPr/>
        </p:nvCxnSpPr>
        <p:spPr>
          <a:xfrm flipH="1">
            <a:off x="6696236" y="3206152"/>
            <a:ext cx="2054232" cy="455311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04048" y="3350168"/>
            <a:ext cx="3456384" cy="64807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rot="5986616">
            <a:off x="2021055" y="2044855"/>
            <a:ext cx="811633" cy="33529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76" name="TextBox 2075"/>
          <p:cNvSpPr txBox="1"/>
          <p:nvPr/>
        </p:nvSpPr>
        <p:spPr>
          <a:xfrm>
            <a:off x="902125" y="2827942"/>
            <a:ext cx="104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Eclíptica</a:t>
            </a:r>
            <a:endParaRPr lang="pt-BR" sz="2000" dirty="0"/>
          </a:p>
        </p:txBody>
      </p:sp>
      <p:sp>
        <p:nvSpPr>
          <p:cNvPr id="2077" name="TextBox 2076"/>
          <p:cNvSpPr txBox="1"/>
          <p:nvPr/>
        </p:nvSpPr>
        <p:spPr>
          <a:xfrm>
            <a:off x="3308127" y="6273225"/>
            <a:ext cx="247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 action="ppaction://hlinkfile"/>
              </a:rPr>
              <a:t>Coordinate System Comparison</a:t>
            </a:r>
            <a:endParaRPr lang="en-US" sz="1400" dirty="0" smtClean="0"/>
          </a:p>
        </p:txBody>
      </p:sp>
      <p:pic>
        <p:nvPicPr>
          <p:cNvPr id="2078" name="Picture 20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46412"/>
            <a:ext cx="143064" cy="1272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60" y="3959148"/>
            <a:ext cx="497044" cy="442161"/>
          </a:xfrm>
          <a:prstGeom prst="rect">
            <a:avLst/>
          </a:prstGeom>
        </p:spPr>
      </p:pic>
      <p:sp>
        <p:nvSpPr>
          <p:cNvPr id="2079" name="Rectangle 2078"/>
          <p:cNvSpPr/>
          <p:nvPr/>
        </p:nvSpPr>
        <p:spPr>
          <a:xfrm>
            <a:off x="7505559" y="6541923"/>
            <a:ext cx="1587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Imagem fora de escala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378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9" grpId="0" animBg="1"/>
      <p:bldP spid="2070" grpId="0"/>
      <p:bldP spid="55" grpId="0"/>
      <p:bldP spid="56" grpId="0"/>
      <p:bldP spid="57" grpId="0"/>
      <p:bldP spid="2071" grpId="0"/>
      <p:bldP spid="2075" grpId="0" animBg="1"/>
      <p:bldP spid="63" grpId="0" animBg="1"/>
      <p:bldP spid="20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091" y="30229"/>
            <a:ext cx="2510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Eclíptica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827" y="861226"/>
            <a:ext cx="842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Projeção da trajetória aparente do Sol observada a partir da Terra.</a:t>
            </a:r>
            <a:endParaRPr lang="pt-B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608147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090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583" y="15032"/>
            <a:ext cx="4962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Visão Geocêntrica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8" y="1091109"/>
            <a:ext cx="5244366" cy="52182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0" y="1556792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4077072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0042" y="980728"/>
            <a:ext cx="250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B9EDB"/>
                </a:solidFill>
              </a:rPr>
              <a:t>Polo Celeste Norte</a:t>
            </a:r>
            <a:endParaRPr lang="pt-BR" sz="2400" dirty="0">
              <a:solidFill>
                <a:srgbClr val="6B9ED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235" y="5949280"/>
            <a:ext cx="215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B9EDB"/>
                </a:solidFill>
              </a:rPr>
              <a:t>Polo Celeste Sul</a:t>
            </a:r>
          </a:p>
        </p:txBody>
      </p:sp>
      <p:sp>
        <p:nvSpPr>
          <p:cNvPr id="13" name="Oval 12"/>
          <p:cNvSpPr/>
          <p:nvPr/>
        </p:nvSpPr>
        <p:spPr>
          <a:xfrm>
            <a:off x="2339752" y="2852936"/>
            <a:ext cx="4536504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 rot="6731188">
            <a:off x="3459712" y="1416489"/>
            <a:ext cx="2227756" cy="45972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1163994" y="2564904"/>
            <a:ext cx="121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Eclíptica</a:t>
            </a:r>
            <a:endParaRPr lang="pt-B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9880" y="3469381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Equador</a:t>
            </a:r>
            <a:r>
              <a:rPr lang="pt-BR" sz="2400" dirty="0" smtClean="0">
                <a:solidFill>
                  <a:srgbClr val="FFFF00"/>
                </a:solidFill>
              </a:rPr>
              <a:t> Celeste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01" y="4797152"/>
            <a:ext cx="497044" cy="44216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03496" y="2838607"/>
            <a:ext cx="178737" cy="17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>
            <a:off x="3347864" y="4299727"/>
            <a:ext cx="178737" cy="17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/>
          <p:cNvSpPr txBox="1"/>
          <p:nvPr/>
        </p:nvSpPr>
        <p:spPr>
          <a:xfrm>
            <a:off x="5220072" y="2132856"/>
            <a:ext cx="43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rgbClr val="FF0000"/>
                </a:solidFill>
              </a:rPr>
              <a:t>ϒ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5834" y="4326195"/>
            <a:ext cx="43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u="sng" dirty="0" smtClean="0">
                <a:solidFill>
                  <a:srgbClr val="FF0000"/>
                </a:solidFill>
              </a:rPr>
              <a:t>Ω</a:t>
            </a:r>
            <a:endParaRPr lang="pt-BR" sz="4800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2693" y="2132856"/>
            <a:ext cx="1642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Equinócio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março</a:t>
            </a:r>
            <a:endParaRPr lang="pt-BR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0120" y="42210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Equinócio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setembro</a:t>
            </a:r>
            <a:endParaRPr lang="pt-BR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1281" y="6372036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Ecliptic Simulator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5866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29" y="765526"/>
            <a:ext cx="5760640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003" y="6525344"/>
            <a:ext cx="2124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Fonte: NASA Earth Observatory</a:t>
            </a:r>
            <a:endParaRPr lang="pt-BR" sz="1200" i="1" dirty="0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2267744" y="2276872"/>
            <a:ext cx="2232248" cy="1800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2080" y="2276872"/>
            <a:ext cx="2088232" cy="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36148" y="5085184"/>
            <a:ext cx="2044164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267743" y="5085182"/>
            <a:ext cx="2232248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9850" y="0"/>
            <a:ext cx="7095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Incidência de raios solares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4474675" y="2528900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355976" y="2852936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4211960" y="3140968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211960" y="3869747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355976" y="4149080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499992" y="4416391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-1620000" flipH="1" flipV="1">
            <a:off x="7538710" y="1906249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-1620000" flipH="1" flipV="1">
            <a:off x="7538709" y="2168860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-1620000" flipH="1" flipV="1">
            <a:off x="7538710" y="2446309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-1620000" flipH="1" flipV="1">
            <a:off x="7552971" y="4714559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-1620000" flipH="1" flipV="1">
            <a:off x="7552970" y="4977170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-1620000" flipH="1" flipV="1">
            <a:off x="7552971" y="5254619"/>
            <a:ext cx="432048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67743" y="2246544"/>
            <a:ext cx="80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Verão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03002" y="4656253"/>
            <a:ext cx="80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Verão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44971" y="1853379"/>
            <a:ext cx="1004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Inverno</a:t>
            </a:r>
            <a:endParaRPr lang="pt-BR" sz="2000" b="1" dirty="0">
              <a:solidFill>
                <a:srgbClr val="00B0F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67744" y="5102034"/>
            <a:ext cx="1004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Inverno</a:t>
            </a:r>
            <a:endParaRPr lang="pt-BR" sz="2000" b="1" dirty="0">
              <a:solidFill>
                <a:srgbClr val="00B0F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31566" y="5098933"/>
            <a:ext cx="1593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F5F96"/>
                </a:solidFill>
              </a:rPr>
              <a:t>Equinócio</a:t>
            </a:r>
          </a:p>
          <a:p>
            <a:pPr algn="ctr"/>
            <a:r>
              <a:rPr lang="en-US" sz="2000" b="1" dirty="0">
                <a:solidFill>
                  <a:srgbClr val="EF5F96"/>
                </a:solidFill>
              </a:rPr>
              <a:t>de Primavera</a:t>
            </a:r>
            <a:endParaRPr lang="pt-BR" sz="2000" b="1" dirty="0">
              <a:solidFill>
                <a:srgbClr val="EF5F9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31566" y="2294874"/>
            <a:ext cx="1320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8651A"/>
                </a:solidFill>
              </a:rPr>
              <a:t>Equinócio</a:t>
            </a:r>
          </a:p>
          <a:p>
            <a:pPr algn="ctr"/>
            <a:r>
              <a:rPr lang="en-US" sz="2000" b="1" dirty="0" smtClean="0">
                <a:solidFill>
                  <a:srgbClr val="C8651A"/>
                </a:solidFill>
              </a:rPr>
              <a:t>de Outono</a:t>
            </a:r>
            <a:endParaRPr lang="pt-BR" sz="2000" b="1" dirty="0">
              <a:solidFill>
                <a:srgbClr val="C8651A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13364" y="4345295"/>
            <a:ext cx="1320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8651A"/>
                </a:solidFill>
              </a:rPr>
              <a:t>Equinócio</a:t>
            </a:r>
          </a:p>
          <a:p>
            <a:pPr algn="ctr"/>
            <a:r>
              <a:rPr lang="en-US" sz="2000" b="1" dirty="0" smtClean="0">
                <a:solidFill>
                  <a:srgbClr val="C8651A"/>
                </a:solidFill>
              </a:rPr>
              <a:t>de Outono</a:t>
            </a:r>
            <a:endParaRPr lang="pt-BR" sz="2000" b="1" dirty="0">
              <a:solidFill>
                <a:srgbClr val="C8651A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76884" y="1563898"/>
            <a:ext cx="1593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F5F96"/>
                </a:solidFill>
              </a:rPr>
              <a:t>Equinócio</a:t>
            </a:r>
          </a:p>
          <a:p>
            <a:pPr algn="ctr"/>
            <a:r>
              <a:rPr lang="en-US" sz="2000" b="1" dirty="0" smtClean="0">
                <a:solidFill>
                  <a:srgbClr val="EF5F96"/>
                </a:solidFill>
              </a:rPr>
              <a:t>de Primavera</a:t>
            </a:r>
            <a:endParaRPr lang="pt-BR" sz="2000" b="1" dirty="0">
              <a:solidFill>
                <a:srgbClr val="EF5F9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2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3429000"/>
            <a:ext cx="542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Vídeo: NASA Astronomy Picture of the day (19/03/2014)</a:t>
            </a:r>
            <a:endParaRPr lang="pt-BR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5190" y="332656"/>
            <a:ext cx="8278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Satélite geossíncrono Meteosat</a:t>
            </a:r>
          </a:p>
          <a:p>
            <a:pPr algn="ctr"/>
            <a:r>
              <a:rPr lang="en-US" sz="2800" dirty="0" smtClean="0"/>
              <a:t>Uma imagem por dia no mesmo horário e local da Terra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608692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162" y="30229"/>
            <a:ext cx="773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UM POUCO DA CULTURA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85" y="3196649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Marca o início do </a:t>
            </a:r>
            <a:r>
              <a:rPr lang="en-US" sz="3200" dirty="0" err="1" smtClean="0"/>
              <a:t>calendário</a:t>
            </a:r>
            <a:r>
              <a:rPr lang="en-US" sz="3200" dirty="0" smtClean="0"/>
              <a:t> </a:t>
            </a:r>
            <a:r>
              <a:rPr lang="en-US" sz="3200" dirty="0" err="1" smtClean="0"/>
              <a:t>persa</a:t>
            </a:r>
            <a:r>
              <a:rPr lang="en-US" sz="3200" dirty="0" smtClean="0"/>
              <a:t> </a:t>
            </a:r>
            <a:r>
              <a:rPr lang="pt-BR" sz="3200" dirty="0" smtClean="0"/>
              <a:t>Solar </a:t>
            </a:r>
            <a:r>
              <a:rPr lang="pt-BR" sz="3200" dirty="0" err="1" smtClean="0"/>
              <a:t>Hijri</a:t>
            </a:r>
            <a:r>
              <a:rPr lang="pt-BR" sz="3200" dirty="0" smtClean="0"/>
              <a:t>, seguido pelo Irã e Afeganistão</a:t>
            </a:r>
            <a:r>
              <a:rPr lang="en-US" sz="3200" dirty="0" smtClean="0"/>
              <a:t>. </a:t>
            </a:r>
            <a:r>
              <a:rPr lang="en-US" sz="3200" dirty="0" err="1" smtClean="0"/>
              <a:t>Em</a:t>
            </a:r>
            <a:r>
              <a:rPr lang="en-US" sz="3200" dirty="0" smtClean="0"/>
              <a:t> 20 de </a:t>
            </a:r>
            <a:r>
              <a:rPr lang="en-US" sz="3200" dirty="0" err="1" smtClean="0"/>
              <a:t>março</a:t>
            </a:r>
            <a:r>
              <a:rPr lang="en-US" sz="3200" dirty="0" smtClean="0"/>
              <a:t> de 2015, </a:t>
            </a:r>
            <a:r>
              <a:rPr lang="en-US" sz="3200" dirty="0" err="1" smtClean="0"/>
              <a:t>iniciou</a:t>
            </a:r>
            <a:r>
              <a:rPr lang="en-US" sz="3200" dirty="0" smtClean="0"/>
              <a:t>-se o </a:t>
            </a:r>
            <a:r>
              <a:rPr lang="en-US" sz="3200" dirty="0" err="1" smtClean="0"/>
              <a:t>ano</a:t>
            </a:r>
            <a:r>
              <a:rPr lang="en-US" sz="3200" dirty="0" smtClean="0"/>
              <a:t> 1394 </a:t>
            </a:r>
            <a:r>
              <a:rPr lang="en-US" sz="3200" dirty="0" err="1" smtClean="0"/>
              <a:t>iraniano</a:t>
            </a:r>
            <a:r>
              <a:rPr lang="en-US" sz="32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908" y="1412776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Clima propício para cultivo de plantação no hemisfério norte: celebrações e deusas </a:t>
            </a:r>
            <a:r>
              <a:rPr lang="en-US" sz="3200" dirty="0"/>
              <a:t>pagãs pelo renascimento da natureza</a:t>
            </a:r>
            <a:r>
              <a:rPr lang="en-US" sz="3200" dirty="0" smtClean="0"/>
              <a:t>.</a:t>
            </a:r>
            <a:endParaRPr lang="en-US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Páscoa cristã e </a:t>
            </a:r>
            <a:r>
              <a:rPr lang="en-US" sz="3200" dirty="0"/>
              <a:t>judaica </a:t>
            </a:r>
            <a:r>
              <a:rPr lang="en-US" sz="3200" dirty="0" smtClean="0"/>
              <a:t>(Pessach): primeiro domingo depois da lua cheia após o equinócio de março.</a:t>
            </a:r>
          </a:p>
        </p:txBody>
      </p:sp>
    </p:spTree>
    <p:extLst>
      <p:ext uri="{BB962C8B-B14F-4D97-AF65-F5344CB8AC3E}">
        <p14:creationId xmlns="" xmlns:p14="http://schemas.microsoft.com/office/powerpoint/2010/main" val="3521805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00" y="404664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 dia 20 de Março de 2015,</a:t>
            </a:r>
          </a:p>
          <a:p>
            <a:pPr algn="ctr"/>
            <a:r>
              <a:rPr lang="en-US" sz="4000" dirty="0" smtClean="0"/>
              <a:t>a Terra transitou</a:t>
            </a:r>
          </a:p>
          <a:p>
            <a:pPr algn="ctr"/>
            <a:r>
              <a:rPr lang="en-US" sz="4000" dirty="0" smtClean="0"/>
              <a:t>pelo </a:t>
            </a:r>
            <a:r>
              <a:rPr lang="en-US" sz="4000" b="1" dirty="0" smtClean="0"/>
              <a:t>Equinócio de Março</a:t>
            </a:r>
            <a:r>
              <a:rPr lang="en-US" sz="4000" dirty="0" smtClean="0"/>
              <a:t>,</a:t>
            </a:r>
          </a:p>
          <a:p>
            <a:pPr algn="ctr"/>
            <a:r>
              <a:rPr lang="en-US" sz="4000" dirty="0" smtClean="0"/>
              <a:t>marcando o início do </a:t>
            </a:r>
            <a:r>
              <a:rPr lang="en-US" sz="4000" b="1" dirty="0" smtClean="0"/>
              <a:t>Outono</a:t>
            </a:r>
          </a:p>
          <a:p>
            <a:pPr algn="ctr"/>
            <a:r>
              <a:rPr lang="en-US" sz="4000" dirty="0" smtClean="0"/>
              <a:t>no hemisfério Sul.</a:t>
            </a:r>
            <a:endParaRPr lang="pt-B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72450" y="4149080"/>
            <a:ext cx="4199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Mas... </a:t>
            </a:r>
            <a:endParaRPr lang="en-US" sz="4000" dirty="0"/>
          </a:p>
          <a:p>
            <a:pPr algn="ctr"/>
            <a:r>
              <a:rPr lang="en-US" sz="4000" dirty="0" smtClean="0"/>
              <a:t>O que é Outono?</a:t>
            </a:r>
          </a:p>
          <a:p>
            <a:pPr algn="ctr"/>
            <a:r>
              <a:rPr lang="en-US" sz="4000" dirty="0" smtClean="0"/>
              <a:t>O que é Equinócio?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1448071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7" y="149731"/>
            <a:ext cx="8951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OSTARA / EOSTRE / EASTRE</a:t>
            </a:r>
          </a:p>
          <a:p>
            <a:pPr algn="ctr"/>
            <a:r>
              <a:rPr lang="en-US" sz="2800" dirty="0" smtClean="0"/>
              <a:t>Deusa da fertilidade e renascimento na mitologia anglo-saxã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36" y="1149370"/>
            <a:ext cx="3767337" cy="5575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6659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1" y="1158436"/>
            <a:ext cx="6116415" cy="4457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7617" y="2456"/>
            <a:ext cx="3603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Obrigada!</a:t>
            </a:r>
            <a:endParaRPr lang="pt-BR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217" y="5615878"/>
            <a:ext cx="4884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B1540F"/>
                </a:solidFill>
                <a:latin typeface="Times New Roman" pitchFamily="18" charset="0"/>
                <a:cs typeface="Times New Roman" pitchFamily="18" charset="0"/>
              </a:rPr>
              <a:t>Feliz Outono :)</a:t>
            </a:r>
            <a:endParaRPr lang="pt-BR" sz="6000" dirty="0">
              <a:solidFill>
                <a:srgbClr val="B1540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365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5601" y="25400"/>
            <a:ext cx="3543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 OUTONO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084944"/>
            <a:ext cx="369331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Temperaturas amenas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Folhagem amarelada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Noites mais longas</a:t>
            </a:r>
            <a:endParaRPr lang="pt-B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76824" y="5661247"/>
            <a:ext cx="468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 na visão astronômica?</a:t>
            </a:r>
            <a:endParaRPr lang="pt-B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1" y="1772816"/>
            <a:ext cx="486054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368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7584" y="2348880"/>
            <a:ext cx="7560840" cy="36004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/>
          <p:cNvSpPr/>
          <p:nvPr/>
        </p:nvSpPr>
        <p:spPr>
          <a:xfrm>
            <a:off x="5436096" y="3392996"/>
            <a:ext cx="1512168" cy="1512168"/>
          </a:xfrm>
          <a:prstGeom prst="ellipse">
            <a:avLst/>
          </a:prstGeom>
          <a:gradFill flip="none" rotWithShape="1">
            <a:gsLst>
              <a:gs pos="10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539552" y="381038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115616" y="3810388"/>
            <a:ext cx="919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Terra</a:t>
            </a:r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5881837" y="287166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421" y="27687"/>
            <a:ext cx="598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ESTAÇÕES DO ANO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1862" y="27687"/>
            <a:ext cx="356439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sz="50000" b="1" dirty="0">
              <a:ln w="190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933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0" y="883464"/>
            <a:ext cx="2952328" cy="4428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351" y="27687"/>
            <a:ext cx="4745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Hemisfério Norte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3534152" cy="393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41" y="3006080"/>
            <a:ext cx="5589240" cy="3726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73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367"/>
          <a:stretch/>
        </p:blipFill>
        <p:spPr>
          <a:xfrm>
            <a:off x="4139952" y="858684"/>
            <a:ext cx="4776192" cy="3373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79" y="1772816"/>
            <a:ext cx="5811299" cy="396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64" t="6298" r="2182" b="11334"/>
          <a:stretch/>
        </p:blipFill>
        <p:spPr>
          <a:xfrm>
            <a:off x="219053" y="2923308"/>
            <a:ext cx="5303097" cy="3746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3351" y="27687"/>
            <a:ext cx="4100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Hemisfério Sul</a:t>
            </a:r>
          </a:p>
        </p:txBody>
      </p:sp>
    </p:spTree>
    <p:extLst>
      <p:ext uri="{BB962C8B-B14F-4D97-AF65-F5344CB8AC3E}">
        <p14:creationId xmlns="" xmlns:p14="http://schemas.microsoft.com/office/powerpoint/2010/main" val="653360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426" y="5085184"/>
            <a:ext cx="5206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Periélio: 147 </a:t>
            </a:r>
            <a:r>
              <a:rPr lang="en-US" sz="2800" dirty="0" smtClean="0"/>
              <a:t>milhões de </a:t>
            </a:r>
            <a:r>
              <a:rPr lang="en-US" sz="2800" dirty="0"/>
              <a:t>km</a:t>
            </a:r>
            <a:endParaRPr lang="pt-BR" sz="2800" dirty="0"/>
          </a:p>
          <a:p>
            <a:pPr algn="r"/>
            <a:r>
              <a:rPr lang="en-US" sz="2800" dirty="0"/>
              <a:t>Afélio: 152 milhões de</a:t>
            </a:r>
            <a:r>
              <a:rPr lang="en-US" sz="2800" dirty="0" smtClean="0"/>
              <a:t> </a:t>
            </a:r>
            <a:r>
              <a:rPr lang="en-US" sz="2800" dirty="0"/>
              <a:t>km</a:t>
            </a:r>
            <a:endParaRPr lang="pt-BR" sz="2800" dirty="0"/>
          </a:p>
          <a:p>
            <a:pPr algn="r"/>
            <a:r>
              <a:rPr lang="en-US" sz="2800" dirty="0" smtClean="0"/>
              <a:t>Excentricidade: 0.01671123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4396" y="27939"/>
            <a:ext cx="5835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ÓRBITA DA TERRA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375474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(UA)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7282" y="1893231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(UA)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64" y="1196752"/>
            <a:ext cx="3995516" cy="37680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27784" y="1340768"/>
            <a:ext cx="3672408" cy="3528392"/>
          </a:xfrm>
          <a:prstGeom prst="ellipse">
            <a:avLst/>
          </a:prstGeom>
          <a:noFill/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9977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7282" y="1340768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(UA)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728" y="5631288"/>
            <a:ext cx="148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  <a:p>
            <a:pPr algn="ctr"/>
            <a:r>
              <a:rPr lang="en-US" sz="2400" dirty="0" smtClean="0"/>
              <a:t>e = 0.0167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6306" y="560999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PLUTÃO</a:t>
            </a:r>
          </a:p>
          <a:p>
            <a:pPr algn="ctr"/>
            <a:r>
              <a:rPr lang="en-US" sz="2400" dirty="0" smtClean="0"/>
              <a:t>e = 0.2488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4189" y="5589240"/>
            <a:ext cx="2307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COMETA HALLEY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 = 0.967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4396" y="2793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EXCENTRICIDADE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143" y="764704"/>
            <a:ext cx="6404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Quanto maior a excentricidade da órbita,</a:t>
            </a:r>
          </a:p>
          <a:p>
            <a:pPr algn="ctr"/>
            <a:r>
              <a:rPr lang="en-US" sz="2800" dirty="0" smtClean="0"/>
              <a:t>mais acentuada sua forma de elipse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Uma circunferência tem excentricidade = 0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5" y="2996952"/>
            <a:ext cx="2209828" cy="220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46" y="2996952"/>
            <a:ext cx="2310021" cy="2209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82" y="3068960"/>
            <a:ext cx="3089018" cy="1972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177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84" y="2940498"/>
            <a:ext cx="2653726" cy="2360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27939"/>
            <a:ext cx="6018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EIXO DE ROTAÇÃO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DA TERRA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9592" y="2564904"/>
            <a:ext cx="6480720" cy="3168352"/>
          </a:xfrm>
          <a:prstGeom prst="ellipse">
            <a:avLst/>
          </a:prstGeom>
          <a:solidFill>
            <a:schemeClr val="accent5">
              <a:alpha val="32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09">
            <a:off x="7013551" y="3722947"/>
            <a:ext cx="817721" cy="7958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804248" y="3476768"/>
            <a:ext cx="1152128" cy="12961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9593" y="4100956"/>
            <a:ext cx="652281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896711" y="2940498"/>
            <a:ext cx="2646099" cy="116045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422412" y="3395762"/>
            <a:ext cx="0" cy="13771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9772062">
            <a:off x="7302192" y="3496331"/>
            <a:ext cx="533964" cy="504056"/>
          </a:xfrm>
          <a:prstGeom prst="arc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extBox 27"/>
          <p:cNvSpPr txBox="1"/>
          <p:nvPr/>
        </p:nvSpPr>
        <p:spPr>
          <a:xfrm>
            <a:off x="7308304" y="31074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~23.5</a:t>
            </a:r>
            <a:r>
              <a:rPr lang="pt-BR" dirty="0"/>
              <a:t>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06335" y="3509063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pt-BR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876256" y="4561383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556001" y="6559704"/>
            <a:ext cx="1587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Imagem fora de escala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055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381</Words>
  <Application>Microsoft Office PowerPoint</Application>
  <PresentationFormat>Apresentação na tela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O EQUINÓCIO  DE OUTONO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Equinócio de Outono</dc:title>
  <dc:creator>Natália</dc:creator>
  <cp:lastModifiedBy>Observatório</cp:lastModifiedBy>
  <cp:revision>85</cp:revision>
  <dcterms:created xsi:type="dcterms:W3CDTF">2015-03-14T16:14:34Z</dcterms:created>
  <dcterms:modified xsi:type="dcterms:W3CDTF">2015-03-21T19:49:19Z</dcterms:modified>
</cp:coreProperties>
</file>