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1341100" cy="16057563"/>
  <p:notesSz cx="6858000" cy="9144000"/>
  <p:defaultTextStyle>
    <a:defPPr>
      <a:defRPr lang="pt-BR"/>
    </a:defPPr>
    <a:lvl1pPr marL="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267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6535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4803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30706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13382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69606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47873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26141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746" y="1356"/>
      </p:cViewPr>
      <p:guideLst>
        <p:guide orient="horz" pos="5058"/>
        <p:guide pos="35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0583" y="4988254"/>
            <a:ext cx="9639935" cy="344196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01165" y="9099286"/>
            <a:ext cx="7938770" cy="4103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2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5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0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3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96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78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23/02/2015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23/02/2015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222297" y="643050"/>
            <a:ext cx="2551748" cy="1370096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67055" y="643050"/>
            <a:ext cx="7466224" cy="1370096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23/02/2015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23/02/2015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869" y="10318473"/>
            <a:ext cx="9639935" cy="3189210"/>
          </a:xfrm>
        </p:spPr>
        <p:txBody>
          <a:bodyPr anchor="t"/>
          <a:lstStyle>
            <a:lvl1pPr algn="l">
              <a:defRPr sz="68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95869" y="6805883"/>
            <a:ext cx="9639935" cy="3512591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8267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535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34803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3070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338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9606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7873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6141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23/02/2015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67055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5059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23/02/2015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7" y="3594366"/>
            <a:ext cx="5010955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7057" y="5092328"/>
            <a:ext cx="5010955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761125" y="3594366"/>
            <a:ext cx="5012923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761125" y="5092328"/>
            <a:ext cx="5012923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23/02/2015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23/02/2015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23/02/2015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7057" y="639328"/>
            <a:ext cx="3731144" cy="2720865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34055" y="639330"/>
            <a:ext cx="6339991" cy="13704686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7057" y="3360195"/>
            <a:ext cx="3731144" cy="10983820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23/02/2015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2935" y="11240294"/>
            <a:ext cx="6804660" cy="1326982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22935" y="1434773"/>
            <a:ext cx="6804660" cy="9634538"/>
          </a:xfrm>
        </p:spPr>
        <p:txBody>
          <a:bodyPr/>
          <a:lstStyle>
            <a:lvl1pPr marL="0" indent="0">
              <a:buNone/>
              <a:defRPr sz="5500"/>
            </a:lvl1pPr>
            <a:lvl2pPr marL="782677" indent="0">
              <a:buNone/>
              <a:defRPr sz="4800"/>
            </a:lvl2pPr>
            <a:lvl3pPr marL="1565354" indent="0">
              <a:buNone/>
              <a:defRPr sz="4000"/>
            </a:lvl3pPr>
            <a:lvl4pPr marL="2348030" indent="0">
              <a:buNone/>
              <a:defRPr sz="3400"/>
            </a:lvl4pPr>
            <a:lvl5pPr marL="3130706" indent="0">
              <a:buNone/>
              <a:defRPr sz="3400"/>
            </a:lvl5pPr>
            <a:lvl6pPr marL="3913382" indent="0">
              <a:buNone/>
              <a:defRPr sz="3400"/>
            </a:lvl6pPr>
            <a:lvl7pPr marL="4696060" indent="0">
              <a:buNone/>
              <a:defRPr sz="3400"/>
            </a:lvl7pPr>
            <a:lvl8pPr marL="5478737" indent="0">
              <a:buNone/>
              <a:defRPr sz="3400"/>
            </a:lvl8pPr>
            <a:lvl9pPr marL="6261414" indent="0">
              <a:buNone/>
              <a:defRPr sz="34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22935" y="12567276"/>
            <a:ext cx="6804660" cy="1884531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23/02/2015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67055" y="643047"/>
            <a:ext cx="10206990" cy="2676261"/>
          </a:xfrm>
          <a:prstGeom prst="rect">
            <a:avLst/>
          </a:prstGeom>
        </p:spPr>
        <p:txBody>
          <a:bodyPr vert="horz" lIns="156535" tIns="78268" rIns="156535" bIns="78268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5" y="3746766"/>
            <a:ext cx="10206990" cy="10597249"/>
          </a:xfrm>
          <a:prstGeom prst="rect">
            <a:avLst/>
          </a:prstGeom>
        </p:spPr>
        <p:txBody>
          <a:bodyPr vert="horz" lIns="156535" tIns="78268" rIns="156535" bIns="78268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67055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3004-375D-432E-B53D-F866DD015A32}" type="datetimeFigureOut">
              <a:rPr lang="pt-BR" smtClean="0"/>
              <a:pPr/>
              <a:t>23/02/2015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874876" y="14882984"/>
            <a:ext cx="3591348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127788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5354" rtl="0" eaLnBrk="1" latinLnBrk="0" hangingPunct="1">
        <a:spcBef>
          <a:spcPct val="0"/>
        </a:spcBef>
        <a:buNone/>
        <a:defRPr sz="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7008" indent="-587008" algn="l" defTabSz="1565354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271849" indent="-489172" algn="l" defTabSz="1565354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95669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739367" indent="-391338" algn="l" defTabSz="1565354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22044" indent="-391338" algn="l" defTabSz="1565354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0472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87399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70075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5275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267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535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4803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30706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3382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9606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7873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6141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beforeitsnews.com/alternative/2014/07/the-origin-of-zodiac-constellation-names-3000292.html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2" name="Imagem 1"/>
          <p:cNvPicPr>
            <a:picLocks noChangeArrowheads="1"/>
          </p:cNvPicPr>
          <p:nvPr/>
        </p:nvPicPr>
        <p:blipFill>
          <a:blip r:embed="rId2" cstate="print"/>
          <a:srcRect l="453" t="2912" r="680" b="6407"/>
          <a:stretch>
            <a:fillRect/>
          </a:stretch>
        </p:blipFill>
        <p:spPr bwMode="auto">
          <a:xfrm>
            <a:off x="-2464" y="-9924"/>
            <a:ext cx="11348807" cy="4299495"/>
          </a:xfrm>
          <a:prstGeom prst="rect">
            <a:avLst/>
          </a:prstGeom>
          <a:noFill/>
        </p:spPr>
      </p:pic>
      <p:pic>
        <p:nvPicPr>
          <p:cNvPr id="12290" name="Imagem 5" descr="logo_CDC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33" y="14725525"/>
            <a:ext cx="1798089" cy="1026439"/>
          </a:xfrm>
          <a:prstGeom prst="rect">
            <a:avLst/>
          </a:prstGeom>
          <a:noFill/>
        </p:spPr>
      </p:pic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247584" y="3051572"/>
            <a:ext cx="8873362" cy="12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Sábado, 28 de fevereiro de 2015, às 21:00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Auditório do Observatório Dietrich </a:t>
            </a:r>
            <a:r>
              <a:rPr lang="pt-BR" sz="2400" b="1" dirty="0" err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Schiel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Entrada franca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0" y="4284365"/>
            <a:ext cx="11341100" cy="225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marL="536575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Tema da Palestra:</a:t>
            </a:r>
          </a:p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8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6000" dirty="0" smtClean="0">
                <a:latin typeface="Century Gothic" pitchFamily="34" charset="0"/>
                <a:ea typeface="Adobe Ming Std L" pitchFamily="18" charset="-128"/>
              </a:rPr>
              <a:t>O Zodíaco </a:t>
            </a:r>
            <a:r>
              <a:rPr lang="pt-BR" sz="4800" dirty="0" smtClean="0">
                <a:latin typeface="Century Gothic" pitchFamily="34" charset="0"/>
                <a:ea typeface="Adobe Ming Std L" pitchFamily="18" charset="-128"/>
              </a:rPr>
              <a:t>(</a:t>
            </a:r>
            <a:r>
              <a:rPr lang="pt-BR" sz="3600" dirty="0" smtClean="0">
                <a:latin typeface="Century Gothic" pitchFamily="34" charset="0"/>
                <a:ea typeface="Adobe Ming Std L" pitchFamily="18" charset="-128"/>
              </a:rPr>
              <a:t>Parte I</a:t>
            </a:r>
            <a:r>
              <a:rPr lang="pt-BR" sz="4800" dirty="0" smtClean="0">
                <a:latin typeface="Century Gothic" pitchFamily="34" charset="0"/>
                <a:ea typeface="Adobe Ming Std L" pitchFamily="18" charset="-128"/>
              </a:rPr>
              <a:t>)</a:t>
            </a:r>
            <a:endParaRPr lang="pt-BR" sz="6000" dirty="0" smtClean="0">
              <a:latin typeface="Century Gothic" pitchFamily="34" charset="0"/>
              <a:ea typeface="Adobe Ming Std L" pitchFamily="18" charset="-128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600" dirty="0" smtClean="0">
              <a:latin typeface="Century Gothic" pitchFamily="34" charset="0"/>
              <a:ea typeface="Adobe Ming Std L" pitchFamily="18" charset="-128"/>
            </a:endParaRPr>
          </a:p>
          <a:p>
            <a:pPr marL="536575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Palestrante: </a:t>
            </a:r>
            <a:r>
              <a:rPr lang="pt-BR" sz="2800" dirty="0" smtClean="0">
                <a:latin typeface="Century Gothic" pitchFamily="34" charset="0"/>
              </a:rPr>
              <a:t>João Paulo Monteiro </a:t>
            </a:r>
            <a:r>
              <a:rPr lang="pt-BR" sz="2800" dirty="0" err="1" smtClean="0">
                <a:latin typeface="Century Gothic" pitchFamily="34" charset="0"/>
              </a:rPr>
              <a:t>Cruvinel</a:t>
            </a:r>
            <a:r>
              <a:rPr lang="pt-BR" sz="2800" dirty="0" smtClean="0">
                <a:latin typeface="Century Gothic" pitchFamily="34" charset="0"/>
              </a:rPr>
              <a:t> da Costa </a:t>
            </a:r>
          </a:p>
          <a:p>
            <a:pPr marL="536575"/>
            <a:r>
              <a:rPr lang="pt-BR" sz="2400" dirty="0" smtClean="0">
                <a:latin typeface="Century Gothic" pitchFamily="34" charset="0"/>
              </a:rPr>
              <a:t>(joao.monteiro.costa@usp.br )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0" y="1013486"/>
            <a:ext cx="11341100" cy="150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88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Sessão Astronomia</a:t>
            </a:r>
            <a:endParaRPr lang="pt-BR" sz="88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57982" y="14653517"/>
            <a:ext cx="4010255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Maiores informações: (16) 3373-9191</a:t>
            </a:r>
            <a:endParaRPr lang="pt-BR" sz="15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1" y="-8236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latin typeface="Century Gothic" pitchFamily="34" charset="0"/>
            </a:endParaRPr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1" y="278507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latin typeface="Century Gothic" pitchFamily="34" charset="0"/>
            </a:endParaRPr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5598542" y="14653517"/>
            <a:ext cx="1440160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Realização:</a:t>
            </a:r>
            <a:endParaRPr lang="pt-BR" sz="1500" dirty="0" smtClean="0"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2" name="Picture 2" descr="C:\Users\ANDRE\Documents\MULTIMÍDIA\Imagens\logos\cda-logo-fundo-branco.jpg"/>
          <p:cNvPicPr>
            <a:picLocks noChangeAspect="1" noChangeArrowheads="1"/>
          </p:cNvPicPr>
          <p:nvPr/>
        </p:nvPicPr>
        <p:blipFill>
          <a:blip r:embed="rId4" cstate="print"/>
          <a:srcRect b="6015"/>
          <a:stretch>
            <a:fillRect/>
          </a:stretch>
        </p:blipFill>
        <p:spPr bwMode="auto">
          <a:xfrm>
            <a:off x="9413063" y="14437493"/>
            <a:ext cx="1515651" cy="1410511"/>
          </a:xfrm>
          <a:prstGeom prst="rect">
            <a:avLst/>
          </a:prstGeom>
          <a:noFill/>
        </p:spPr>
      </p:pic>
      <p:cxnSp>
        <p:nvCxnSpPr>
          <p:cNvPr id="22" name="Conector reto 21"/>
          <p:cNvCxnSpPr/>
          <p:nvPr/>
        </p:nvCxnSpPr>
        <p:spPr>
          <a:xfrm>
            <a:off x="629990" y="14437493"/>
            <a:ext cx="10153128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557982" y="12853317"/>
            <a:ext cx="5040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Century Gothic" pitchFamily="34" charset="0"/>
              </a:rPr>
              <a:t>Fonte </a:t>
            </a:r>
            <a:r>
              <a:rPr lang="pt-BR" sz="1600" dirty="0" smtClean="0">
                <a:latin typeface="Century Gothic" pitchFamily="34" charset="0"/>
              </a:rPr>
              <a:t>da imagem: </a:t>
            </a:r>
            <a:r>
              <a:rPr lang="pt-BR" sz="1600" dirty="0" smtClean="0">
                <a:latin typeface="Century Gothic" pitchFamily="34" charset="0"/>
                <a:hlinkClick r:id="rId5"/>
              </a:rPr>
              <a:t>http://</a:t>
            </a:r>
            <a:r>
              <a:rPr lang="pt-BR" sz="1600" dirty="0" smtClean="0">
                <a:latin typeface="Century Gothic" pitchFamily="34" charset="0"/>
                <a:hlinkClick r:id="rId5"/>
              </a:rPr>
              <a:t>beforeitsnews.com/alternative/2014/07/the-origin-of-zodiac-constellation-names-3000292.html</a:t>
            </a:r>
            <a:endParaRPr lang="pt-BR" sz="1600" dirty="0" smtClean="0">
              <a:latin typeface="Century Gothic" pitchFamily="34" charset="0"/>
            </a:endParaRPr>
          </a:p>
          <a:p>
            <a:endParaRPr lang="pt-BR" sz="1600" dirty="0" smtClean="0">
              <a:latin typeface="Century Gothic" pitchFamily="34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5886574" y="7430060"/>
            <a:ext cx="511256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Sinopse:</a:t>
            </a:r>
          </a:p>
          <a:p>
            <a:pPr algn="just"/>
            <a:endParaRPr lang="pt-BR" sz="2000" dirty="0" smtClean="0">
              <a:latin typeface="Century Gothic" pitchFamily="34" charset="0"/>
            </a:endParaRPr>
          </a:p>
          <a:p>
            <a:pPr algn="just"/>
            <a:r>
              <a:rPr lang="pt-BR" sz="2200" dirty="0" smtClean="0">
                <a:latin typeface="Century Gothic" pitchFamily="34" charset="0"/>
              </a:rPr>
              <a:t>     É difícil encontrar alguém que não saiba seu signo, e não é raro </a:t>
            </a:r>
            <a:r>
              <a:rPr lang="pt-BR" sz="2200" dirty="0" smtClean="0">
                <a:latin typeface="Century Gothic" pitchFamily="34" charset="0"/>
              </a:rPr>
              <a:t>conhecer </a:t>
            </a:r>
            <a:r>
              <a:rPr lang="pt-BR" sz="2200" dirty="0" smtClean="0">
                <a:latin typeface="Century Gothic" pitchFamily="34" charset="0"/>
              </a:rPr>
              <a:t>pessoas que não saem de casa sem consultar seu horóscopo. </a:t>
            </a:r>
            <a:r>
              <a:rPr lang="pt-BR" sz="2200" dirty="0" smtClean="0">
                <a:latin typeface="Century Gothic" pitchFamily="34" charset="0"/>
              </a:rPr>
              <a:t>A </a:t>
            </a:r>
            <a:r>
              <a:rPr lang="pt-BR" sz="2200" dirty="0" smtClean="0">
                <a:latin typeface="Century Gothic" pitchFamily="34" charset="0"/>
              </a:rPr>
              <a:t>Astrologia e a Astronomia, embora tenham nascido juntas, seguiram rumos completamente diferentes. </a:t>
            </a:r>
            <a:r>
              <a:rPr lang="pt-BR" sz="2200" dirty="0" smtClean="0">
                <a:latin typeface="Century Gothic" pitchFamily="34" charset="0"/>
              </a:rPr>
              <a:t>     Mesmo </a:t>
            </a:r>
            <a:r>
              <a:rPr lang="pt-BR" sz="2200" dirty="0" smtClean="0">
                <a:latin typeface="Century Gothic" pitchFamily="34" charset="0"/>
              </a:rPr>
              <a:t>assim, ainda hoje, </a:t>
            </a:r>
            <a:r>
              <a:rPr lang="pt-BR" sz="2200" dirty="0" smtClean="0">
                <a:latin typeface="Century Gothic" pitchFamily="34" charset="0"/>
              </a:rPr>
              <a:t>é frequente </a:t>
            </a:r>
            <a:r>
              <a:rPr lang="pt-BR" sz="2200" dirty="0" smtClean="0">
                <a:latin typeface="Century Gothic" pitchFamily="34" charset="0"/>
              </a:rPr>
              <a:t>a confusão na cabeça de muitos dos nossos visitantes.</a:t>
            </a:r>
          </a:p>
          <a:p>
            <a:pPr algn="just"/>
            <a:endParaRPr lang="pt-BR" sz="2200" dirty="0" smtClean="0">
              <a:latin typeface="Century Gothic" pitchFamily="34" charset="0"/>
            </a:endParaRPr>
          </a:p>
          <a:p>
            <a:pPr algn="just"/>
            <a:r>
              <a:rPr lang="pt-BR" sz="2200" dirty="0" smtClean="0">
                <a:latin typeface="Century Gothic" pitchFamily="34" charset="0"/>
              </a:rPr>
              <a:t> </a:t>
            </a:r>
            <a:r>
              <a:rPr lang="pt-BR" sz="2200" dirty="0" smtClean="0">
                <a:latin typeface="Century Gothic" pitchFamily="34" charset="0"/>
              </a:rPr>
              <a:t>    </a:t>
            </a:r>
            <a:r>
              <a:rPr lang="pt-BR" sz="2200" dirty="0" smtClean="0">
                <a:latin typeface="Century Gothic" pitchFamily="34" charset="0"/>
              </a:rPr>
              <a:t>A </a:t>
            </a:r>
            <a:r>
              <a:rPr lang="pt-BR" sz="2200" dirty="0" smtClean="0">
                <a:latin typeface="Century Gothic" pitchFamily="34" charset="0"/>
              </a:rPr>
              <a:t>Sessão Astronomia </a:t>
            </a:r>
            <a:r>
              <a:rPr lang="pt-BR" sz="2200" dirty="0" smtClean="0">
                <a:latin typeface="Century Gothic" pitchFamily="34" charset="0"/>
              </a:rPr>
              <a:t>desta </a:t>
            </a:r>
            <a:r>
              <a:rPr lang="pt-BR" sz="2200" dirty="0" smtClean="0">
                <a:latin typeface="Century Gothic" pitchFamily="34" charset="0"/>
              </a:rPr>
              <a:t>semana é a primeira de duas que visam esclarecer um pouco essa situação e contar a história e as lendas por trás das treze constelações do Zodíaco.</a:t>
            </a:r>
            <a:endParaRPr lang="pt-BR" sz="2200" dirty="0">
              <a:latin typeface="Century Gothic" pitchFamily="34" charset="0"/>
            </a:endParaRPr>
          </a:p>
        </p:txBody>
      </p:sp>
      <p:pic>
        <p:nvPicPr>
          <p:cNvPr id="1026" name="Picture 2" descr="http://journeytothestars.files.wordpress.com/2011/01/zodiac.gif"/>
          <p:cNvPicPr>
            <a:picLocks noChangeAspect="1" noChangeArrowheads="1"/>
          </p:cNvPicPr>
          <p:nvPr/>
        </p:nvPicPr>
        <p:blipFill>
          <a:blip r:embed="rId6" cstate="print"/>
          <a:srcRect l="13146" r="13146"/>
          <a:stretch>
            <a:fillRect/>
          </a:stretch>
        </p:blipFill>
        <p:spPr bwMode="auto">
          <a:xfrm>
            <a:off x="606205" y="7586414"/>
            <a:ext cx="5114963" cy="51948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1853</TotalTime>
  <Words>146</Words>
  <Application>Microsoft Office PowerPoint</Application>
  <PresentationFormat>Personalizar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ANDRE</cp:lastModifiedBy>
  <cp:revision>242</cp:revision>
  <dcterms:created xsi:type="dcterms:W3CDTF">2012-01-24T12:22:50Z</dcterms:created>
  <dcterms:modified xsi:type="dcterms:W3CDTF">2015-02-23T19:21:55Z</dcterms:modified>
</cp:coreProperties>
</file>