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961" r:id="rId2"/>
    <p:sldId id="995" r:id="rId3"/>
    <p:sldId id="994" r:id="rId4"/>
    <p:sldId id="996" r:id="rId5"/>
    <p:sldId id="997" r:id="rId6"/>
    <p:sldId id="998" r:id="rId7"/>
    <p:sldId id="1002" r:id="rId8"/>
    <p:sldId id="999" r:id="rId9"/>
    <p:sldId id="1000" r:id="rId10"/>
    <p:sldId id="1003" r:id="rId11"/>
    <p:sldId id="1017" r:id="rId12"/>
    <p:sldId id="1016" r:id="rId13"/>
    <p:sldId id="1018" r:id="rId14"/>
    <p:sldId id="1004" r:id="rId15"/>
    <p:sldId id="1020" r:id="rId16"/>
    <p:sldId id="1019" r:id="rId17"/>
    <p:sldId id="1024" r:id="rId18"/>
    <p:sldId id="1025" r:id="rId19"/>
    <p:sldId id="1026" r:id="rId20"/>
    <p:sldId id="1027" r:id="rId21"/>
    <p:sldId id="1028" r:id="rId22"/>
    <p:sldId id="1021" r:id="rId23"/>
    <p:sldId id="1023" r:id="rId24"/>
    <p:sldId id="1006" r:id="rId25"/>
    <p:sldId id="1012" r:id="rId26"/>
    <p:sldId id="1022" r:id="rId27"/>
    <p:sldId id="1030" r:id="rId28"/>
    <p:sldId id="1031" r:id="rId29"/>
    <p:sldId id="1032" r:id="rId30"/>
    <p:sldId id="1033" r:id="rId31"/>
    <p:sldId id="1034" r:id="rId32"/>
    <p:sldId id="1007" r:id="rId33"/>
    <p:sldId id="1035" r:id="rId34"/>
    <p:sldId id="1008" r:id="rId35"/>
    <p:sldId id="1014" r:id="rId36"/>
    <p:sldId id="1015" r:id="rId37"/>
    <p:sldId id="1037" r:id="rId38"/>
    <p:sldId id="1009" r:id="rId39"/>
    <p:sldId id="1011" r:id="rId40"/>
    <p:sldId id="1036" r:id="rId41"/>
    <p:sldId id="1038" r:id="rId42"/>
    <p:sldId id="1039" r:id="rId43"/>
    <p:sldId id="1010" r:id="rId44"/>
    <p:sldId id="1013" r:id="rId45"/>
  </p:sldIdLst>
  <p:sldSz cx="9144000" cy="6858000" type="screen4x3"/>
  <p:notesSz cx="6858000" cy="8686800"/>
  <p:defaultTextStyle>
    <a:defPPr>
      <a:defRPr lang="pt-BR"/>
    </a:defPPr>
    <a:lvl1pPr algn="ctr" rtl="0" eaLnBrk="0" fontAlgn="base" hangingPunct="0">
      <a:spcBef>
        <a:spcPct val="0"/>
      </a:spcBef>
      <a:spcAft>
        <a:spcPct val="0"/>
      </a:spcAft>
      <a:defRPr sz="1600" b="1" kern="1200">
        <a:solidFill>
          <a:srgbClr val="FF0066"/>
        </a:solidFill>
        <a:latin typeface="Arial" charset="0"/>
        <a:ea typeface="+mn-ea"/>
        <a:cs typeface="+mn-cs"/>
      </a:defRPr>
    </a:lvl1pPr>
    <a:lvl2pPr marL="457200" algn="ctr" rtl="0" eaLnBrk="0" fontAlgn="base" hangingPunct="0">
      <a:spcBef>
        <a:spcPct val="0"/>
      </a:spcBef>
      <a:spcAft>
        <a:spcPct val="0"/>
      </a:spcAft>
      <a:defRPr sz="1600" b="1" kern="1200">
        <a:solidFill>
          <a:srgbClr val="FF0066"/>
        </a:solidFill>
        <a:latin typeface="Arial" charset="0"/>
        <a:ea typeface="+mn-ea"/>
        <a:cs typeface="+mn-cs"/>
      </a:defRPr>
    </a:lvl2pPr>
    <a:lvl3pPr marL="914400" algn="ctr" rtl="0" eaLnBrk="0" fontAlgn="base" hangingPunct="0">
      <a:spcBef>
        <a:spcPct val="0"/>
      </a:spcBef>
      <a:spcAft>
        <a:spcPct val="0"/>
      </a:spcAft>
      <a:defRPr sz="1600" b="1" kern="1200">
        <a:solidFill>
          <a:srgbClr val="FF0066"/>
        </a:solidFill>
        <a:latin typeface="Arial" charset="0"/>
        <a:ea typeface="+mn-ea"/>
        <a:cs typeface="+mn-cs"/>
      </a:defRPr>
    </a:lvl3pPr>
    <a:lvl4pPr marL="1371600" algn="ctr" rtl="0" eaLnBrk="0" fontAlgn="base" hangingPunct="0">
      <a:spcBef>
        <a:spcPct val="0"/>
      </a:spcBef>
      <a:spcAft>
        <a:spcPct val="0"/>
      </a:spcAft>
      <a:defRPr sz="1600" b="1" kern="1200">
        <a:solidFill>
          <a:srgbClr val="FF0066"/>
        </a:solidFill>
        <a:latin typeface="Arial" charset="0"/>
        <a:ea typeface="+mn-ea"/>
        <a:cs typeface="+mn-cs"/>
      </a:defRPr>
    </a:lvl4pPr>
    <a:lvl5pPr marL="1828800" algn="ctr" rtl="0" eaLnBrk="0" fontAlgn="base" hangingPunct="0">
      <a:spcBef>
        <a:spcPct val="0"/>
      </a:spcBef>
      <a:spcAft>
        <a:spcPct val="0"/>
      </a:spcAft>
      <a:defRPr sz="1600" b="1" kern="1200">
        <a:solidFill>
          <a:srgbClr val="FF0066"/>
        </a:solidFill>
        <a:latin typeface="Arial" charset="0"/>
        <a:ea typeface="+mn-ea"/>
        <a:cs typeface="+mn-cs"/>
      </a:defRPr>
    </a:lvl5pPr>
    <a:lvl6pPr marL="2286000" algn="l" defTabSz="914400" rtl="0" eaLnBrk="1" latinLnBrk="0" hangingPunct="1">
      <a:defRPr sz="1600" b="1" kern="1200">
        <a:solidFill>
          <a:srgbClr val="FF0066"/>
        </a:solidFill>
        <a:latin typeface="Arial" charset="0"/>
        <a:ea typeface="+mn-ea"/>
        <a:cs typeface="+mn-cs"/>
      </a:defRPr>
    </a:lvl6pPr>
    <a:lvl7pPr marL="2743200" algn="l" defTabSz="914400" rtl="0" eaLnBrk="1" latinLnBrk="0" hangingPunct="1">
      <a:defRPr sz="1600" b="1" kern="1200">
        <a:solidFill>
          <a:srgbClr val="FF0066"/>
        </a:solidFill>
        <a:latin typeface="Arial" charset="0"/>
        <a:ea typeface="+mn-ea"/>
        <a:cs typeface="+mn-cs"/>
      </a:defRPr>
    </a:lvl7pPr>
    <a:lvl8pPr marL="3200400" algn="l" defTabSz="914400" rtl="0" eaLnBrk="1" latinLnBrk="0" hangingPunct="1">
      <a:defRPr sz="1600" b="1" kern="1200">
        <a:solidFill>
          <a:srgbClr val="FF0066"/>
        </a:solidFill>
        <a:latin typeface="Arial" charset="0"/>
        <a:ea typeface="+mn-ea"/>
        <a:cs typeface="+mn-cs"/>
      </a:defRPr>
    </a:lvl8pPr>
    <a:lvl9pPr marL="3657600" algn="l" defTabSz="914400" rtl="0" eaLnBrk="1" latinLnBrk="0" hangingPunct="1">
      <a:defRPr sz="1600" b="1" kern="1200">
        <a:solidFill>
          <a:srgbClr val="FF0066"/>
        </a:solidFill>
        <a:latin typeface="Arial" charset="0"/>
        <a:ea typeface="+mn-ea"/>
        <a:cs typeface="+mn-cs"/>
      </a:defRPr>
    </a:lvl9pPr>
  </p:defaultTextStyle>
  <p:extLst>
    <p:ext uri="{EFAFB233-063F-42B5-8137-9DF3F51BA10A}">
      <p15:sldGuideLst xmlns="" xmlns:p15="http://schemas.microsoft.com/office/powerpoint/2012/main">
        <p15:guide id="1" orient="horz" pos="2256">
          <p15:clr>
            <a:srgbClr val="A4A3A4"/>
          </p15:clr>
        </p15:guide>
        <p15:guide id="2" pos="2880">
          <p15:clr>
            <a:srgbClr val="A4A3A4"/>
          </p15:clr>
        </p15:guide>
      </p15:sldGuideLst>
    </p:ext>
    <p:ext uri="{2D200454-40CA-4A62-9FC3-DE9A4176ACB9}">
      <p15:notesGuideLst xmlns=""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 initials="A" lastIdx="4" clrIdx="0"/>
  <p:cmAuthor id="1" name="Tamara Galindo" initials="TG" lastIdx="1" clrIdx="1">
    <p:extLst>
      <p:ext uri="{19B8F6BF-5375-455C-9EA6-DF929625EA0E}">
        <p15:presenceInfo xmlns="" xmlns:p15="http://schemas.microsoft.com/office/powerpoint/2012/main" userId="9901479852d864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EE8800"/>
    <a:srgbClr val="FFFFCC"/>
    <a:srgbClr val="143C2B"/>
    <a:srgbClr val="005392"/>
    <a:srgbClr val="000066"/>
    <a:srgbClr val="0000FF"/>
    <a:srgbClr val="0066FF"/>
    <a:srgbClr val="00CC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00" autoAdjust="0"/>
    <p:restoredTop sz="75679" autoAdjust="0"/>
  </p:normalViewPr>
  <p:slideViewPr>
    <p:cSldViewPr>
      <p:cViewPr varScale="1">
        <p:scale>
          <a:sx n="48" d="100"/>
          <a:sy n="48" d="100"/>
        </p:scale>
        <p:origin x="-1400" y="-76"/>
      </p:cViewPr>
      <p:guideLst>
        <p:guide orient="horz" pos="225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39" y="863"/>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3-17T21:24:37.852" idx="1">
    <p:pos x="10" y="10"/>
    <p:text/>
    <p:extLst>
      <p:ext uri="{C676402C-5697-4E1C-873F-D02D1690AC5C}">
        <p15:threadingInfo xmlns="" xmlns:p15="http://schemas.microsoft.com/office/powerpoint/2012/main" timeZoneBias="1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a:defRPr sz="1000" b="0" i="1">
                <a:solidFill>
                  <a:schemeClr val="tx1"/>
                </a:solidFill>
                <a:latin typeface="Times New Roman" pitchFamily="18" charset="0"/>
              </a:defRPr>
            </a:lvl1pPr>
          </a:lstStyle>
          <a:p>
            <a:pPr>
              <a:defRPr/>
            </a:pPr>
            <a:endParaRPr lang="pt-BR"/>
          </a:p>
        </p:txBody>
      </p:sp>
      <p:sp>
        <p:nvSpPr>
          <p:cNvPr id="3075" name="Rectangle 3"/>
          <p:cNvSpPr>
            <a:spLocks noGrp="1" noChangeArrowheads="1"/>
          </p:cNvSpPr>
          <p:nvPr>
            <p:ph type="dt" sz="quarter" idx="1"/>
          </p:nvPr>
        </p:nvSpPr>
        <p:spPr bwMode="auto">
          <a:xfrm>
            <a:off x="388620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b="0" i="1">
                <a:solidFill>
                  <a:schemeClr val="tx1"/>
                </a:solidFill>
                <a:latin typeface="Times New Roman" pitchFamily="18" charset="0"/>
              </a:defRPr>
            </a:lvl1pPr>
          </a:lstStyle>
          <a:p>
            <a:pPr>
              <a:defRPr/>
            </a:pPr>
            <a:endParaRPr lang="pt-BR"/>
          </a:p>
        </p:txBody>
      </p:sp>
      <p:sp>
        <p:nvSpPr>
          <p:cNvPr id="3076" name="Rectangle 4"/>
          <p:cNvSpPr>
            <a:spLocks noGrp="1" noChangeArrowheads="1"/>
          </p:cNvSpPr>
          <p:nvPr>
            <p:ph type="ftr" sz="quarter" idx="2"/>
          </p:nvPr>
        </p:nvSpPr>
        <p:spPr bwMode="auto">
          <a:xfrm>
            <a:off x="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a:defRPr sz="1000" b="0" i="1">
                <a:solidFill>
                  <a:schemeClr val="tx1"/>
                </a:solidFill>
                <a:latin typeface="Times New Roman" pitchFamily="18" charset="0"/>
              </a:defRPr>
            </a:lvl1pPr>
          </a:lstStyle>
          <a:p>
            <a:pPr>
              <a:defRPr/>
            </a:pPr>
            <a:endParaRPr lang="pt-BR"/>
          </a:p>
        </p:txBody>
      </p:sp>
      <p:sp>
        <p:nvSpPr>
          <p:cNvPr id="3077" name="Rectangle 5"/>
          <p:cNvSpPr>
            <a:spLocks noGrp="1" noChangeArrowheads="1"/>
          </p:cNvSpPr>
          <p:nvPr>
            <p:ph type="sldNum" sz="quarter" idx="3"/>
          </p:nvPr>
        </p:nvSpPr>
        <p:spPr bwMode="auto">
          <a:xfrm>
            <a:off x="388620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b="0" i="1">
                <a:solidFill>
                  <a:schemeClr val="tx1"/>
                </a:solidFill>
                <a:latin typeface="Times New Roman" pitchFamily="18" charset="0"/>
              </a:defRPr>
            </a:lvl1pPr>
          </a:lstStyle>
          <a:p>
            <a:pPr>
              <a:defRPr/>
            </a:pPr>
            <a:fld id="{CFA652CD-3B31-4DA3-A018-E4E32F35A5AB}" type="slidenum">
              <a:rPr lang="pt-BR"/>
              <a:pPr>
                <a:defRPr/>
              </a:pPr>
              <a:t>‹nº›</a:t>
            </a:fld>
            <a:endParaRPr lang="pt-BR"/>
          </a:p>
        </p:txBody>
      </p:sp>
    </p:spTree>
    <p:extLst>
      <p:ext uri="{BB962C8B-B14F-4D97-AF65-F5344CB8AC3E}">
        <p14:creationId xmlns="" xmlns:p14="http://schemas.microsoft.com/office/powerpoint/2010/main" val="3584190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a:defRPr sz="1000" b="0" i="1">
                <a:solidFill>
                  <a:schemeClr val="tx1"/>
                </a:solidFill>
              </a:defRPr>
            </a:lvl1pPr>
          </a:lstStyle>
          <a:p>
            <a:pPr>
              <a:defRPr/>
            </a:pPr>
            <a:endParaRPr lang="pt-BR"/>
          </a:p>
        </p:txBody>
      </p:sp>
      <p:sp>
        <p:nvSpPr>
          <p:cNvPr id="2051" name="Rectangle 3"/>
          <p:cNvSpPr>
            <a:spLocks noGrp="1" noChangeArrowheads="1"/>
          </p:cNvSpPr>
          <p:nvPr>
            <p:ph type="dt" idx="1"/>
          </p:nvPr>
        </p:nvSpPr>
        <p:spPr bwMode="auto">
          <a:xfrm>
            <a:off x="388620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b="0" i="1">
                <a:solidFill>
                  <a:schemeClr val="tx1"/>
                </a:solidFill>
              </a:defRPr>
            </a:lvl1pPr>
          </a:lstStyle>
          <a:p>
            <a:pPr>
              <a:defRPr/>
            </a:pPr>
            <a:endParaRPr lang="pt-BR"/>
          </a:p>
        </p:txBody>
      </p:sp>
      <p:sp>
        <p:nvSpPr>
          <p:cNvPr id="31748" name="Rectangle 4"/>
          <p:cNvSpPr>
            <a:spLocks noGrp="1" noRot="1" noChangeAspect="1" noChangeArrowheads="1" noTextEdit="1"/>
          </p:cNvSpPr>
          <p:nvPr>
            <p:ph type="sldImg" idx="2"/>
          </p:nvPr>
        </p:nvSpPr>
        <p:spPr bwMode="auto">
          <a:xfrm>
            <a:off x="1263650" y="657225"/>
            <a:ext cx="4330700" cy="324485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4400" y="4125913"/>
            <a:ext cx="5029200" cy="39100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2054" name="Rectangle 6"/>
          <p:cNvSpPr>
            <a:spLocks noGrp="1" noChangeArrowheads="1"/>
          </p:cNvSpPr>
          <p:nvPr>
            <p:ph type="ftr" sz="quarter" idx="4"/>
          </p:nvPr>
        </p:nvSpPr>
        <p:spPr bwMode="auto">
          <a:xfrm>
            <a:off x="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a:defRPr sz="1000" b="0" i="1">
                <a:solidFill>
                  <a:schemeClr val="tx1"/>
                </a:solidFill>
              </a:defRPr>
            </a:lvl1pPr>
          </a:lstStyle>
          <a:p>
            <a:pPr>
              <a:defRPr/>
            </a:pPr>
            <a:endParaRPr lang="pt-BR"/>
          </a:p>
        </p:txBody>
      </p:sp>
      <p:sp>
        <p:nvSpPr>
          <p:cNvPr id="2055" name="Rectangle 7"/>
          <p:cNvSpPr>
            <a:spLocks noGrp="1" noChangeArrowheads="1"/>
          </p:cNvSpPr>
          <p:nvPr>
            <p:ph type="sldNum" sz="quarter" idx="5"/>
          </p:nvPr>
        </p:nvSpPr>
        <p:spPr bwMode="auto">
          <a:xfrm>
            <a:off x="388620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b="0" i="1">
                <a:solidFill>
                  <a:schemeClr val="tx1"/>
                </a:solidFill>
              </a:defRPr>
            </a:lvl1pPr>
          </a:lstStyle>
          <a:p>
            <a:pPr>
              <a:defRPr/>
            </a:pPr>
            <a:fld id="{44C27E86-A91C-48BC-BC6F-3157D93EDA57}" type="slidenum">
              <a:rPr lang="pt-BR"/>
              <a:pPr>
                <a:defRPr/>
              </a:pPr>
              <a:t>‹nº›</a:t>
            </a:fld>
            <a:endParaRPr lang="pt-BR"/>
          </a:p>
        </p:txBody>
      </p:sp>
    </p:spTree>
    <p:extLst>
      <p:ext uri="{BB962C8B-B14F-4D97-AF65-F5344CB8AC3E}">
        <p14:creationId xmlns="" xmlns:p14="http://schemas.microsoft.com/office/powerpoint/2010/main" val="6621141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D7E9EFDE-3931-4916-A185-632897AC7FC4}" type="slidenum">
              <a:rPr lang="pt-BR" smtClean="0"/>
              <a:pPr/>
              <a:t>1</a:t>
            </a:fld>
            <a:endParaRPr lang="pt-BR"/>
          </a:p>
        </p:txBody>
      </p:sp>
      <p:sp>
        <p:nvSpPr>
          <p:cNvPr id="32771" name="Text Box 2"/>
          <p:cNvSpPr txBox="1">
            <a:spLocks noChangeArrowheads="1"/>
          </p:cNvSpPr>
          <p:nvPr/>
        </p:nvSpPr>
        <p:spPr bwMode="auto">
          <a:xfrm>
            <a:off x="1190625" y="835025"/>
            <a:ext cx="4476750" cy="3006725"/>
          </a:xfrm>
          <a:prstGeom prst="rect">
            <a:avLst/>
          </a:prstGeom>
          <a:solidFill>
            <a:srgbClr val="FFFFFF"/>
          </a:solidFill>
          <a:ln w="9360">
            <a:solidFill>
              <a:srgbClr val="000000"/>
            </a:solidFill>
            <a:miter lim="800000"/>
            <a:headEnd/>
            <a:tailEnd/>
          </a:ln>
        </p:spPr>
        <p:txBody>
          <a:bodyPr wrap="none" anchor="ctr"/>
          <a:lstStyle/>
          <a:p>
            <a:endParaRPr lang="pt-BR"/>
          </a:p>
        </p:txBody>
      </p:sp>
      <p:sp>
        <p:nvSpPr>
          <p:cNvPr id="32772" name="Rectangle 3"/>
          <p:cNvSpPr>
            <a:spLocks noGrp="1" noChangeArrowheads="1"/>
          </p:cNvSpPr>
          <p:nvPr>
            <p:ph type="body"/>
          </p:nvPr>
        </p:nvSpPr>
        <p:spPr>
          <a:xfrm>
            <a:off x="1062038" y="4132263"/>
            <a:ext cx="4735512" cy="3333750"/>
          </a:xfrm>
          <a:noFill/>
          <a:ln/>
        </p:spPr>
        <p:txBody>
          <a:bodyPr wrap="none" anchor="ctr"/>
          <a:lstStyle/>
          <a:p>
            <a:endParaRPr lang="pt-BR" dirty="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657225"/>
            <a:ext cx="4327525" cy="3244850"/>
          </a:xfrm>
        </p:spPr>
      </p:sp>
      <p:sp>
        <p:nvSpPr>
          <p:cNvPr id="3" name="Notes Placeholder 2"/>
          <p:cNvSpPr>
            <a:spLocks noGrp="1"/>
          </p:cNvSpPr>
          <p:nvPr>
            <p:ph type="body" idx="1"/>
          </p:nvPr>
        </p:nvSpPr>
        <p:spPr/>
        <p:txBody>
          <a:bodyPr/>
          <a:lstStyle/>
          <a:p>
            <a:r>
              <a:rPr lang="pt-BR" sz="1200" b="0" i="0" kern="1200" dirty="0">
                <a:solidFill>
                  <a:schemeClr val="tx1"/>
                </a:solidFill>
                <a:effectLst/>
                <a:latin typeface="Times New Roman" pitchFamily="18" charset="0"/>
                <a:ea typeface="+mn-ea"/>
                <a:cs typeface="+mn-cs"/>
              </a:rPr>
              <a:t>Quando parte de uma </a:t>
            </a:r>
            <a:r>
              <a:rPr lang="pt-BR" sz="1200" b="1" i="0" kern="1200" dirty="0">
                <a:solidFill>
                  <a:schemeClr val="tx1"/>
                </a:solidFill>
                <a:effectLst/>
                <a:latin typeface="Times New Roman" pitchFamily="18" charset="0"/>
                <a:ea typeface="+mn-ea"/>
                <a:cs typeface="+mn-cs"/>
              </a:rPr>
              <a:t>nebulosa</a:t>
            </a:r>
            <a:r>
              <a:rPr lang="pt-BR" sz="1200" b="0" i="0" kern="1200" dirty="0">
                <a:solidFill>
                  <a:schemeClr val="tx1"/>
                </a:solidFill>
                <a:effectLst/>
                <a:latin typeface="Times New Roman" pitchFamily="18" charset="0"/>
                <a:ea typeface="+mn-ea"/>
                <a:cs typeface="+mn-cs"/>
              </a:rPr>
              <a:t> começa a se aglutinar, a atração gravitacional se encarrega para completar o processo de formação de novas estrelas. Este evento é conhecido como </a:t>
            </a:r>
            <a:r>
              <a:rPr lang="pt-BR" sz="1200" b="1" i="0" kern="1200" dirty="0">
                <a:solidFill>
                  <a:schemeClr val="tx1"/>
                </a:solidFill>
                <a:effectLst/>
                <a:latin typeface="Times New Roman" pitchFamily="18" charset="0"/>
                <a:ea typeface="+mn-ea"/>
                <a:cs typeface="+mn-cs"/>
              </a:rPr>
              <a:t>"colapso gravitacional"</a:t>
            </a:r>
            <a:r>
              <a:rPr lang="pt-BR" sz="1200" b="0" i="0" kern="1200" dirty="0">
                <a:solidFill>
                  <a:schemeClr val="tx1"/>
                </a:solidFill>
                <a:effectLst/>
                <a:latin typeface="Times New Roman" pitchFamily="18" charset="0"/>
                <a:ea typeface="+mn-ea"/>
                <a:cs typeface="+mn-cs"/>
              </a:rPr>
              <a:t>. As </a:t>
            </a:r>
            <a:r>
              <a:rPr lang="pt-BR" sz="1200" b="1" i="0" kern="1200" dirty="0">
                <a:solidFill>
                  <a:schemeClr val="tx1"/>
                </a:solidFill>
                <a:effectLst/>
                <a:latin typeface="Times New Roman" pitchFamily="18" charset="0"/>
                <a:ea typeface="+mn-ea"/>
                <a:cs typeface="+mn-cs"/>
              </a:rPr>
              <a:t>nebulosas</a:t>
            </a:r>
            <a:r>
              <a:rPr lang="pt-BR" sz="1200" b="0" i="0" kern="1200" dirty="0">
                <a:solidFill>
                  <a:schemeClr val="tx1"/>
                </a:solidFill>
                <a:effectLst/>
                <a:latin typeface="Times New Roman" pitchFamily="18" charset="0"/>
                <a:ea typeface="+mn-ea"/>
                <a:cs typeface="+mn-cs"/>
              </a:rPr>
              <a:t> se encontram no interior de galáxias, no meio inter-estelar.</a:t>
            </a:r>
            <a:endParaRPr lang="pt-BR" dirty="0"/>
          </a:p>
        </p:txBody>
      </p:sp>
      <p:sp>
        <p:nvSpPr>
          <p:cNvPr id="4" name="Slide Number Placeholder 3"/>
          <p:cNvSpPr>
            <a:spLocks noGrp="1"/>
          </p:cNvSpPr>
          <p:nvPr>
            <p:ph type="sldNum" sz="quarter" idx="10"/>
          </p:nvPr>
        </p:nvSpPr>
        <p:spPr/>
        <p:txBody>
          <a:bodyPr/>
          <a:lstStyle/>
          <a:p>
            <a:pPr>
              <a:defRPr/>
            </a:pPr>
            <a:fld id="{44C27E86-A91C-48BC-BC6F-3157D93EDA57}" type="slidenum">
              <a:rPr lang="pt-BR" smtClean="0"/>
              <a:pPr>
                <a:defRPr/>
              </a:pPr>
              <a:t>16</a:t>
            </a:fld>
            <a:endParaRPr lang="pt-BR"/>
          </a:p>
        </p:txBody>
      </p:sp>
    </p:spTree>
    <p:extLst>
      <p:ext uri="{BB962C8B-B14F-4D97-AF65-F5344CB8AC3E}">
        <p14:creationId xmlns="" xmlns:p14="http://schemas.microsoft.com/office/powerpoint/2010/main" val="3782535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657225"/>
            <a:ext cx="4327525" cy="3244850"/>
          </a:xfrm>
        </p:spPr>
      </p:sp>
      <p:sp>
        <p:nvSpPr>
          <p:cNvPr id="3" name="Notes Placeholder 2"/>
          <p:cNvSpPr>
            <a:spLocks noGrp="1"/>
          </p:cNvSpPr>
          <p:nvPr>
            <p:ph type="body" idx="1"/>
          </p:nvPr>
        </p:nvSpPr>
        <p:spPr/>
        <p:txBody>
          <a:bodyPr/>
          <a:lstStyle/>
          <a:p>
            <a:r>
              <a:rPr lang="pt-BR" sz="1200" b="0" dirty="0">
                <a:solidFill>
                  <a:schemeClr val="bg1"/>
                </a:solidFill>
              </a:rPr>
              <a:t> </a:t>
            </a:r>
            <a:r>
              <a:rPr lang="pt-BR" sz="1200" dirty="0">
                <a:solidFill>
                  <a:schemeClr val="bg1"/>
                </a:solidFill>
              </a:rPr>
              <a:t>Nebulosas de emissão</a:t>
            </a:r>
            <a:r>
              <a:rPr lang="pt-BR" sz="1200" b="0" dirty="0">
                <a:solidFill>
                  <a:schemeClr val="bg1"/>
                </a:solidFill>
              </a:rPr>
              <a:t> e de</a:t>
            </a:r>
            <a:r>
              <a:rPr lang="pt-BR" sz="1200" dirty="0">
                <a:solidFill>
                  <a:schemeClr val="bg1"/>
                </a:solidFill>
              </a:rPr>
              <a:t>reflexão</a:t>
            </a:r>
            <a:r>
              <a:rPr lang="pt-BR" sz="1200" b="0" dirty="0">
                <a:solidFill>
                  <a:schemeClr val="bg1"/>
                </a:solidFill>
              </a:rPr>
              <a:t> são geralmente vistas juntas e são também chamadas de </a:t>
            </a:r>
            <a:r>
              <a:rPr lang="pt-BR" sz="1200" dirty="0">
                <a:solidFill>
                  <a:schemeClr val="bg1"/>
                </a:solidFill>
              </a:rPr>
              <a:t>nebulosas difusas</a:t>
            </a:r>
            <a:r>
              <a:rPr lang="pt-BR" sz="1200" b="0" dirty="0">
                <a:solidFill>
                  <a:schemeClr val="bg1"/>
                </a:solidFill>
              </a:rPr>
              <a:t>.</a:t>
            </a:r>
            <a:endParaRPr lang="pt-BR" dirty="0"/>
          </a:p>
        </p:txBody>
      </p:sp>
      <p:sp>
        <p:nvSpPr>
          <p:cNvPr id="4" name="Slide Number Placeholder 3"/>
          <p:cNvSpPr>
            <a:spLocks noGrp="1"/>
          </p:cNvSpPr>
          <p:nvPr>
            <p:ph type="sldNum" sz="quarter" idx="10"/>
          </p:nvPr>
        </p:nvSpPr>
        <p:spPr/>
        <p:txBody>
          <a:bodyPr/>
          <a:lstStyle/>
          <a:p>
            <a:pPr>
              <a:defRPr/>
            </a:pPr>
            <a:fld id="{44C27E86-A91C-48BC-BC6F-3157D93EDA57}" type="slidenum">
              <a:rPr lang="pt-BR" smtClean="0"/>
              <a:pPr>
                <a:defRPr/>
              </a:pPr>
              <a:t>19</a:t>
            </a:fld>
            <a:endParaRPr lang="pt-BR"/>
          </a:p>
        </p:txBody>
      </p:sp>
    </p:spTree>
    <p:extLst>
      <p:ext uri="{BB962C8B-B14F-4D97-AF65-F5344CB8AC3E}">
        <p14:creationId xmlns="" xmlns:p14="http://schemas.microsoft.com/office/powerpoint/2010/main" val="673397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657225"/>
            <a:ext cx="4327525" cy="3244850"/>
          </a:xfrm>
        </p:spPr>
      </p:sp>
      <p:sp>
        <p:nvSpPr>
          <p:cNvPr id="3" name="Notes Placeholder 2"/>
          <p:cNvSpPr>
            <a:spLocks noGrp="1"/>
          </p:cNvSpPr>
          <p:nvPr>
            <p:ph type="body" idx="1"/>
          </p:nvPr>
        </p:nvSpPr>
        <p:spPr/>
        <p:txBody>
          <a:bodyPr/>
          <a:lstStyle/>
          <a:p>
            <a:r>
              <a:rPr lang="pt-BR" b="0" dirty="0">
                <a:solidFill>
                  <a:srgbClr val="444444"/>
                </a:solidFill>
                <a:latin typeface="Arial" panose="020B0604020202020204" pitchFamily="34" charset="0"/>
              </a:rPr>
              <a:t>, podendo ser vista na constelação de Lira.</a:t>
            </a:r>
            <a:endParaRPr lang="pt-BR" dirty="0"/>
          </a:p>
        </p:txBody>
      </p:sp>
      <p:sp>
        <p:nvSpPr>
          <p:cNvPr id="4" name="Slide Number Placeholder 3"/>
          <p:cNvSpPr>
            <a:spLocks noGrp="1"/>
          </p:cNvSpPr>
          <p:nvPr>
            <p:ph type="sldNum" sz="quarter" idx="10"/>
          </p:nvPr>
        </p:nvSpPr>
        <p:spPr/>
        <p:txBody>
          <a:bodyPr/>
          <a:lstStyle/>
          <a:p>
            <a:pPr>
              <a:defRPr/>
            </a:pPr>
            <a:fld id="{44C27E86-A91C-48BC-BC6F-3157D93EDA57}" type="slidenum">
              <a:rPr lang="pt-BR" smtClean="0"/>
              <a:pPr>
                <a:defRPr/>
              </a:pPr>
              <a:t>21</a:t>
            </a:fld>
            <a:endParaRPr lang="pt-BR"/>
          </a:p>
        </p:txBody>
      </p:sp>
    </p:spTree>
    <p:extLst>
      <p:ext uri="{BB962C8B-B14F-4D97-AF65-F5344CB8AC3E}">
        <p14:creationId xmlns="" xmlns:p14="http://schemas.microsoft.com/office/powerpoint/2010/main" val="3537449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657225"/>
            <a:ext cx="4327525" cy="3244850"/>
          </a:xfrm>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pPr>
              <a:defRPr/>
            </a:pPr>
            <a:fld id="{44C27E86-A91C-48BC-BC6F-3157D93EDA57}" type="slidenum">
              <a:rPr lang="pt-BR" smtClean="0"/>
              <a:pPr>
                <a:defRPr/>
              </a:pPr>
              <a:t>23</a:t>
            </a:fld>
            <a:endParaRPr lang="pt-BR"/>
          </a:p>
        </p:txBody>
      </p:sp>
    </p:spTree>
    <p:extLst>
      <p:ext uri="{BB962C8B-B14F-4D97-AF65-F5344CB8AC3E}">
        <p14:creationId xmlns="" xmlns:p14="http://schemas.microsoft.com/office/powerpoint/2010/main" val="2493848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657225"/>
            <a:ext cx="4327525" cy="3244850"/>
          </a:xfrm>
        </p:spPr>
      </p:sp>
      <p:sp>
        <p:nvSpPr>
          <p:cNvPr id="3" name="Notes Placeholder 2"/>
          <p:cNvSpPr>
            <a:spLocks noGrp="1"/>
          </p:cNvSpPr>
          <p:nvPr>
            <p:ph type="body" idx="1"/>
          </p:nvPr>
        </p:nvSpPr>
        <p:spPr/>
        <p:txBody>
          <a:bodyPr/>
          <a:lstStyle/>
          <a:p>
            <a:r>
              <a:rPr lang="pt-BR" dirty="0"/>
              <a:t/>
            </a:r>
            <a:br>
              <a:rPr lang="pt-BR" dirty="0"/>
            </a:br>
            <a:r>
              <a:rPr lang="pt-BR" sz="1200" b="0" i="0" kern="1200" dirty="0">
                <a:solidFill>
                  <a:schemeClr val="tx1"/>
                </a:solidFill>
                <a:effectLst/>
                <a:latin typeface="Times New Roman" pitchFamily="18" charset="0"/>
                <a:ea typeface="+mn-ea"/>
                <a:cs typeface="+mn-cs"/>
              </a:rPr>
              <a:t>Esta imagem do sol foi tomada em 15 de julho de 2015, com o Extreme Ultraviolet Imager a bordo NASA Solar relações terrestres Observatory adiante ( STEREO- A) nave espacial , que recolhe imagens em vários comprimentos de onda de luz que são invisíveis ao olho humano . Esta imagem mostra o Sol em comprimentos de onda de 171 angstroms , normalmente colorized no azul.</a:t>
            </a:r>
            <a:endParaRPr lang="pt-BR" dirty="0"/>
          </a:p>
        </p:txBody>
      </p:sp>
      <p:sp>
        <p:nvSpPr>
          <p:cNvPr id="4" name="Slide Number Placeholder 3"/>
          <p:cNvSpPr>
            <a:spLocks noGrp="1"/>
          </p:cNvSpPr>
          <p:nvPr>
            <p:ph type="sldNum" sz="quarter" idx="10"/>
          </p:nvPr>
        </p:nvSpPr>
        <p:spPr/>
        <p:txBody>
          <a:bodyPr/>
          <a:lstStyle/>
          <a:p>
            <a:pPr>
              <a:defRPr/>
            </a:pPr>
            <a:fld id="{44C27E86-A91C-48BC-BC6F-3157D93EDA57}" type="slidenum">
              <a:rPr lang="pt-BR" smtClean="0"/>
              <a:pPr>
                <a:defRPr/>
              </a:pPr>
              <a:t>24</a:t>
            </a:fld>
            <a:endParaRPr lang="pt-BR"/>
          </a:p>
        </p:txBody>
      </p:sp>
    </p:spTree>
    <p:extLst>
      <p:ext uri="{BB962C8B-B14F-4D97-AF65-F5344CB8AC3E}">
        <p14:creationId xmlns="" xmlns:p14="http://schemas.microsoft.com/office/powerpoint/2010/main" val="400790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657225"/>
            <a:ext cx="4327525" cy="3244850"/>
          </a:xfrm>
        </p:spPr>
      </p:sp>
      <p:sp>
        <p:nvSpPr>
          <p:cNvPr id="3" name="Notes Placeholder 2"/>
          <p:cNvSpPr>
            <a:spLocks noGrp="1"/>
          </p:cNvSpPr>
          <p:nvPr>
            <p:ph type="body" idx="1"/>
          </p:nvPr>
        </p:nvSpPr>
        <p:spPr/>
        <p:txBody>
          <a:bodyPr/>
          <a:lstStyle/>
          <a:p>
            <a:r>
              <a:rPr lang="pt-BR" sz="1200" b="0" i="0" kern="1200" dirty="0">
                <a:solidFill>
                  <a:schemeClr val="tx1"/>
                </a:solidFill>
                <a:effectLst/>
                <a:latin typeface="Times New Roman" pitchFamily="18" charset="0"/>
                <a:ea typeface="+mn-ea"/>
                <a:cs typeface="+mn-cs"/>
              </a:rPr>
              <a:t>Construída pelos egípcios há cerca de 4.500 anos, é a única maravilha antiga ainda existente. Segundo o historiador grego Heródoto, 100.000 homens trabalharam durante 20 anos na construção da pirâmide. Sua construção revela um grande conhecimento de geografia, astronomia, geologia, matemática e outras ciências por parte dos construtores egípcios.</a:t>
            </a:r>
            <a:endParaRPr lang="pt-BR" dirty="0"/>
          </a:p>
        </p:txBody>
      </p:sp>
      <p:sp>
        <p:nvSpPr>
          <p:cNvPr id="4" name="Slide Number Placeholder 3"/>
          <p:cNvSpPr>
            <a:spLocks noGrp="1"/>
          </p:cNvSpPr>
          <p:nvPr>
            <p:ph type="sldNum" sz="quarter" idx="10"/>
          </p:nvPr>
        </p:nvSpPr>
        <p:spPr/>
        <p:txBody>
          <a:bodyPr/>
          <a:lstStyle/>
          <a:p>
            <a:pPr>
              <a:defRPr/>
            </a:pPr>
            <a:fld id="{44C27E86-A91C-48BC-BC6F-3157D93EDA57}" type="slidenum">
              <a:rPr lang="pt-BR" smtClean="0"/>
              <a:pPr>
                <a:defRPr/>
              </a:pPr>
              <a:t>3</a:t>
            </a:fld>
            <a:endParaRPr lang="pt-BR"/>
          </a:p>
        </p:txBody>
      </p:sp>
    </p:spTree>
    <p:extLst>
      <p:ext uri="{BB962C8B-B14F-4D97-AF65-F5344CB8AC3E}">
        <p14:creationId xmlns="" xmlns:p14="http://schemas.microsoft.com/office/powerpoint/2010/main" val="335043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657225"/>
            <a:ext cx="4327525" cy="3244850"/>
          </a:xfrm>
        </p:spPr>
      </p:sp>
      <p:sp>
        <p:nvSpPr>
          <p:cNvPr id="3" name="Notes Placeholder 2"/>
          <p:cNvSpPr>
            <a:spLocks noGrp="1"/>
          </p:cNvSpPr>
          <p:nvPr>
            <p:ph type="body" idx="1"/>
          </p:nvPr>
        </p:nvSpPr>
        <p:spPr/>
        <p:txBody>
          <a:bodyPr/>
          <a:lstStyle/>
          <a:p>
            <a:r>
              <a:rPr lang="pt-BR" sz="1200" b="0" i="0" kern="1200" dirty="0">
                <a:solidFill>
                  <a:schemeClr val="tx1"/>
                </a:solidFill>
                <a:effectLst/>
                <a:latin typeface="Times New Roman" pitchFamily="18" charset="0"/>
                <a:ea typeface="+mn-ea"/>
                <a:cs typeface="+mn-cs"/>
              </a:rPr>
              <a:t>Além de ser considerado uma das 7 maravilhas do mundo antigo esse jardim pode até nem ter existido. Os Jardins Suspensos consistiam em uma estrutura arquitetônica de terraços que continham uma infinidade de espécies de fauna e flora. Até hoje encontram-se poucos relatos e nenhum sítio arqueológico. Eles ficavam a beira do rio Eufrates e foram construidos sobre uma construção de vários andares.</a:t>
            </a:r>
            <a:endParaRPr lang="pt-BR" dirty="0"/>
          </a:p>
        </p:txBody>
      </p:sp>
      <p:sp>
        <p:nvSpPr>
          <p:cNvPr id="4" name="Slide Number Placeholder 3"/>
          <p:cNvSpPr>
            <a:spLocks noGrp="1"/>
          </p:cNvSpPr>
          <p:nvPr>
            <p:ph type="sldNum" sz="quarter" idx="10"/>
          </p:nvPr>
        </p:nvSpPr>
        <p:spPr/>
        <p:txBody>
          <a:bodyPr/>
          <a:lstStyle/>
          <a:p>
            <a:pPr>
              <a:defRPr/>
            </a:pPr>
            <a:fld id="{44C27E86-A91C-48BC-BC6F-3157D93EDA57}" type="slidenum">
              <a:rPr lang="pt-BR" smtClean="0"/>
              <a:pPr>
                <a:defRPr/>
              </a:pPr>
              <a:t>4</a:t>
            </a:fld>
            <a:endParaRPr lang="pt-BR"/>
          </a:p>
        </p:txBody>
      </p:sp>
    </p:spTree>
    <p:extLst>
      <p:ext uri="{BB962C8B-B14F-4D97-AF65-F5344CB8AC3E}">
        <p14:creationId xmlns="" xmlns:p14="http://schemas.microsoft.com/office/powerpoint/2010/main" val="3549693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657225"/>
            <a:ext cx="4327525" cy="3244850"/>
          </a:xfrm>
        </p:spPr>
      </p:sp>
      <p:sp>
        <p:nvSpPr>
          <p:cNvPr id="3" name="Notes Placeholder 2"/>
          <p:cNvSpPr>
            <a:spLocks noGrp="1"/>
          </p:cNvSpPr>
          <p:nvPr>
            <p:ph type="body" idx="1"/>
          </p:nvPr>
        </p:nvSpPr>
        <p:spPr/>
        <p:txBody>
          <a:bodyPr/>
          <a:lstStyle/>
          <a:p>
            <a:pPr fontAlgn="base"/>
            <a:r>
              <a:rPr lang="pt-BR" sz="1200" b="0" i="0" kern="1200" dirty="0">
                <a:solidFill>
                  <a:schemeClr val="tx1"/>
                </a:solidFill>
                <a:effectLst/>
                <a:latin typeface="Times New Roman" pitchFamily="18" charset="0"/>
                <a:ea typeface="+mn-ea"/>
                <a:cs typeface="+mn-cs"/>
              </a:rPr>
              <a:t>A estátua de Zeus começou a ser feita em 440 a.C. por ordem do governante Péricles, para incrementar o recém-construído templo dedicado ao deus. A estátua, construída em ouro e marfim e decorada com pedras preciosas, possuía 12 metros de altura. Após 800 anos foi levada para Constantinopla , onde acredita-se ter sido destruída em 462 d.C. por um terremoto. Fídias esculpiu Zeus sentado num trono. Na mão direita levava a estatueta de Nice, deusa da Vitória; na esquerda, uma esfera sob a qual se debruçava uma águia.</a:t>
            </a:r>
          </a:p>
          <a:p>
            <a:r>
              <a:rPr lang="pt-BR" dirty="0"/>
              <a:t/>
            </a:r>
            <a:br>
              <a:rPr lang="pt-BR" dirty="0"/>
            </a:br>
            <a:endParaRPr lang="pt-BR" dirty="0"/>
          </a:p>
        </p:txBody>
      </p:sp>
      <p:sp>
        <p:nvSpPr>
          <p:cNvPr id="4" name="Slide Number Placeholder 3"/>
          <p:cNvSpPr>
            <a:spLocks noGrp="1"/>
          </p:cNvSpPr>
          <p:nvPr>
            <p:ph type="sldNum" sz="quarter" idx="10"/>
          </p:nvPr>
        </p:nvSpPr>
        <p:spPr/>
        <p:txBody>
          <a:bodyPr/>
          <a:lstStyle/>
          <a:p>
            <a:pPr>
              <a:defRPr/>
            </a:pPr>
            <a:fld id="{44C27E86-A91C-48BC-BC6F-3157D93EDA57}" type="slidenum">
              <a:rPr lang="pt-BR" smtClean="0"/>
              <a:pPr>
                <a:defRPr/>
              </a:pPr>
              <a:t>5</a:t>
            </a:fld>
            <a:endParaRPr lang="pt-BR"/>
          </a:p>
        </p:txBody>
      </p:sp>
    </p:spTree>
    <p:extLst>
      <p:ext uri="{BB962C8B-B14F-4D97-AF65-F5344CB8AC3E}">
        <p14:creationId xmlns="" xmlns:p14="http://schemas.microsoft.com/office/powerpoint/2010/main" val="3090362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657225"/>
            <a:ext cx="4327525" cy="3244850"/>
          </a:xfrm>
        </p:spPr>
      </p:sp>
      <p:sp>
        <p:nvSpPr>
          <p:cNvPr id="3" name="Notes Placeholder 2"/>
          <p:cNvSpPr>
            <a:spLocks noGrp="1"/>
          </p:cNvSpPr>
          <p:nvPr>
            <p:ph type="body" idx="1"/>
          </p:nvPr>
        </p:nvSpPr>
        <p:spPr/>
        <p:txBody>
          <a:bodyPr/>
          <a:lstStyle/>
          <a:p>
            <a:r>
              <a:rPr lang="pt-BR" sz="1200" b="0" i="0" kern="1200" dirty="0">
                <a:solidFill>
                  <a:schemeClr val="tx1"/>
                </a:solidFill>
                <a:effectLst/>
                <a:latin typeface="Times New Roman" pitchFamily="18" charset="0"/>
                <a:ea typeface="+mn-ea"/>
                <a:cs typeface="+mn-cs"/>
              </a:rPr>
              <a:t>O templo de Ártemis em Éfeso, construído para a deusa grega da caça e protetora dos animais selvagens, foi o maior templo do mundo antigo. Localizado em Éfeso, atual Turquia, o templo foi construído em 550 a.C. e era sustentado por enormes colunas de mármore e o destaque era a estátua da deusa  construida de ouro e prata.</a:t>
            </a:r>
            <a:endParaRPr lang="pt-BR" dirty="0"/>
          </a:p>
        </p:txBody>
      </p:sp>
      <p:sp>
        <p:nvSpPr>
          <p:cNvPr id="4" name="Slide Number Placeholder 3"/>
          <p:cNvSpPr>
            <a:spLocks noGrp="1"/>
          </p:cNvSpPr>
          <p:nvPr>
            <p:ph type="sldNum" sz="quarter" idx="10"/>
          </p:nvPr>
        </p:nvSpPr>
        <p:spPr/>
        <p:txBody>
          <a:bodyPr/>
          <a:lstStyle/>
          <a:p>
            <a:pPr>
              <a:defRPr/>
            </a:pPr>
            <a:fld id="{44C27E86-A91C-48BC-BC6F-3157D93EDA57}" type="slidenum">
              <a:rPr lang="pt-BR" smtClean="0"/>
              <a:pPr>
                <a:defRPr/>
              </a:pPr>
              <a:t>6</a:t>
            </a:fld>
            <a:endParaRPr lang="pt-BR"/>
          </a:p>
        </p:txBody>
      </p:sp>
    </p:spTree>
    <p:extLst>
      <p:ext uri="{BB962C8B-B14F-4D97-AF65-F5344CB8AC3E}">
        <p14:creationId xmlns="" xmlns:p14="http://schemas.microsoft.com/office/powerpoint/2010/main" val="3433720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657225"/>
            <a:ext cx="4327525" cy="3244850"/>
          </a:xfrm>
        </p:spPr>
      </p:sp>
      <p:sp>
        <p:nvSpPr>
          <p:cNvPr id="3" name="Notes Placeholder 2"/>
          <p:cNvSpPr>
            <a:spLocks noGrp="1"/>
          </p:cNvSpPr>
          <p:nvPr>
            <p:ph type="body" idx="1"/>
          </p:nvPr>
        </p:nvSpPr>
        <p:spPr/>
        <p:txBody>
          <a:bodyPr/>
          <a:lstStyle/>
          <a:p>
            <a:r>
              <a:rPr lang="pt-BR" sz="1200" b="0" i="0" kern="1200" dirty="0">
                <a:solidFill>
                  <a:schemeClr val="tx1"/>
                </a:solidFill>
                <a:effectLst/>
                <a:latin typeface="Times New Roman" pitchFamily="18" charset="0"/>
                <a:ea typeface="+mn-ea"/>
                <a:cs typeface="+mn-cs"/>
              </a:rPr>
              <a:t>também localizado na Turquia o mausoléu</a:t>
            </a:r>
            <a:r>
              <a:rPr lang="pt-BR" sz="1200" b="1" i="0" kern="1200" dirty="0">
                <a:solidFill>
                  <a:schemeClr val="tx1"/>
                </a:solidFill>
                <a:effectLst/>
                <a:latin typeface="Times New Roman" pitchFamily="18" charset="0"/>
                <a:ea typeface="+mn-ea"/>
                <a:cs typeface="+mn-cs"/>
              </a:rPr>
              <a:t> </a:t>
            </a:r>
            <a:r>
              <a:rPr lang="pt-BR" sz="1200" b="0" i="0" kern="1200" dirty="0">
                <a:solidFill>
                  <a:schemeClr val="tx1"/>
                </a:solidFill>
                <a:effectLst/>
                <a:latin typeface="Times New Roman" pitchFamily="18" charset="0"/>
                <a:ea typeface="+mn-ea"/>
                <a:cs typeface="+mn-cs"/>
              </a:rPr>
              <a:t>de Halicarnasso foi o suntuoso túmulo que a rainha Artemísia II de Cária mandou construir sobre os restos mortais de seu irmão e marido. O templo foi destruído por volta do século XV causa de constantes terremotos. Hoje, os fragmentos desse monumento são encontrados no Museu Britânico, em Londres, e em Bodrum, na Turquia. A palavra mausoléu é derivada de Mausolo.</a:t>
            </a:r>
            <a:endParaRPr lang="pt-BR" dirty="0"/>
          </a:p>
        </p:txBody>
      </p:sp>
      <p:sp>
        <p:nvSpPr>
          <p:cNvPr id="4" name="Slide Number Placeholder 3"/>
          <p:cNvSpPr>
            <a:spLocks noGrp="1"/>
          </p:cNvSpPr>
          <p:nvPr>
            <p:ph type="sldNum" sz="quarter" idx="10"/>
          </p:nvPr>
        </p:nvSpPr>
        <p:spPr/>
        <p:txBody>
          <a:bodyPr/>
          <a:lstStyle/>
          <a:p>
            <a:pPr>
              <a:defRPr/>
            </a:pPr>
            <a:fld id="{44C27E86-A91C-48BC-BC6F-3157D93EDA57}" type="slidenum">
              <a:rPr lang="pt-BR" smtClean="0"/>
              <a:pPr>
                <a:defRPr/>
              </a:pPr>
              <a:t>7</a:t>
            </a:fld>
            <a:endParaRPr lang="pt-BR"/>
          </a:p>
        </p:txBody>
      </p:sp>
    </p:spTree>
    <p:extLst>
      <p:ext uri="{BB962C8B-B14F-4D97-AF65-F5344CB8AC3E}">
        <p14:creationId xmlns="" xmlns:p14="http://schemas.microsoft.com/office/powerpoint/2010/main" val="2337183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657225"/>
            <a:ext cx="4327525" cy="3244850"/>
          </a:xfrm>
        </p:spPr>
      </p:sp>
      <p:sp>
        <p:nvSpPr>
          <p:cNvPr id="3" name="Notes Placeholder 2"/>
          <p:cNvSpPr>
            <a:spLocks noGrp="1"/>
          </p:cNvSpPr>
          <p:nvPr>
            <p:ph type="body" idx="1"/>
          </p:nvPr>
        </p:nvSpPr>
        <p:spPr/>
        <p:txBody>
          <a:bodyPr/>
          <a:lstStyle/>
          <a:p>
            <a:r>
              <a:rPr lang="pt-BR" sz="1200" b="0" i="0" kern="1200" dirty="0">
                <a:solidFill>
                  <a:schemeClr val="tx1"/>
                </a:solidFill>
                <a:effectLst/>
                <a:latin typeface="Times New Roman" pitchFamily="18" charset="0"/>
                <a:ea typeface="+mn-ea"/>
                <a:cs typeface="+mn-cs"/>
              </a:rPr>
              <a:t>O </a:t>
            </a:r>
            <a:r>
              <a:rPr lang="pt-BR" sz="1200" b="1" i="0" kern="1200" dirty="0">
                <a:solidFill>
                  <a:schemeClr val="tx1"/>
                </a:solidFill>
                <a:effectLst/>
                <a:latin typeface="Times New Roman" pitchFamily="18" charset="0"/>
                <a:ea typeface="+mn-ea"/>
                <a:cs typeface="+mn-cs"/>
              </a:rPr>
              <a:t>Colosso de Rodes</a:t>
            </a:r>
            <a:r>
              <a:rPr lang="pt-BR" sz="1200" b="0" i="0" kern="1200" dirty="0">
                <a:solidFill>
                  <a:schemeClr val="tx1"/>
                </a:solidFill>
                <a:effectLst/>
                <a:latin typeface="Times New Roman" pitchFamily="18" charset="0"/>
                <a:ea typeface="+mn-ea"/>
                <a:cs typeface="+mn-cs"/>
              </a:rPr>
              <a:t> era uma gigantesca estátua do deus grego Hélio colocada na entrada marítima da ilha grega de Rodes. Ela foi finalizada em 280 a.C. pelo escultor Carés tendo 30 metros de altura e setenta toneladas de bronze, de modo que qualquer barco que adentrasse a ilha passaria entre suas pernas, que possuía um pé em cada margem do canal que levava ao porto. Na sua mão direita havia um farol que guiava as embarcações à noite. Era uma estátua tão imponente que um homem de estatura normal não conseguia abraçar o seu polegar.</a:t>
            </a:r>
            <a:endParaRPr lang="pt-BR" dirty="0"/>
          </a:p>
        </p:txBody>
      </p:sp>
      <p:sp>
        <p:nvSpPr>
          <p:cNvPr id="4" name="Slide Number Placeholder 3"/>
          <p:cNvSpPr>
            <a:spLocks noGrp="1"/>
          </p:cNvSpPr>
          <p:nvPr>
            <p:ph type="sldNum" sz="quarter" idx="10"/>
          </p:nvPr>
        </p:nvSpPr>
        <p:spPr/>
        <p:txBody>
          <a:bodyPr/>
          <a:lstStyle/>
          <a:p>
            <a:pPr>
              <a:defRPr/>
            </a:pPr>
            <a:fld id="{44C27E86-A91C-48BC-BC6F-3157D93EDA57}" type="slidenum">
              <a:rPr lang="pt-BR" smtClean="0"/>
              <a:pPr>
                <a:defRPr/>
              </a:pPr>
              <a:t>8</a:t>
            </a:fld>
            <a:endParaRPr lang="pt-BR"/>
          </a:p>
        </p:txBody>
      </p:sp>
    </p:spTree>
    <p:extLst>
      <p:ext uri="{BB962C8B-B14F-4D97-AF65-F5344CB8AC3E}">
        <p14:creationId xmlns="" xmlns:p14="http://schemas.microsoft.com/office/powerpoint/2010/main" val="2243161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657225"/>
            <a:ext cx="4327525" cy="3244850"/>
          </a:xfrm>
        </p:spPr>
      </p:sp>
      <p:sp>
        <p:nvSpPr>
          <p:cNvPr id="3" name="Notes Placeholder 2"/>
          <p:cNvSpPr>
            <a:spLocks noGrp="1"/>
          </p:cNvSpPr>
          <p:nvPr>
            <p:ph type="body" idx="1"/>
          </p:nvPr>
        </p:nvSpPr>
        <p:spPr/>
        <p:txBody>
          <a:bodyPr/>
          <a:lstStyle/>
          <a:p>
            <a:r>
              <a:rPr lang="pt-BR" sz="1200" b="0" i="0" kern="1200" dirty="0">
                <a:solidFill>
                  <a:schemeClr val="tx1"/>
                </a:solidFill>
                <a:effectLst/>
                <a:latin typeface="Times New Roman" pitchFamily="18" charset="0"/>
                <a:ea typeface="+mn-ea"/>
                <a:cs typeface="+mn-cs"/>
              </a:rPr>
              <a:t>O Farol de Alexandria foi construído a mando de Ptolomeu I no ano 280 a.C. pelo arquiteto e engenheiro grego Sóstrato. Era uma torre de mármore situada na ilha de Faros, próxima ao porto de Alexandria, Egito, no alto da qual ardia uma chama que, através de espelhos, iluminava até 50 km de distância, daí a grande fama e imponência daquele farol. À exceção das pirâmides de Gizé, foi a que mais tempo durou entre as outras maravilhas do mundo, sendo destruída por um terremoto em 1375. Suas ruínas foram encontradas em 1994 por mergulhadores.</a:t>
            </a:r>
            <a:endParaRPr lang="pt-BR" dirty="0"/>
          </a:p>
        </p:txBody>
      </p:sp>
      <p:sp>
        <p:nvSpPr>
          <p:cNvPr id="4" name="Slide Number Placeholder 3"/>
          <p:cNvSpPr>
            <a:spLocks noGrp="1"/>
          </p:cNvSpPr>
          <p:nvPr>
            <p:ph type="sldNum" sz="quarter" idx="10"/>
          </p:nvPr>
        </p:nvSpPr>
        <p:spPr/>
        <p:txBody>
          <a:bodyPr/>
          <a:lstStyle/>
          <a:p>
            <a:pPr>
              <a:defRPr/>
            </a:pPr>
            <a:fld id="{44C27E86-A91C-48BC-BC6F-3157D93EDA57}" type="slidenum">
              <a:rPr lang="pt-BR" smtClean="0"/>
              <a:pPr>
                <a:defRPr/>
              </a:pPr>
              <a:t>9</a:t>
            </a:fld>
            <a:endParaRPr lang="pt-BR"/>
          </a:p>
        </p:txBody>
      </p:sp>
    </p:spTree>
    <p:extLst>
      <p:ext uri="{BB962C8B-B14F-4D97-AF65-F5344CB8AC3E}">
        <p14:creationId xmlns="" xmlns:p14="http://schemas.microsoft.com/office/powerpoint/2010/main" val="3016008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657225"/>
            <a:ext cx="4327525" cy="3244850"/>
          </a:xfrm>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pPr>
              <a:defRPr/>
            </a:pPr>
            <a:fld id="{44C27E86-A91C-48BC-BC6F-3157D93EDA57}" type="slidenum">
              <a:rPr lang="pt-BR" smtClean="0"/>
              <a:pPr>
                <a:defRPr/>
              </a:pPr>
              <a:t>13</a:t>
            </a:fld>
            <a:endParaRPr lang="pt-BR"/>
          </a:p>
        </p:txBody>
      </p:sp>
    </p:spTree>
    <p:extLst>
      <p:ext uri="{BB962C8B-B14F-4D97-AF65-F5344CB8AC3E}">
        <p14:creationId xmlns="" xmlns:p14="http://schemas.microsoft.com/office/powerpoint/2010/main" val="2337716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a:t>Clique para editar o estilo do subtítulo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AB343F6D-B3BC-43C7-9F61-0D3E4270499C}" type="slidenum">
              <a:rPr lang="pt-BR"/>
              <a:pPr>
                <a:defRPr/>
              </a:pPr>
              <a:t>‹nº›</a:t>
            </a:fld>
            <a:endParaRPr lang="pt-B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CE955AC8-A920-4769-B1A2-5912854039D9}" type="slidenum">
              <a:rPr lang="pt-BR"/>
              <a:pPr>
                <a:defRPr/>
              </a:pPr>
              <a:t>‹nº›</a:t>
            </a:fld>
            <a:endParaRPr lang="pt-B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685800" y="609600"/>
            <a:ext cx="5676900" cy="5486400"/>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00F7A315-CC19-44C3-8593-18B8EBEC57DD}" type="slidenum">
              <a:rPr lang="pt-BR"/>
              <a:pPr>
                <a:defRPr/>
              </a:pPr>
              <a:t>‹nº›</a:t>
            </a:fld>
            <a:endParaRPr lang="pt-B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AB7B8734-B6FD-4E2E-86CF-4B48DF8D7031}" type="slidenum">
              <a:rPr lang="pt-BR"/>
              <a:pPr>
                <a:defRPr/>
              </a:pPr>
              <a:t>‹nº›</a:t>
            </a:fld>
            <a:endParaRPr lang="pt-B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BF331C9D-6521-4E9E-9867-0D56DF9C17A7}" type="slidenum">
              <a:rPr lang="pt-BR"/>
              <a:pPr>
                <a:defRPr/>
              </a:pPr>
              <a:t>‹nº›</a:t>
            </a:fld>
            <a:endParaRPr lang="pt-B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0492774E-4E5F-42E4-9C2D-D1ED87FE5F01}" type="slidenum">
              <a:rPr lang="pt-BR"/>
              <a:pPr>
                <a:defRPr/>
              </a:pPr>
              <a:t>‹nº›</a:t>
            </a:fld>
            <a:endParaRPr lang="pt-B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F9347BA4-A96F-4A96-AB57-9474F2437135}" type="slidenum">
              <a:rPr lang="pt-BR"/>
              <a:pPr>
                <a:defRPr/>
              </a:pPr>
              <a:t>‹nº›</a:t>
            </a:fld>
            <a:endParaRPr lang="pt-B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BCA8D6FD-40CF-4EB0-807D-3CD31BDC69B4}" type="slidenum">
              <a:rPr lang="pt-BR"/>
              <a:pPr>
                <a:defRPr/>
              </a:pPr>
              <a:t>‹nº›</a:t>
            </a:fld>
            <a:endParaRPr lang="pt-B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AFBE96D3-7929-4008-98A5-E4F536520FE9}" type="slidenum">
              <a:rPr lang="pt-BR"/>
              <a:pPr>
                <a:defRPr/>
              </a:pPr>
              <a:t>‹nº›</a:t>
            </a:fld>
            <a:endParaRPr lang="pt-B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B511A674-F612-46AE-A196-8603CB9EACBD}" type="slidenum">
              <a:rPr lang="pt-BR"/>
              <a:pPr>
                <a:defRPr/>
              </a:pPr>
              <a:t>‹nº›</a:t>
            </a:fld>
            <a:endParaRPr lang="pt-B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FEF229ED-2D68-4DDB-BE4F-5D3D651D7D66}" type="slidenum">
              <a:rPr lang="pt-BR"/>
              <a:pPr>
                <a:defRPr/>
              </a:pPr>
              <a:t>‹nº›</a:t>
            </a:fld>
            <a:endParaRPr lang="pt-B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l="-21000" r="-21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pt-BR"/>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pt-BR"/>
              <a:t>Click to edit Master text styles</a:t>
            </a:r>
          </a:p>
          <a:p>
            <a:pPr lvl="1"/>
            <a:r>
              <a:rPr lang="pt-BR"/>
              <a:t>Second level</a:t>
            </a:r>
          </a:p>
          <a:p>
            <a:pPr lvl="2"/>
            <a:r>
              <a:rPr lang="pt-BR"/>
              <a:t>Third level</a:t>
            </a:r>
          </a:p>
          <a:p>
            <a:pPr lvl="3"/>
            <a:r>
              <a:rPr lang="pt-BR"/>
              <a:t>Fourth level</a:t>
            </a:r>
          </a:p>
          <a:p>
            <a:pPr lvl="4"/>
            <a:r>
              <a:rPr lang="pt-BR"/>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0">
                <a:solidFill>
                  <a:schemeClr val="tx1"/>
                </a:solidFill>
              </a:defRPr>
            </a:lvl1pPr>
          </a:lstStyle>
          <a:p>
            <a:pPr>
              <a:defRPr/>
            </a:pPr>
            <a:endParaRPr lang="pt-B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b="0">
                <a:solidFill>
                  <a:schemeClr val="tx1"/>
                </a:solidFill>
              </a:defRPr>
            </a:lvl1pPr>
          </a:lstStyle>
          <a:p>
            <a:pPr>
              <a:defRPr/>
            </a:pPr>
            <a:endParaRPr lang="pt-B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solidFill>
                  <a:schemeClr val="tx1"/>
                </a:solidFill>
              </a:defRPr>
            </a:lvl1pPr>
          </a:lstStyle>
          <a:p>
            <a:pPr>
              <a:defRPr/>
            </a:pPr>
            <a:fld id="{36C6CC0E-1808-46ED-B6CB-D709E7537B07}"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eaLnBrk="0" fontAlgn="base" hangingPunct="0">
        <a:spcBef>
          <a:spcPct val="0"/>
        </a:spcBef>
        <a:spcAft>
          <a:spcPct val="0"/>
        </a:spcAft>
        <a:defRPr sz="4400" b="1">
          <a:solidFill>
            <a:schemeClr val="tx2"/>
          </a:solidFill>
          <a:latin typeface="Arial" charset="0"/>
        </a:defRPr>
      </a:lvl6pPr>
      <a:lvl7pPr marL="914400" algn="ctr" rtl="0" eaLnBrk="0" fontAlgn="base" hangingPunct="0">
        <a:spcBef>
          <a:spcPct val="0"/>
        </a:spcBef>
        <a:spcAft>
          <a:spcPct val="0"/>
        </a:spcAft>
        <a:defRPr sz="4400" b="1">
          <a:solidFill>
            <a:schemeClr val="tx2"/>
          </a:solidFill>
          <a:latin typeface="Arial" charset="0"/>
        </a:defRPr>
      </a:lvl7pPr>
      <a:lvl8pPr marL="1371600" algn="ctr" rtl="0" eaLnBrk="0" fontAlgn="base" hangingPunct="0">
        <a:spcBef>
          <a:spcPct val="0"/>
        </a:spcBef>
        <a:spcAft>
          <a:spcPct val="0"/>
        </a:spcAft>
        <a:defRPr sz="4400" b="1">
          <a:solidFill>
            <a:schemeClr val="tx2"/>
          </a:solidFill>
          <a:latin typeface="Arial" charset="0"/>
        </a:defRPr>
      </a:lvl8pPr>
      <a:lvl9pPr marL="1828800" algn="ctr" rtl="0" eaLnBrk="0" fontAlgn="base" hangingPunct="0">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lr>
          <a:srgbClr val="FF0066"/>
        </a:buClr>
        <a:buFont typeface="Wingdings" pitchFamily="2" charset="2"/>
        <a:buChar char="l"/>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FF0066"/>
        </a:buClr>
        <a:buFont typeface="Wingdings" pitchFamily="2" charset="2"/>
        <a:buChar char="l"/>
        <a:defRPr sz="2800" b="1">
          <a:solidFill>
            <a:schemeClr val="tx1"/>
          </a:solidFill>
          <a:latin typeface="+mn-lt"/>
        </a:defRPr>
      </a:lvl2pPr>
      <a:lvl3pPr marL="1143000" indent="-228600" algn="l" rtl="0" eaLnBrk="0" fontAlgn="base" hangingPunct="0">
        <a:spcBef>
          <a:spcPct val="20000"/>
        </a:spcBef>
        <a:spcAft>
          <a:spcPct val="0"/>
        </a:spcAft>
        <a:buClr>
          <a:srgbClr val="FF0066"/>
        </a:buClr>
        <a:buFont typeface="Wingdings" pitchFamily="2" charset="2"/>
        <a:buChar char="l"/>
        <a:defRPr sz="2400" b="1">
          <a:solidFill>
            <a:schemeClr val="tx1"/>
          </a:solidFill>
          <a:latin typeface="+mn-lt"/>
        </a:defRPr>
      </a:lvl3pPr>
      <a:lvl4pPr marL="1600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4pPr>
      <a:lvl5pPr marL="20574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5pPr>
      <a:lvl6pPr marL="25146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6pPr>
      <a:lvl7pPr marL="29718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7pPr>
      <a:lvl8pPr marL="34290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8pPr>
      <a:lvl9pPr marL="3886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ítulo 3"/>
          <p:cNvSpPr>
            <a:spLocks noGrp="1"/>
          </p:cNvSpPr>
          <p:nvPr>
            <p:ph type="subTitle" idx="1"/>
          </p:nvPr>
        </p:nvSpPr>
        <p:spPr>
          <a:xfrm>
            <a:off x="0" y="2636912"/>
            <a:ext cx="9144000" cy="1752600"/>
          </a:xfrm>
        </p:spPr>
        <p:txBody>
          <a:bodyPr/>
          <a:lstStyle/>
          <a:p>
            <a:r>
              <a:rPr lang="pt-BR" sz="4800" dirty="0">
                <a:solidFill>
                  <a:schemeClr val="bg1"/>
                </a:solidFill>
                <a:latin typeface="Century Gothic" pitchFamily="34" charset="0"/>
              </a:rPr>
              <a:t/>
            </a:r>
            <a:br>
              <a:rPr lang="pt-BR" sz="4800" dirty="0">
                <a:solidFill>
                  <a:schemeClr val="bg1"/>
                </a:solidFill>
                <a:latin typeface="Century Gothic" pitchFamily="34" charset="0"/>
              </a:rPr>
            </a:br>
            <a:endParaRPr lang="pt-BR" sz="4800" dirty="0">
              <a:latin typeface="Century Gothic" pitchFamily="34" charset="0"/>
            </a:endParaRPr>
          </a:p>
        </p:txBody>
      </p:sp>
      <p:sp>
        <p:nvSpPr>
          <p:cNvPr id="5" name="CaixaDeTexto 4"/>
          <p:cNvSpPr txBox="1"/>
          <p:nvPr/>
        </p:nvSpPr>
        <p:spPr>
          <a:xfrm>
            <a:off x="0" y="6596063"/>
            <a:ext cx="9144000" cy="261937"/>
          </a:xfrm>
          <a:prstGeom prst="rect">
            <a:avLst/>
          </a:prstGeom>
          <a:noFill/>
        </p:spPr>
        <p:txBody>
          <a:bodyPr>
            <a:spAutoFit/>
          </a:bodyPr>
          <a:lstStyle>
            <a:defPPr>
              <a:defRPr lang="pt-BR"/>
            </a:defPPr>
            <a:lvl1pPr algn="ctr" rtl="0" eaLnBrk="0" fontAlgn="base" hangingPunct="0">
              <a:spcBef>
                <a:spcPct val="0"/>
              </a:spcBef>
              <a:spcAft>
                <a:spcPct val="0"/>
              </a:spcAft>
              <a:defRPr sz="1600" b="1" kern="1200">
                <a:solidFill>
                  <a:srgbClr val="FF0066"/>
                </a:solidFill>
                <a:latin typeface="Arial" charset="0"/>
                <a:ea typeface="+mn-ea"/>
                <a:cs typeface="+mn-cs"/>
              </a:defRPr>
            </a:lvl1pPr>
            <a:lvl2pPr marL="457200" algn="ctr" rtl="0" eaLnBrk="0" fontAlgn="base" hangingPunct="0">
              <a:spcBef>
                <a:spcPct val="0"/>
              </a:spcBef>
              <a:spcAft>
                <a:spcPct val="0"/>
              </a:spcAft>
              <a:defRPr sz="1600" b="1" kern="1200">
                <a:solidFill>
                  <a:srgbClr val="FF0066"/>
                </a:solidFill>
                <a:latin typeface="Arial" charset="0"/>
                <a:ea typeface="+mn-ea"/>
                <a:cs typeface="+mn-cs"/>
              </a:defRPr>
            </a:lvl2pPr>
            <a:lvl3pPr marL="914400" algn="ctr" rtl="0" eaLnBrk="0" fontAlgn="base" hangingPunct="0">
              <a:spcBef>
                <a:spcPct val="0"/>
              </a:spcBef>
              <a:spcAft>
                <a:spcPct val="0"/>
              </a:spcAft>
              <a:defRPr sz="1600" b="1" kern="1200">
                <a:solidFill>
                  <a:srgbClr val="FF0066"/>
                </a:solidFill>
                <a:latin typeface="Arial" charset="0"/>
                <a:ea typeface="+mn-ea"/>
                <a:cs typeface="+mn-cs"/>
              </a:defRPr>
            </a:lvl3pPr>
            <a:lvl4pPr marL="1371600" algn="ctr" rtl="0" eaLnBrk="0" fontAlgn="base" hangingPunct="0">
              <a:spcBef>
                <a:spcPct val="0"/>
              </a:spcBef>
              <a:spcAft>
                <a:spcPct val="0"/>
              </a:spcAft>
              <a:defRPr sz="1600" b="1" kern="1200">
                <a:solidFill>
                  <a:srgbClr val="FF0066"/>
                </a:solidFill>
                <a:latin typeface="Arial" charset="0"/>
                <a:ea typeface="+mn-ea"/>
                <a:cs typeface="+mn-cs"/>
              </a:defRPr>
            </a:lvl4pPr>
            <a:lvl5pPr marL="1828800" algn="ctr" rtl="0" eaLnBrk="0" fontAlgn="base" hangingPunct="0">
              <a:spcBef>
                <a:spcPct val="0"/>
              </a:spcBef>
              <a:spcAft>
                <a:spcPct val="0"/>
              </a:spcAft>
              <a:defRPr sz="1600" b="1" kern="1200">
                <a:solidFill>
                  <a:srgbClr val="FF0066"/>
                </a:solidFill>
                <a:latin typeface="Arial" charset="0"/>
                <a:ea typeface="+mn-ea"/>
                <a:cs typeface="+mn-cs"/>
              </a:defRPr>
            </a:lvl5pPr>
            <a:lvl6pPr marL="2286000" algn="l" defTabSz="914400" rtl="0" eaLnBrk="1" latinLnBrk="0" hangingPunct="1">
              <a:defRPr sz="1600" b="1" kern="1200">
                <a:solidFill>
                  <a:srgbClr val="FF0066"/>
                </a:solidFill>
                <a:latin typeface="Arial" charset="0"/>
                <a:ea typeface="+mn-ea"/>
                <a:cs typeface="+mn-cs"/>
              </a:defRPr>
            </a:lvl6pPr>
            <a:lvl7pPr marL="2743200" algn="l" defTabSz="914400" rtl="0" eaLnBrk="1" latinLnBrk="0" hangingPunct="1">
              <a:defRPr sz="1600" b="1" kern="1200">
                <a:solidFill>
                  <a:srgbClr val="FF0066"/>
                </a:solidFill>
                <a:latin typeface="Arial" charset="0"/>
                <a:ea typeface="+mn-ea"/>
                <a:cs typeface="+mn-cs"/>
              </a:defRPr>
            </a:lvl7pPr>
            <a:lvl8pPr marL="3200400" algn="l" defTabSz="914400" rtl="0" eaLnBrk="1" latinLnBrk="0" hangingPunct="1">
              <a:defRPr sz="1600" b="1" kern="1200">
                <a:solidFill>
                  <a:srgbClr val="FF0066"/>
                </a:solidFill>
                <a:latin typeface="Arial" charset="0"/>
                <a:ea typeface="+mn-ea"/>
                <a:cs typeface="+mn-cs"/>
              </a:defRPr>
            </a:lvl8pPr>
            <a:lvl9pPr marL="3657600" algn="l" defTabSz="914400" rtl="0" eaLnBrk="1" latinLnBrk="0" hangingPunct="1">
              <a:defRPr sz="1600" b="1" kern="1200">
                <a:solidFill>
                  <a:srgbClr val="FF0066"/>
                </a:solidFill>
                <a:latin typeface="Arial" charset="0"/>
                <a:ea typeface="+mn-ea"/>
                <a:cs typeface="+mn-cs"/>
              </a:defRPr>
            </a:lvl9pPr>
          </a:lstStyle>
          <a:p>
            <a:pPr algn="l">
              <a:defRPr/>
            </a:pPr>
            <a:r>
              <a:rPr lang="pt-BR" sz="1100" dirty="0">
                <a:solidFill>
                  <a:schemeClr val="accent2">
                    <a:lumMod val="40000"/>
                    <a:lumOff val="60000"/>
                  </a:schemeClr>
                </a:solidFill>
                <a:latin typeface="Century Gothic" pitchFamily="34" charset="0"/>
              </a:rPr>
              <a:t>Imagem de fundo: céu de São Carlos na data de fundação do observatório Dietrich </a:t>
            </a:r>
            <a:r>
              <a:rPr lang="pt-BR" sz="1100" dirty="0" err="1">
                <a:solidFill>
                  <a:schemeClr val="accent2">
                    <a:lumMod val="40000"/>
                    <a:lumOff val="60000"/>
                  </a:schemeClr>
                </a:solidFill>
                <a:latin typeface="Century Gothic" pitchFamily="34" charset="0"/>
              </a:rPr>
              <a:t>Schiel</a:t>
            </a:r>
            <a:r>
              <a:rPr lang="pt-BR" sz="1100" dirty="0">
                <a:solidFill>
                  <a:schemeClr val="accent2">
                    <a:lumMod val="40000"/>
                    <a:lumOff val="60000"/>
                  </a:schemeClr>
                </a:solidFill>
                <a:latin typeface="Century Gothic" pitchFamily="34" charset="0"/>
              </a:rPr>
              <a:t> (10/04/86, 20:00 TL) crédito: </a:t>
            </a:r>
            <a:r>
              <a:rPr lang="pt-BR" sz="1100" dirty="0" err="1">
                <a:solidFill>
                  <a:schemeClr val="accent2">
                    <a:lumMod val="40000"/>
                    <a:lumOff val="60000"/>
                  </a:schemeClr>
                </a:solidFill>
                <a:latin typeface="Century Gothic" pitchFamily="34" charset="0"/>
              </a:rPr>
              <a:t>Stellarium</a:t>
            </a:r>
            <a:endParaRPr lang="pt-BR" sz="1100" dirty="0">
              <a:solidFill>
                <a:schemeClr val="accent2">
                  <a:lumMod val="40000"/>
                  <a:lumOff val="60000"/>
                </a:schemeClr>
              </a:solidFill>
              <a:latin typeface="Century Gothic" pitchFamily="34" charset="0"/>
            </a:endParaRPr>
          </a:p>
        </p:txBody>
      </p:sp>
      <p:sp>
        <p:nvSpPr>
          <p:cNvPr id="3076" name="AutoShape 9"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p>
        </p:txBody>
      </p:sp>
      <p:sp>
        <p:nvSpPr>
          <p:cNvPr id="3077" name="AutoShape 11"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p>
        </p:txBody>
      </p:sp>
      <p:sp>
        <p:nvSpPr>
          <p:cNvPr id="3078" name="AutoShape 13"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p>
        </p:txBody>
      </p:sp>
      <p:pic>
        <p:nvPicPr>
          <p:cNvPr id="9" name="Picture 2"/>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144016" y="66528"/>
            <a:ext cx="2699792" cy="1448280"/>
          </a:xfrm>
          <a:prstGeom prst="rect">
            <a:avLst/>
          </a:prstGeom>
          <a:ln w="9525">
            <a:noFill/>
            <a:miter lim="800000"/>
            <a:headEnd/>
            <a:tailEnd/>
          </a:ln>
        </p:spPr>
      </p:pic>
      <p:pic>
        <p:nvPicPr>
          <p:cNvPr id="10" name="Picture 13"/>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6948264" y="0"/>
            <a:ext cx="1523820" cy="1296144"/>
          </a:xfrm>
          <a:prstGeom prst="rect">
            <a:avLst/>
          </a:prstGeom>
          <a:noFill/>
          <a:ln w="9525">
            <a:noFill/>
            <a:miter lim="800000"/>
            <a:headEnd/>
            <a:tailEnd/>
          </a:ln>
        </p:spPr>
      </p:pic>
      <p:sp>
        <p:nvSpPr>
          <p:cNvPr id="11" name="Retângulo 10"/>
          <p:cNvSpPr/>
          <p:nvPr/>
        </p:nvSpPr>
        <p:spPr>
          <a:xfrm>
            <a:off x="5701362" y="1213302"/>
            <a:ext cx="4055214" cy="415498"/>
          </a:xfrm>
          <a:prstGeom prst="rect">
            <a:avLst/>
          </a:prstGeom>
        </p:spPr>
        <p:txBody>
          <a:bodyPr wrap="square">
            <a:spAutoFit/>
          </a:bodyPr>
          <a:lstStyle/>
          <a:p>
            <a:pPr algn="ctr"/>
            <a:r>
              <a:rPr lang="pt-BR" sz="1050" b="1" dirty="0">
                <a:solidFill>
                  <a:schemeClr val="bg1"/>
                </a:solidFill>
                <a:latin typeface="Century Gothic" pitchFamily="34" charset="0"/>
              </a:rPr>
              <a:t>Centro de Divulgação da Astronomia</a:t>
            </a:r>
          </a:p>
          <a:p>
            <a:pPr algn="ctr"/>
            <a:r>
              <a:rPr lang="pt-BR" sz="1050" b="1" dirty="0">
                <a:solidFill>
                  <a:schemeClr val="bg1"/>
                </a:solidFill>
                <a:latin typeface="Century Gothic" pitchFamily="34" charset="0"/>
              </a:rPr>
              <a:t>Observatório Dietrich </a:t>
            </a:r>
            <a:r>
              <a:rPr lang="pt-BR" sz="1050" b="1" dirty="0" err="1">
                <a:solidFill>
                  <a:schemeClr val="bg1"/>
                </a:solidFill>
                <a:latin typeface="Century Gothic" pitchFamily="34" charset="0"/>
              </a:rPr>
              <a:t>Schiel</a:t>
            </a:r>
            <a:endParaRPr lang="pt-BR" sz="1050" b="1" dirty="0">
              <a:solidFill>
                <a:schemeClr val="bg1"/>
              </a:solidFill>
              <a:latin typeface="Century Gothic" pitchFamily="34" charset="0"/>
            </a:endParaRPr>
          </a:p>
        </p:txBody>
      </p:sp>
      <p:sp>
        <p:nvSpPr>
          <p:cNvPr id="12" name="CaixaDeTexto 11"/>
          <p:cNvSpPr txBox="1"/>
          <p:nvPr/>
        </p:nvSpPr>
        <p:spPr>
          <a:xfrm>
            <a:off x="4860032" y="4365104"/>
            <a:ext cx="4032448" cy="584775"/>
          </a:xfrm>
          <a:prstGeom prst="rect">
            <a:avLst/>
          </a:prstGeom>
          <a:noFill/>
        </p:spPr>
        <p:txBody>
          <a:bodyPr wrap="square" rtlCol="0">
            <a:spAutoFit/>
          </a:bodyPr>
          <a:lstStyle/>
          <a:p>
            <a:r>
              <a:rPr lang="pt-BR" dirty="0">
                <a:solidFill>
                  <a:schemeClr val="bg1"/>
                </a:solidFill>
              </a:rPr>
              <a:t>Tamara Galindo </a:t>
            </a:r>
            <a:r>
              <a:rPr lang="pt-BR" dirty="0" err="1">
                <a:solidFill>
                  <a:schemeClr val="bg1"/>
                </a:solidFill>
              </a:rPr>
              <a:t>Ferlin</a:t>
            </a:r>
            <a:r>
              <a:rPr lang="pt-BR" dirty="0">
                <a:solidFill>
                  <a:schemeClr val="bg1"/>
                </a:solidFill>
              </a:rPr>
              <a:t/>
            </a:r>
            <a:br>
              <a:rPr lang="pt-BR" dirty="0">
                <a:solidFill>
                  <a:schemeClr val="bg1"/>
                </a:solidFill>
              </a:rPr>
            </a:br>
            <a:r>
              <a:rPr lang="pt-BR" dirty="0">
                <a:solidFill>
                  <a:schemeClr val="bg1"/>
                </a:solidFill>
              </a:rPr>
              <a:t>tamaragferlin@gmail.com</a:t>
            </a:r>
          </a:p>
        </p:txBody>
      </p:sp>
      <p:sp>
        <p:nvSpPr>
          <p:cNvPr id="13" name="CaixaDeTexto 12"/>
          <p:cNvSpPr txBox="1"/>
          <p:nvPr/>
        </p:nvSpPr>
        <p:spPr>
          <a:xfrm>
            <a:off x="1520172" y="2842102"/>
            <a:ext cx="6048672" cy="584775"/>
          </a:xfrm>
          <a:prstGeom prst="rect">
            <a:avLst/>
          </a:prstGeom>
          <a:noFill/>
        </p:spPr>
        <p:txBody>
          <a:bodyPr wrap="square" rtlCol="0">
            <a:spAutoFit/>
          </a:bodyPr>
          <a:lstStyle/>
          <a:p>
            <a:r>
              <a:rPr lang="pt-BR" sz="3200" dirty="0">
                <a:solidFill>
                  <a:schemeClr val="bg1"/>
                </a:solidFill>
              </a:rPr>
              <a:t>As maravilhas do Universo</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348880"/>
            <a:ext cx="8350696" cy="1143000"/>
          </a:xfrm>
        </p:spPr>
        <p:txBody>
          <a:bodyPr/>
          <a:lstStyle/>
          <a:p>
            <a:r>
              <a:rPr lang="pt-BR" dirty="0">
                <a:solidFill>
                  <a:schemeClr val="bg1"/>
                </a:solidFill>
              </a:rPr>
              <a:t>As 7 maravilhas do Universo</a:t>
            </a:r>
          </a:p>
        </p:txBody>
      </p:sp>
      <p:sp>
        <p:nvSpPr>
          <p:cNvPr id="3" name="Content Placeholder 2"/>
          <p:cNvSpPr>
            <a:spLocks noGrp="1"/>
          </p:cNvSpPr>
          <p:nvPr>
            <p:ph idx="1"/>
          </p:nvPr>
        </p:nvSpPr>
        <p:spPr>
          <a:xfrm>
            <a:off x="3707904" y="3491880"/>
            <a:ext cx="7772400" cy="4114800"/>
          </a:xfrm>
        </p:spPr>
        <p:txBody>
          <a:bodyPr/>
          <a:lstStyle/>
          <a:p>
            <a:pPr marL="0" indent="0">
              <a:buNone/>
            </a:pPr>
            <a:r>
              <a:rPr lang="pt-BR" sz="1050" dirty="0">
                <a:solidFill>
                  <a:schemeClr val="bg1"/>
                </a:solidFill>
              </a:rPr>
              <a:t>Segundo Tamara</a:t>
            </a:r>
          </a:p>
        </p:txBody>
      </p:sp>
    </p:spTree>
    <p:extLst>
      <p:ext uri="{BB962C8B-B14F-4D97-AF65-F5344CB8AC3E}">
        <p14:creationId xmlns="" xmlns:p14="http://schemas.microsoft.com/office/powerpoint/2010/main" val="3243124745"/>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2564904"/>
            <a:ext cx="7772400" cy="1143000"/>
          </a:xfrm>
        </p:spPr>
        <p:txBody>
          <a:bodyPr/>
          <a:lstStyle/>
          <a:p>
            <a:r>
              <a:rPr lang="pt-BR" dirty="0">
                <a:solidFill>
                  <a:schemeClr val="bg1"/>
                </a:solidFill>
              </a:rPr>
              <a:t>1 º Maravilha: Galáxias</a:t>
            </a:r>
          </a:p>
        </p:txBody>
      </p:sp>
    </p:spTree>
    <p:extLst>
      <p:ext uri="{BB962C8B-B14F-4D97-AF65-F5344CB8AC3E}">
        <p14:creationId xmlns="" xmlns:p14="http://schemas.microsoft.com/office/powerpoint/2010/main" val="4256770585"/>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196752"/>
            <a:ext cx="7772400" cy="4114800"/>
          </a:xfrm>
        </p:spPr>
        <p:txBody>
          <a:bodyPr/>
          <a:lstStyle/>
          <a:p>
            <a:pPr marL="0" indent="0" algn="just">
              <a:buNone/>
            </a:pPr>
            <a:r>
              <a:rPr lang="pt-BR" dirty="0">
                <a:solidFill>
                  <a:schemeClr val="bg1"/>
                </a:solidFill>
              </a:rPr>
              <a:t>As galáxias são gigantescos sistemas formados por bilhões de estrelas. Algumas contêm grande quantidade de gás e poeira , formando estruturas de braços espirais, onde novas estrelas são formadas . O diâmetro típico das galáxias, como a nossa Via-Láctea, é de 100.000 Anos Luz . </a:t>
            </a:r>
          </a:p>
        </p:txBody>
      </p:sp>
    </p:spTree>
    <p:extLst>
      <p:ext uri="{BB962C8B-B14F-4D97-AF65-F5344CB8AC3E}">
        <p14:creationId xmlns="" xmlns:p14="http://schemas.microsoft.com/office/powerpoint/2010/main" val="3124922928"/>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611560" y="1268760"/>
            <a:ext cx="8159937" cy="4443572"/>
          </a:xfrm>
        </p:spPr>
      </p:pic>
    </p:spTree>
    <p:extLst>
      <p:ext uri="{BB962C8B-B14F-4D97-AF65-F5344CB8AC3E}">
        <p14:creationId xmlns="" xmlns:p14="http://schemas.microsoft.com/office/powerpoint/2010/main" val="1388937403"/>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323528" y="476672"/>
            <a:ext cx="4536504" cy="3384930"/>
          </a:xfr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058379" y="1734988"/>
            <a:ext cx="4941727" cy="2811959"/>
          </a:xfrm>
          <a:prstGeom prst="rect">
            <a:avLst/>
          </a:prstGeom>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163902" y="3140967"/>
            <a:ext cx="3672408" cy="3505109"/>
          </a:xfrm>
          <a:prstGeom prst="rect">
            <a:avLst/>
          </a:prstGeom>
        </p:spPr>
      </p:pic>
    </p:spTree>
    <p:extLst>
      <p:ext uri="{BB962C8B-B14F-4D97-AF65-F5344CB8AC3E}">
        <p14:creationId xmlns="" xmlns:p14="http://schemas.microsoft.com/office/powerpoint/2010/main" val="32784024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27584" y="2780928"/>
            <a:ext cx="7772400" cy="1143000"/>
          </a:xfrm>
        </p:spPr>
        <p:txBody>
          <a:bodyPr/>
          <a:lstStyle/>
          <a:p>
            <a:r>
              <a:rPr lang="pt-BR" dirty="0">
                <a:solidFill>
                  <a:schemeClr val="bg1"/>
                </a:solidFill>
              </a:rPr>
              <a:t>2 º Maravilha: Nebulosas</a:t>
            </a:r>
            <a:endParaRPr lang="pt-BR" dirty="0"/>
          </a:p>
        </p:txBody>
      </p:sp>
    </p:spTree>
    <p:extLst>
      <p:ext uri="{BB962C8B-B14F-4D97-AF65-F5344CB8AC3E}">
        <p14:creationId xmlns="" xmlns:p14="http://schemas.microsoft.com/office/powerpoint/2010/main" val="3174406544"/>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268760"/>
            <a:ext cx="7772400" cy="4114800"/>
          </a:xfrm>
        </p:spPr>
        <p:txBody>
          <a:bodyPr/>
          <a:lstStyle/>
          <a:p>
            <a:pPr marL="0" indent="0" algn="just">
              <a:buNone/>
            </a:pPr>
            <a:r>
              <a:rPr lang="pt-BR" dirty="0">
                <a:solidFill>
                  <a:schemeClr val="bg1"/>
                </a:solidFill>
              </a:rPr>
              <a:t>Nebulosas</a:t>
            </a:r>
            <a:r>
              <a:rPr lang="pt-BR" b="0" dirty="0">
                <a:solidFill>
                  <a:schemeClr val="bg1"/>
                </a:solidFill>
              </a:rPr>
              <a:t> são nuvens moleculares de hidrogênio, poeira, plasma e outros gases ionizados. São regiões de constante formação estelar, e isso ocorre quando partes do material que constitui a nebulosa começam a se aglutinar, formando estrelas e sistemas planetários, assim como o nosso.</a:t>
            </a:r>
            <a:endParaRPr lang="pt-BR" dirty="0">
              <a:solidFill>
                <a:schemeClr val="bg1"/>
              </a:solidFill>
            </a:endParaRPr>
          </a:p>
        </p:txBody>
      </p:sp>
    </p:spTree>
    <p:extLst>
      <p:ext uri="{BB962C8B-B14F-4D97-AF65-F5344CB8AC3E}">
        <p14:creationId xmlns="" xmlns:p14="http://schemas.microsoft.com/office/powerpoint/2010/main" val="4196094389"/>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1720" y="1340768"/>
            <a:ext cx="7772400" cy="4114800"/>
          </a:xfrm>
        </p:spPr>
        <p:txBody>
          <a:bodyPr/>
          <a:lstStyle/>
          <a:p>
            <a:pPr marL="0" indent="0">
              <a:buNone/>
            </a:pPr>
            <a:r>
              <a:rPr lang="pt-BR" b="0" dirty="0">
                <a:solidFill>
                  <a:schemeClr val="bg1"/>
                </a:solidFill>
              </a:rPr>
              <a:t>- </a:t>
            </a:r>
            <a:r>
              <a:rPr lang="pt-BR" dirty="0">
                <a:solidFill>
                  <a:schemeClr val="bg1"/>
                </a:solidFill>
              </a:rPr>
              <a:t>Nebulosa de emissão</a:t>
            </a:r>
          </a:p>
          <a:p>
            <a:pPr marL="0" indent="0">
              <a:buNone/>
            </a:pPr>
            <a:r>
              <a:rPr lang="pt-BR" dirty="0">
                <a:solidFill>
                  <a:schemeClr val="bg1"/>
                </a:solidFill>
              </a:rPr>
              <a:t/>
            </a:r>
            <a:br>
              <a:rPr lang="pt-BR" dirty="0">
                <a:solidFill>
                  <a:schemeClr val="bg1"/>
                </a:solidFill>
              </a:rPr>
            </a:br>
            <a:r>
              <a:rPr lang="pt-BR" b="0" dirty="0">
                <a:solidFill>
                  <a:schemeClr val="bg1"/>
                </a:solidFill>
              </a:rPr>
              <a:t>- </a:t>
            </a:r>
            <a:r>
              <a:rPr lang="pt-BR" dirty="0">
                <a:solidFill>
                  <a:schemeClr val="bg1"/>
                </a:solidFill>
              </a:rPr>
              <a:t>Nebulosa de reflexão</a:t>
            </a:r>
          </a:p>
          <a:p>
            <a:pPr marL="0" indent="0">
              <a:buNone/>
            </a:pPr>
            <a:r>
              <a:rPr lang="pt-BR" dirty="0">
                <a:solidFill>
                  <a:schemeClr val="bg1"/>
                </a:solidFill>
              </a:rPr>
              <a:t/>
            </a:r>
            <a:br>
              <a:rPr lang="pt-BR" dirty="0">
                <a:solidFill>
                  <a:schemeClr val="bg1"/>
                </a:solidFill>
              </a:rPr>
            </a:br>
            <a:r>
              <a:rPr lang="pt-BR" b="0" dirty="0">
                <a:solidFill>
                  <a:schemeClr val="bg1"/>
                </a:solidFill>
              </a:rPr>
              <a:t>- </a:t>
            </a:r>
            <a:r>
              <a:rPr lang="pt-BR" dirty="0">
                <a:solidFill>
                  <a:schemeClr val="bg1"/>
                </a:solidFill>
              </a:rPr>
              <a:t>Nebulosa escura</a:t>
            </a:r>
          </a:p>
          <a:p>
            <a:pPr marL="0" indent="0">
              <a:buNone/>
            </a:pPr>
            <a:r>
              <a:rPr lang="pt-BR" dirty="0">
                <a:solidFill>
                  <a:schemeClr val="bg1"/>
                </a:solidFill>
              </a:rPr>
              <a:t/>
            </a:r>
            <a:br>
              <a:rPr lang="pt-BR" dirty="0">
                <a:solidFill>
                  <a:schemeClr val="bg1"/>
                </a:solidFill>
              </a:rPr>
            </a:br>
            <a:r>
              <a:rPr lang="pt-BR" b="0" dirty="0">
                <a:solidFill>
                  <a:schemeClr val="bg1"/>
                </a:solidFill>
              </a:rPr>
              <a:t>- </a:t>
            </a:r>
            <a:r>
              <a:rPr lang="pt-BR" dirty="0">
                <a:solidFill>
                  <a:schemeClr val="bg1"/>
                </a:solidFill>
              </a:rPr>
              <a:t>Nebulosa planetária </a:t>
            </a:r>
          </a:p>
        </p:txBody>
      </p:sp>
    </p:spTree>
    <p:extLst>
      <p:ext uri="{BB962C8B-B14F-4D97-AF65-F5344CB8AC3E}">
        <p14:creationId xmlns="" xmlns:p14="http://schemas.microsoft.com/office/powerpoint/2010/main" val="3634719100"/>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824" y="476672"/>
            <a:ext cx="7772400" cy="1143000"/>
          </a:xfrm>
        </p:spPr>
        <p:txBody>
          <a:bodyPr/>
          <a:lstStyle/>
          <a:p>
            <a:r>
              <a:rPr lang="pt-BR" sz="3200" dirty="0">
                <a:solidFill>
                  <a:schemeClr val="bg1"/>
                </a:solidFill>
              </a:rPr>
              <a:t>Nebulosa de Emissão</a:t>
            </a:r>
          </a:p>
        </p:txBody>
      </p:sp>
      <p:sp>
        <p:nvSpPr>
          <p:cNvPr id="3" name="Content Placeholder 2"/>
          <p:cNvSpPr>
            <a:spLocks noGrp="1"/>
          </p:cNvSpPr>
          <p:nvPr>
            <p:ph idx="1"/>
          </p:nvPr>
        </p:nvSpPr>
        <p:spPr>
          <a:xfrm>
            <a:off x="5148064" y="2039575"/>
            <a:ext cx="3816424" cy="4112096"/>
          </a:xfrm>
        </p:spPr>
        <p:txBody>
          <a:bodyPr/>
          <a:lstStyle/>
          <a:p>
            <a:pPr marL="0" indent="0" algn="just">
              <a:buNone/>
            </a:pPr>
            <a:r>
              <a:rPr lang="pt-BR" sz="1800" dirty="0">
                <a:solidFill>
                  <a:schemeClr val="bg1"/>
                </a:solidFill>
              </a:rPr>
              <a:t>Nebulosas de emissão</a:t>
            </a:r>
            <a:r>
              <a:rPr lang="pt-BR" sz="1800" b="0" dirty="0">
                <a:solidFill>
                  <a:schemeClr val="bg1"/>
                </a:solidFill>
              </a:rPr>
              <a:t> são nuvens de gás com temperatura alta. Os átomos na nuvem são energizados por luz ultravioleta de uma estrela próxima e emitem radiação quando decaem para estados de energia mais baixos, são geralmente vermelhas, por causa do hidrogênio, o gás mais comum do Universo e que comumente emite luz vermelha. </a:t>
            </a:r>
            <a:endParaRPr lang="pt-BR" sz="1800"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41784" y="2039575"/>
            <a:ext cx="4644008" cy="3334697"/>
          </a:xfrm>
          <a:prstGeom prst="rect">
            <a:avLst/>
          </a:prstGeom>
        </p:spPr>
      </p:pic>
      <p:sp>
        <p:nvSpPr>
          <p:cNvPr id="5" name="TextBox 4"/>
          <p:cNvSpPr txBox="1"/>
          <p:nvPr/>
        </p:nvSpPr>
        <p:spPr>
          <a:xfrm>
            <a:off x="539552" y="5661248"/>
            <a:ext cx="4248472" cy="584775"/>
          </a:xfrm>
          <a:prstGeom prst="rect">
            <a:avLst/>
          </a:prstGeom>
          <a:noFill/>
        </p:spPr>
        <p:txBody>
          <a:bodyPr wrap="square" rtlCol="0">
            <a:spAutoFit/>
          </a:bodyPr>
          <a:lstStyle/>
          <a:p>
            <a:r>
              <a:rPr lang="pt-BR" dirty="0">
                <a:solidFill>
                  <a:schemeClr val="bg1"/>
                </a:solidFill>
              </a:rPr>
              <a:t>Nebulosa de Orion </a:t>
            </a:r>
            <a:r>
              <a:rPr lang="pt-BR" b="0" dirty="0">
                <a:solidFill>
                  <a:schemeClr val="bg1"/>
                </a:solidFill>
              </a:rPr>
              <a:t>encontra-se a 1.800 anos luz do Sol</a:t>
            </a:r>
            <a:endParaRPr lang="pt-BR" dirty="0">
              <a:solidFill>
                <a:schemeClr val="bg1"/>
              </a:solidFill>
            </a:endParaRPr>
          </a:p>
        </p:txBody>
      </p:sp>
    </p:spTree>
    <p:extLst>
      <p:ext uri="{BB962C8B-B14F-4D97-AF65-F5344CB8AC3E}">
        <p14:creationId xmlns="" xmlns:p14="http://schemas.microsoft.com/office/powerpoint/2010/main" val="2824339847"/>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z="3200" dirty="0">
                <a:solidFill>
                  <a:schemeClr val="bg1"/>
                </a:solidFill>
              </a:rPr>
              <a:t>Nebulosa de reflexão</a:t>
            </a:r>
            <a:endParaRPr lang="pt-BR" sz="3200" dirty="0"/>
          </a:p>
        </p:txBody>
      </p:sp>
      <p:sp>
        <p:nvSpPr>
          <p:cNvPr id="3" name="Content Placeholder 2"/>
          <p:cNvSpPr>
            <a:spLocks noGrp="1"/>
          </p:cNvSpPr>
          <p:nvPr>
            <p:ph idx="1"/>
          </p:nvPr>
        </p:nvSpPr>
        <p:spPr>
          <a:xfrm>
            <a:off x="5220072" y="1981200"/>
            <a:ext cx="3528392" cy="4112096"/>
          </a:xfrm>
        </p:spPr>
        <p:txBody>
          <a:bodyPr/>
          <a:lstStyle/>
          <a:p>
            <a:pPr marL="0" indent="0" algn="just">
              <a:buNone/>
            </a:pPr>
            <a:r>
              <a:rPr lang="pt-BR" sz="1800" dirty="0">
                <a:solidFill>
                  <a:schemeClr val="bg1"/>
                </a:solidFill>
              </a:rPr>
              <a:t>Nebulosas de reflexão</a:t>
            </a:r>
            <a:r>
              <a:rPr lang="pt-BR" sz="1800" b="0" dirty="0">
                <a:solidFill>
                  <a:schemeClr val="bg1"/>
                </a:solidFill>
              </a:rPr>
              <a:t> são nuvens de poeira que simplesmente refletem a luz de uma estrela ou de estrelas próximas. São geralmente azuis porque a luz azul é espalhada mais facilmente.Conhecemos cerca de 500 </a:t>
            </a:r>
            <a:r>
              <a:rPr lang="pt-BR" sz="1800" dirty="0">
                <a:solidFill>
                  <a:schemeClr val="bg1"/>
                </a:solidFill>
              </a:rPr>
              <a:t>nebulosas de reflexão</a:t>
            </a:r>
            <a:r>
              <a:rPr lang="pt-BR" sz="1800" b="0" dirty="0">
                <a:solidFill>
                  <a:schemeClr val="bg1"/>
                </a:solidFill>
              </a:rPr>
              <a:t>. Umas das mais famosas </a:t>
            </a:r>
            <a:r>
              <a:rPr lang="pt-BR" sz="1800" dirty="0">
                <a:solidFill>
                  <a:schemeClr val="bg1"/>
                </a:solidFill>
              </a:rPr>
              <a:t>nebulosas de reflexão</a:t>
            </a:r>
            <a:r>
              <a:rPr lang="pt-BR" sz="1800" b="0" dirty="0">
                <a:solidFill>
                  <a:schemeClr val="bg1"/>
                </a:solidFill>
              </a:rPr>
              <a:t> é a que rodeia as estrelas das Plêiades. </a:t>
            </a:r>
            <a:endParaRPr lang="pt-BR" sz="1800"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5536" y="1952294"/>
            <a:ext cx="4608512" cy="3706317"/>
          </a:xfrm>
          <a:prstGeom prst="rect">
            <a:avLst/>
          </a:prstGeom>
        </p:spPr>
      </p:pic>
      <p:sp>
        <p:nvSpPr>
          <p:cNvPr id="6" name="TextBox 5"/>
          <p:cNvSpPr txBox="1"/>
          <p:nvPr/>
        </p:nvSpPr>
        <p:spPr>
          <a:xfrm>
            <a:off x="395536" y="5858305"/>
            <a:ext cx="4104456" cy="584775"/>
          </a:xfrm>
          <a:prstGeom prst="rect">
            <a:avLst/>
          </a:prstGeom>
          <a:noFill/>
        </p:spPr>
        <p:txBody>
          <a:bodyPr wrap="square" rtlCol="0">
            <a:spAutoFit/>
          </a:bodyPr>
          <a:lstStyle/>
          <a:p>
            <a:r>
              <a:rPr lang="pt-BR" b="0" dirty="0">
                <a:solidFill>
                  <a:schemeClr val="bg1"/>
                </a:solidFill>
              </a:rPr>
              <a:t>IC2118 (The Witch Head Nebula), na constelação de Eridanus.</a:t>
            </a:r>
            <a:endParaRPr lang="pt-BR" dirty="0">
              <a:solidFill>
                <a:schemeClr val="bg1"/>
              </a:solidFill>
            </a:endParaRPr>
          </a:p>
        </p:txBody>
      </p:sp>
    </p:spTree>
    <p:extLst>
      <p:ext uri="{BB962C8B-B14F-4D97-AF65-F5344CB8AC3E}">
        <p14:creationId xmlns="" xmlns:p14="http://schemas.microsoft.com/office/powerpoint/2010/main" val="4087929109"/>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780928"/>
            <a:ext cx="7772400" cy="1143000"/>
          </a:xfrm>
        </p:spPr>
        <p:txBody>
          <a:bodyPr/>
          <a:lstStyle/>
          <a:p>
            <a:r>
              <a:rPr lang="pt-BR" dirty="0">
                <a:solidFill>
                  <a:schemeClr val="bg1"/>
                </a:solidFill>
              </a:rPr>
              <a:t>As 7 maravilhas do mundo antigo</a:t>
            </a:r>
          </a:p>
        </p:txBody>
      </p:sp>
    </p:spTree>
    <p:extLst>
      <p:ext uri="{BB962C8B-B14F-4D97-AF65-F5344CB8AC3E}">
        <p14:creationId xmlns="" xmlns:p14="http://schemas.microsoft.com/office/powerpoint/2010/main" val="2450538460"/>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z="3200" dirty="0">
                <a:solidFill>
                  <a:schemeClr val="bg1"/>
                </a:solidFill>
              </a:rPr>
              <a:t>Nebulosa escura</a:t>
            </a:r>
            <a:endParaRPr lang="pt-BR" sz="3200" dirty="0"/>
          </a:p>
        </p:txBody>
      </p:sp>
      <p:sp>
        <p:nvSpPr>
          <p:cNvPr id="3" name="Content Placeholder 2"/>
          <p:cNvSpPr>
            <a:spLocks noGrp="1"/>
          </p:cNvSpPr>
          <p:nvPr>
            <p:ph idx="1"/>
          </p:nvPr>
        </p:nvSpPr>
        <p:spPr>
          <a:xfrm>
            <a:off x="5508104" y="2010105"/>
            <a:ext cx="3384376" cy="3939175"/>
          </a:xfrm>
        </p:spPr>
        <p:txBody>
          <a:bodyPr/>
          <a:lstStyle/>
          <a:p>
            <a:pPr marL="0" indent="0" algn="just">
              <a:buNone/>
            </a:pPr>
            <a:r>
              <a:rPr lang="pt-BR" sz="1600" b="0" dirty="0">
                <a:solidFill>
                  <a:schemeClr val="bg1"/>
                </a:solidFill>
              </a:rPr>
              <a:t>As </a:t>
            </a:r>
            <a:r>
              <a:rPr lang="pt-BR" sz="1600" dirty="0">
                <a:solidFill>
                  <a:schemeClr val="bg1"/>
                </a:solidFill>
              </a:rPr>
              <a:t>Nebulosas escuras</a:t>
            </a:r>
            <a:r>
              <a:rPr lang="pt-BR" sz="1600" b="0" dirty="0">
                <a:solidFill>
                  <a:schemeClr val="bg1"/>
                </a:solidFill>
              </a:rPr>
              <a:t> são nuvens de gás e poeira que impedem quase completamente a luz de passar por elas, e são identificadas pelo contraste com o céu ao redor delas, que é sempre mais estrelado ou </a:t>
            </a:r>
            <a:r>
              <a:rPr lang="pt-BR" sz="1600" b="0" dirty="0" smtClean="0">
                <a:solidFill>
                  <a:schemeClr val="bg1"/>
                </a:solidFill>
              </a:rPr>
              <a:t>luminoso. As </a:t>
            </a:r>
            <a:r>
              <a:rPr lang="pt-BR" sz="1600" b="0" dirty="0">
                <a:solidFill>
                  <a:schemeClr val="bg1"/>
                </a:solidFill>
              </a:rPr>
              <a:t>maiores </a:t>
            </a:r>
            <a:r>
              <a:rPr lang="pt-BR" sz="1600" dirty="0">
                <a:solidFill>
                  <a:schemeClr val="bg1"/>
                </a:solidFill>
              </a:rPr>
              <a:t>nebulosas escuras</a:t>
            </a:r>
            <a:r>
              <a:rPr lang="pt-BR" sz="1600" b="0" dirty="0">
                <a:solidFill>
                  <a:schemeClr val="bg1"/>
                </a:solidFill>
              </a:rPr>
              <a:t> são visíveis a olho nu, e elas aparecem como caminhos escuros contra o fundo brilhante da Via Láctea.</a:t>
            </a:r>
            <a:endParaRPr lang="pt-BR" sz="1600"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82981" y="2010105"/>
            <a:ext cx="4823399" cy="3686175"/>
          </a:xfrm>
          <a:prstGeom prst="rect">
            <a:avLst/>
          </a:prstGeom>
        </p:spPr>
      </p:pic>
      <p:sp>
        <p:nvSpPr>
          <p:cNvPr id="5" name="TextBox 4"/>
          <p:cNvSpPr txBox="1"/>
          <p:nvPr/>
        </p:nvSpPr>
        <p:spPr>
          <a:xfrm>
            <a:off x="959592" y="5905974"/>
            <a:ext cx="3670176" cy="338554"/>
          </a:xfrm>
          <a:prstGeom prst="rect">
            <a:avLst/>
          </a:prstGeom>
          <a:noFill/>
        </p:spPr>
        <p:txBody>
          <a:bodyPr wrap="square" rtlCol="0">
            <a:spAutoFit/>
          </a:bodyPr>
          <a:lstStyle/>
          <a:p>
            <a:r>
              <a:rPr lang="pt-BR" b="0" dirty="0">
                <a:solidFill>
                  <a:schemeClr val="bg1"/>
                </a:solidFill>
              </a:rPr>
              <a:t>Nebulosa Cabeça de Cavalo</a:t>
            </a:r>
            <a:endParaRPr lang="pt-BR" dirty="0">
              <a:solidFill>
                <a:schemeClr val="bg1"/>
              </a:solidFill>
            </a:endParaRPr>
          </a:p>
        </p:txBody>
      </p:sp>
    </p:spTree>
    <p:extLst>
      <p:ext uri="{BB962C8B-B14F-4D97-AF65-F5344CB8AC3E}">
        <p14:creationId xmlns="" xmlns:p14="http://schemas.microsoft.com/office/powerpoint/2010/main" val="1188573862"/>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51013"/>
            <a:ext cx="7772400" cy="1143000"/>
          </a:xfrm>
        </p:spPr>
        <p:txBody>
          <a:bodyPr/>
          <a:lstStyle/>
          <a:p>
            <a:r>
              <a:rPr lang="pt-BR" sz="3600" dirty="0">
                <a:solidFill>
                  <a:schemeClr val="bg1"/>
                </a:solidFill>
              </a:rPr>
              <a:t>Nebulosa planetária</a:t>
            </a:r>
            <a:endParaRPr lang="pt-BR" sz="3600" dirty="0"/>
          </a:p>
        </p:txBody>
      </p:sp>
      <p:sp>
        <p:nvSpPr>
          <p:cNvPr id="3" name="Content Placeholder 2"/>
          <p:cNvSpPr>
            <a:spLocks noGrp="1"/>
          </p:cNvSpPr>
          <p:nvPr>
            <p:ph idx="1"/>
          </p:nvPr>
        </p:nvSpPr>
        <p:spPr>
          <a:xfrm>
            <a:off x="4823520" y="1634978"/>
            <a:ext cx="3886200" cy="4114800"/>
          </a:xfrm>
        </p:spPr>
        <p:txBody>
          <a:bodyPr/>
          <a:lstStyle/>
          <a:p>
            <a:pPr marL="0" indent="0" algn="just">
              <a:buNone/>
            </a:pPr>
            <a:r>
              <a:rPr lang="pt-BR" sz="1800" b="0" dirty="0">
                <a:solidFill>
                  <a:schemeClr val="bg1"/>
                </a:solidFill>
              </a:rPr>
              <a:t>As </a:t>
            </a:r>
            <a:r>
              <a:rPr lang="pt-BR" sz="1800" dirty="0">
                <a:solidFill>
                  <a:schemeClr val="bg1"/>
                </a:solidFill>
              </a:rPr>
              <a:t>Nebulosas planetárias </a:t>
            </a:r>
            <a:r>
              <a:rPr lang="pt-BR" sz="1800" b="0" dirty="0">
                <a:solidFill>
                  <a:schemeClr val="bg1"/>
                </a:solidFill>
              </a:rPr>
              <a:t>são causadas por material ejetado de uma estrela central, que pode ter explodido como uma supernova. Este material é iluminado pela estrela central e brilha, podendo ser observado um espectro de emissão. A estrela central normalmente termina como uma anã branca. Ou seja, as </a:t>
            </a:r>
            <a:r>
              <a:rPr lang="pt-BR" sz="1800" dirty="0">
                <a:solidFill>
                  <a:schemeClr val="bg1"/>
                </a:solidFill>
              </a:rPr>
              <a:t>nebulosas planetárias</a:t>
            </a:r>
            <a:r>
              <a:rPr lang="pt-BR" sz="1800" b="0" dirty="0">
                <a:solidFill>
                  <a:schemeClr val="bg1"/>
                </a:solidFill>
              </a:rPr>
              <a:t> são na verdade, a morte, ou o estágio final de estrelas. Este será o fim do Sol daqui a aproximadamente 4,5 bilhões de anos.</a:t>
            </a:r>
            <a:endParaRPr lang="pt-BR" sz="1800" dirty="0">
              <a:solidFill>
                <a:schemeClr val="bg1"/>
              </a:solidFill>
            </a:endParaRPr>
          </a:p>
        </p:txBody>
      </p:sp>
      <p:sp>
        <p:nvSpPr>
          <p:cNvPr id="4" name="Rectangle 3"/>
          <p:cNvSpPr/>
          <p:nvPr/>
        </p:nvSpPr>
        <p:spPr>
          <a:xfrm>
            <a:off x="251520" y="5749778"/>
            <a:ext cx="4572000" cy="584775"/>
          </a:xfrm>
          <a:prstGeom prst="rect">
            <a:avLst/>
          </a:prstGeom>
        </p:spPr>
        <p:txBody>
          <a:bodyPr>
            <a:spAutoFit/>
          </a:bodyPr>
          <a:lstStyle/>
          <a:p>
            <a:r>
              <a:rPr lang="pt-BR" b="0" dirty="0">
                <a:solidFill>
                  <a:schemeClr val="bg1"/>
                </a:solidFill>
                <a:latin typeface="Arial" panose="020B0604020202020204" pitchFamily="34" charset="0"/>
              </a:rPr>
              <a:t>Nebulosa do Anel, que encontra-se a 2.300 anos-luz de distância</a:t>
            </a:r>
            <a:endParaRPr lang="pt-BR"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51520" y="1634978"/>
            <a:ext cx="4428676" cy="3770486"/>
          </a:xfrm>
          <a:prstGeom prst="rect">
            <a:avLst/>
          </a:prstGeom>
        </p:spPr>
      </p:pic>
    </p:spTree>
    <p:extLst>
      <p:ext uri="{BB962C8B-B14F-4D97-AF65-F5344CB8AC3E}">
        <p14:creationId xmlns="" xmlns:p14="http://schemas.microsoft.com/office/powerpoint/2010/main" val="555139025"/>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99592" y="2636912"/>
            <a:ext cx="7772400" cy="1143000"/>
          </a:xfrm>
        </p:spPr>
        <p:txBody>
          <a:bodyPr/>
          <a:lstStyle/>
          <a:p>
            <a:r>
              <a:rPr lang="pt-BR" dirty="0">
                <a:solidFill>
                  <a:schemeClr val="bg1"/>
                </a:solidFill>
              </a:rPr>
              <a:t>3 º Maravilha: Estrelas</a:t>
            </a:r>
            <a:endParaRPr lang="pt-BR" dirty="0"/>
          </a:p>
        </p:txBody>
      </p:sp>
    </p:spTree>
    <p:extLst>
      <p:ext uri="{BB962C8B-B14F-4D97-AF65-F5344CB8AC3E}">
        <p14:creationId xmlns="" xmlns:p14="http://schemas.microsoft.com/office/powerpoint/2010/main" val="4169233147"/>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1988840"/>
            <a:ext cx="7772400" cy="4114800"/>
          </a:xfrm>
        </p:spPr>
        <p:txBody>
          <a:bodyPr/>
          <a:lstStyle/>
          <a:p>
            <a:pPr marL="0" indent="0" algn="just">
              <a:buNone/>
            </a:pPr>
            <a:r>
              <a:rPr lang="pt-BR" dirty="0">
                <a:solidFill>
                  <a:schemeClr val="bg1"/>
                </a:solidFill>
              </a:rPr>
              <a:t>Estrela</a:t>
            </a:r>
            <a:r>
              <a:rPr lang="pt-BR" b="0" dirty="0">
                <a:solidFill>
                  <a:schemeClr val="bg1"/>
                </a:solidFill>
              </a:rPr>
              <a:t> é um astro que tem luz e calor </a:t>
            </a:r>
            <a:r>
              <a:rPr lang="pt-BR" b="0" dirty="0" smtClean="0">
                <a:solidFill>
                  <a:schemeClr val="bg1"/>
                </a:solidFill>
              </a:rPr>
              <a:t>próprios. </a:t>
            </a:r>
            <a:r>
              <a:rPr lang="pt-BR" b="0" dirty="0">
                <a:solidFill>
                  <a:schemeClr val="bg1"/>
                </a:solidFill>
              </a:rPr>
              <a:t>Apresenta um brilho cintilante, o que as destingue dos planetas. É uma esfera de plasma grande e luminosa que pela gravidade é mantida íntegra.</a:t>
            </a:r>
            <a:endParaRPr lang="pt-BR" dirty="0">
              <a:solidFill>
                <a:schemeClr val="bg1"/>
              </a:solidFill>
            </a:endParaRPr>
          </a:p>
        </p:txBody>
      </p:sp>
    </p:spTree>
    <p:extLst>
      <p:ext uri="{BB962C8B-B14F-4D97-AF65-F5344CB8AC3E}">
        <p14:creationId xmlns="" xmlns:p14="http://schemas.microsoft.com/office/powerpoint/2010/main" val="696500035"/>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solidFill>
                  <a:schemeClr val="bg1"/>
                </a:solidFill>
              </a:rPr>
              <a:t>3 º Maravilha: Estrelas</a:t>
            </a:r>
            <a:endParaRPr lang="pt-BR" dirty="0"/>
          </a:p>
        </p:txBody>
      </p:sp>
      <p:pic>
        <p:nvPicPr>
          <p:cNvPr id="4" name="Content Placeholder 3"/>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2302396" y="1783634"/>
            <a:ext cx="4539208" cy="4539208"/>
          </a:xfrm>
        </p:spPr>
      </p:pic>
    </p:spTree>
    <p:extLst>
      <p:ext uri="{BB962C8B-B14F-4D97-AF65-F5344CB8AC3E}">
        <p14:creationId xmlns="" xmlns:p14="http://schemas.microsoft.com/office/powerpoint/2010/main" val="720448155"/>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407285" y="1556792"/>
            <a:ext cx="8329430" cy="3777009"/>
          </a:xfrm>
        </p:spPr>
      </p:pic>
    </p:spTree>
    <p:extLst>
      <p:ext uri="{BB962C8B-B14F-4D97-AF65-F5344CB8AC3E}">
        <p14:creationId xmlns="" xmlns:p14="http://schemas.microsoft.com/office/powerpoint/2010/main" val="2950984217"/>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08920"/>
            <a:ext cx="7772400" cy="1143000"/>
          </a:xfrm>
        </p:spPr>
        <p:txBody>
          <a:bodyPr/>
          <a:lstStyle/>
          <a:p>
            <a:r>
              <a:rPr lang="pt-BR" dirty="0">
                <a:solidFill>
                  <a:schemeClr val="bg1"/>
                </a:solidFill>
              </a:rPr>
              <a:t>Vídeo</a:t>
            </a:r>
          </a:p>
        </p:txBody>
      </p:sp>
    </p:spTree>
    <p:extLst>
      <p:ext uri="{BB962C8B-B14F-4D97-AF65-F5344CB8AC3E}">
        <p14:creationId xmlns="" xmlns:p14="http://schemas.microsoft.com/office/powerpoint/2010/main" val="2036680005"/>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650px-Sun_and_VV_Cephei_A"/>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71600" y="396374"/>
            <a:ext cx="6518299" cy="60067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1731" name="Picture 3" descr="Sun_and_VV_Cephei_A"/>
          <p:cNvPicPr>
            <a:picLocks noChangeAspect="1" noChangeArrowheads="1"/>
          </p:cNvPicPr>
          <p:nvPr/>
        </p:nvPicPr>
        <p:blipFill>
          <a:blip r:embed="rId3" cstate="print">
            <a:extLst>
              <a:ext uri="{28A0092B-C50C-407E-A947-70E740481C1C}">
                <a14:useLocalDpi xmlns="" xmlns:a14="http://schemas.microsoft.com/office/drawing/2010/main" val="0"/>
              </a:ext>
            </a:extLst>
          </a:blip>
          <a:srcRect l="1561" t="42960" r="82417" b="42828"/>
          <a:stretch>
            <a:fillRect/>
          </a:stretch>
        </p:blipFill>
        <p:spPr bwMode="auto">
          <a:xfrm>
            <a:off x="3921125" y="2517775"/>
            <a:ext cx="4824413" cy="3943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tângulo 4"/>
          <p:cNvSpPr/>
          <p:nvPr/>
        </p:nvSpPr>
        <p:spPr>
          <a:xfrm>
            <a:off x="1157288" y="3167063"/>
            <a:ext cx="555625" cy="538162"/>
          </a:xfrm>
          <a:prstGeom prst="rect">
            <a:avLst/>
          </a:prstGeom>
          <a:no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i="0"/>
          </a:p>
        </p:txBody>
      </p:sp>
      <p:sp>
        <p:nvSpPr>
          <p:cNvPr id="201733" name="Line 5"/>
          <p:cNvSpPr>
            <a:spLocks noChangeShapeType="1"/>
          </p:cNvSpPr>
          <p:nvPr/>
        </p:nvSpPr>
        <p:spPr bwMode="auto">
          <a:xfrm flipV="1">
            <a:off x="1727200" y="2525713"/>
            <a:ext cx="2220913" cy="638175"/>
          </a:xfrm>
          <a:prstGeom prst="line">
            <a:avLst/>
          </a:prstGeom>
          <a:noFill/>
          <a:ln w="9525">
            <a:solidFill>
              <a:srgbClr val="FFCC00"/>
            </a:solidFill>
            <a:round/>
            <a:headEnd/>
            <a:tailEnd/>
          </a:ln>
          <a:extLst>
            <a:ext uri="{909E8E84-426E-40DD-AFC4-6F175D3DCCD1}">
              <a14:hiddenFill xmlns="" xmlns:a14="http://schemas.microsoft.com/office/drawing/2010/main">
                <a:noFill/>
              </a14:hiddenFill>
            </a:ext>
          </a:extLst>
        </p:spPr>
        <p:txBody>
          <a:bodyPr/>
          <a:lstStyle/>
          <a:p>
            <a:endParaRPr lang="pt-BR"/>
          </a:p>
        </p:txBody>
      </p:sp>
      <p:sp>
        <p:nvSpPr>
          <p:cNvPr id="201734" name="Line 6"/>
          <p:cNvSpPr>
            <a:spLocks noChangeShapeType="1"/>
          </p:cNvSpPr>
          <p:nvPr/>
        </p:nvSpPr>
        <p:spPr bwMode="auto">
          <a:xfrm>
            <a:off x="1698625" y="3700463"/>
            <a:ext cx="2249488" cy="2728912"/>
          </a:xfrm>
          <a:prstGeom prst="line">
            <a:avLst/>
          </a:prstGeom>
          <a:noFill/>
          <a:ln w="9525">
            <a:solidFill>
              <a:srgbClr val="FFCC00"/>
            </a:solidFill>
            <a:round/>
            <a:headEnd/>
            <a:tailEnd/>
          </a:ln>
          <a:extLst>
            <a:ext uri="{909E8E84-426E-40DD-AFC4-6F175D3DCCD1}">
              <a14:hiddenFill xmlns="" xmlns:a14="http://schemas.microsoft.com/office/drawing/2010/main">
                <a:noFill/>
              </a14:hiddenFill>
            </a:ext>
          </a:extLst>
        </p:spPr>
        <p:txBody>
          <a:bodyPr/>
          <a:lstStyle/>
          <a:p>
            <a:endParaRPr lang="pt-BR"/>
          </a:p>
        </p:txBody>
      </p:sp>
    </p:spTree>
    <p:extLst>
      <p:ext uri="{BB962C8B-B14F-4D97-AF65-F5344CB8AC3E}">
        <p14:creationId xmlns="" xmlns:p14="http://schemas.microsoft.com/office/powerpoint/2010/main" val="34774813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201733"/>
                                        </p:tgtEl>
                                        <p:attrNameLst>
                                          <p:attrName>style.visibility</p:attrName>
                                        </p:attrNameLst>
                                      </p:cBhvr>
                                      <p:to>
                                        <p:strVal val="visible"/>
                                      </p:to>
                                    </p:set>
                                    <p:animEffect transition="in" filter="randombar(horizontal)">
                                      <p:cBhvr>
                                        <p:cTn id="11" dur="500"/>
                                        <p:tgtEl>
                                          <p:spTgt spid="201733"/>
                                        </p:tgtEl>
                                      </p:cBhvr>
                                    </p:animEffect>
                                  </p:childTnLst>
                                </p:cTn>
                              </p:par>
                              <p:par>
                                <p:cTn id="12" presetID="14" presetClass="entr" presetSubtype="10" fill="hold" nodeType="withEffect">
                                  <p:stCondLst>
                                    <p:cond delay="0"/>
                                  </p:stCondLst>
                                  <p:childTnLst>
                                    <p:set>
                                      <p:cBhvr>
                                        <p:cTn id="13" dur="1" fill="hold">
                                          <p:stCondLst>
                                            <p:cond delay="0"/>
                                          </p:stCondLst>
                                        </p:cTn>
                                        <p:tgtEl>
                                          <p:spTgt spid="201734"/>
                                        </p:tgtEl>
                                        <p:attrNameLst>
                                          <p:attrName>style.visibility</p:attrName>
                                        </p:attrNameLst>
                                      </p:cBhvr>
                                      <p:to>
                                        <p:strVal val="visible"/>
                                      </p:to>
                                    </p:set>
                                    <p:animEffect transition="in" filter="randombar(horizontal)">
                                      <p:cBhvr>
                                        <p:cTn id="14" dur="500"/>
                                        <p:tgtEl>
                                          <p:spTgt spid="20173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4" presetClass="entr" presetSubtype="10" fill="hold" nodeType="clickEffect">
                                  <p:stCondLst>
                                    <p:cond delay="0"/>
                                  </p:stCondLst>
                                  <p:childTnLst>
                                    <p:set>
                                      <p:cBhvr>
                                        <p:cTn id="18" dur="1" fill="hold">
                                          <p:stCondLst>
                                            <p:cond delay="0"/>
                                          </p:stCondLst>
                                        </p:cTn>
                                        <p:tgtEl>
                                          <p:spTgt spid="201731"/>
                                        </p:tgtEl>
                                        <p:attrNameLst>
                                          <p:attrName>style.visibility</p:attrName>
                                        </p:attrNameLst>
                                      </p:cBhvr>
                                      <p:to>
                                        <p:strVal val="visible"/>
                                      </p:to>
                                    </p:set>
                                    <p:animEffect transition="in" filter="randombar(horizontal)">
                                      <p:cBhvr>
                                        <p:cTn id="19" dur="500"/>
                                        <p:tgtEl>
                                          <p:spTgt spid="201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3568" y="2708920"/>
            <a:ext cx="7772400" cy="1143000"/>
          </a:xfrm>
        </p:spPr>
        <p:txBody>
          <a:bodyPr/>
          <a:lstStyle/>
          <a:p>
            <a:r>
              <a:rPr lang="pt-BR" dirty="0">
                <a:solidFill>
                  <a:schemeClr val="bg1"/>
                </a:solidFill>
              </a:rPr>
              <a:t>4 º Maravilha: Terra</a:t>
            </a:r>
            <a:endParaRPr lang="pt-BR" dirty="0"/>
          </a:p>
        </p:txBody>
      </p:sp>
    </p:spTree>
    <p:extLst>
      <p:ext uri="{BB962C8B-B14F-4D97-AF65-F5344CB8AC3E}">
        <p14:creationId xmlns="" xmlns:p14="http://schemas.microsoft.com/office/powerpoint/2010/main" val="417654292"/>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2204864"/>
            <a:ext cx="7772400" cy="4114800"/>
          </a:xfrm>
        </p:spPr>
        <p:txBody>
          <a:bodyPr/>
          <a:lstStyle/>
          <a:p>
            <a:pPr marL="0" indent="0" algn="just">
              <a:buNone/>
            </a:pPr>
            <a:r>
              <a:rPr lang="pt-BR" b="0" dirty="0">
                <a:solidFill>
                  <a:schemeClr val="bg1"/>
                </a:solidFill>
              </a:rPr>
              <a:t>A </a:t>
            </a:r>
            <a:r>
              <a:rPr lang="pt-BR" dirty="0">
                <a:solidFill>
                  <a:schemeClr val="bg1"/>
                </a:solidFill>
              </a:rPr>
              <a:t>Terra</a:t>
            </a:r>
            <a:r>
              <a:rPr lang="pt-BR" b="0" dirty="0">
                <a:solidFill>
                  <a:schemeClr val="bg1"/>
                </a:solidFill>
              </a:rPr>
              <a:t> é o terceiro planeta mais próximo do Sol, o mais denso e o quinto maior dos oito planetas do Sistema Solar. É também o maior dos quatro planetas telúricos.</a:t>
            </a:r>
            <a:endParaRPr lang="pt-BR" dirty="0">
              <a:solidFill>
                <a:schemeClr val="bg1"/>
              </a:solidFill>
            </a:endParaRPr>
          </a:p>
        </p:txBody>
      </p:sp>
    </p:spTree>
    <p:extLst>
      <p:ext uri="{BB962C8B-B14F-4D97-AF65-F5344CB8AC3E}">
        <p14:creationId xmlns="" xmlns:p14="http://schemas.microsoft.com/office/powerpoint/2010/main" val="1472369523"/>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96752"/>
            <a:ext cx="7772400" cy="1143000"/>
          </a:xfrm>
        </p:spPr>
        <p:txBody>
          <a:bodyPr/>
          <a:lstStyle/>
          <a:p>
            <a:r>
              <a:rPr lang="pt-BR" dirty="0"/>
              <a:t>A </a:t>
            </a:r>
            <a:r>
              <a:rPr lang="pt-BR" dirty="0">
                <a:solidFill>
                  <a:schemeClr val="bg1"/>
                </a:solidFill>
              </a:rPr>
              <a:t>Grande Pirâmide de Gizé</a:t>
            </a:r>
            <a:br>
              <a:rPr lang="pt-BR" dirty="0">
                <a:solidFill>
                  <a:schemeClr val="bg1"/>
                </a:solidFill>
              </a:rPr>
            </a:br>
            <a:endParaRPr lang="pt-BR" dirty="0">
              <a:solidFill>
                <a:schemeClr val="bg1"/>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1619672" y="1988840"/>
            <a:ext cx="6208154" cy="4114800"/>
          </a:xfrm>
        </p:spPr>
      </p:pic>
    </p:spTree>
    <p:extLst>
      <p:ext uri="{BB962C8B-B14F-4D97-AF65-F5344CB8AC3E}">
        <p14:creationId xmlns="" xmlns:p14="http://schemas.microsoft.com/office/powerpoint/2010/main" val="3454192326"/>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769855" y="596719"/>
            <a:ext cx="7604289" cy="5691336"/>
          </a:xfrm>
        </p:spPr>
      </p:pic>
    </p:spTree>
    <p:extLst>
      <p:ext uri="{BB962C8B-B14F-4D97-AF65-F5344CB8AC3E}">
        <p14:creationId xmlns="" xmlns:p14="http://schemas.microsoft.com/office/powerpoint/2010/main" val="2924436918"/>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539552" y="1124743"/>
            <a:ext cx="8208912" cy="4837395"/>
          </a:xfrm>
        </p:spPr>
      </p:pic>
    </p:spTree>
    <p:extLst>
      <p:ext uri="{BB962C8B-B14F-4D97-AF65-F5344CB8AC3E}">
        <p14:creationId xmlns="" xmlns:p14="http://schemas.microsoft.com/office/powerpoint/2010/main" val="718958193"/>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solidFill>
                  <a:schemeClr val="bg1"/>
                </a:solidFill>
              </a:rPr>
              <a:t>4 º Maravilha: Terra</a:t>
            </a:r>
            <a:endParaRPr lang="pt-BR" dirty="0"/>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233946" y="1988840"/>
            <a:ext cx="4676108" cy="4676108"/>
          </a:xfrm>
        </p:spPr>
      </p:pic>
    </p:spTree>
    <p:extLst>
      <p:ext uri="{BB962C8B-B14F-4D97-AF65-F5344CB8AC3E}">
        <p14:creationId xmlns="" xmlns:p14="http://schemas.microsoft.com/office/powerpoint/2010/main" val="2489011175"/>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3568" y="2564904"/>
            <a:ext cx="7772400" cy="1143000"/>
          </a:xfrm>
        </p:spPr>
        <p:txBody>
          <a:bodyPr/>
          <a:lstStyle/>
          <a:p>
            <a:r>
              <a:rPr lang="pt-BR" sz="3600" dirty="0">
                <a:solidFill>
                  <a:schemeClr val="bg1"/>
                </a:solidFill>
              </a:rPr>
              <a:t>5 º Maravilha: Eventos Celestiais</a:t>
            </a:r>
            <a:endParaRPr lang="pt-BR" sz="3600" dirty="0"/>
          </a:p>
        </p:txBody>
      </p:sp>
    </p:spTree>
    <p:extLst>
      <p:ext uri="{BB962C8B-B14F-4D97-AF65-F5344CB8AC3E}">
        <p14:creationId xmlns="" xmlns:p14="http://schemas.microsoft.com/office/powerpoint/2010/main" val="1179212493"/>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z="3600" dirty="0">
                <a:solidFill>
                  <a:schemeClr val="bg1"/>
                </a:solidFill>
              </a:rPr>
              <a:t>5 º Maravilha: Eventos Celestiais</a:t>
            </a:r>
            <a:endParaRPr lang="pt-BR" sz="3600" dirty="0"/>
          </a:p>
        </p:txBody>
      </p:sp>
      <p:pic>
        <p:nvPicPr>
          <p:cNvPr id="4" name="Content Placeholder 3"/>
          <p:cNvPicPr>
            <a:picLocks noGrp="1"/>
          </p:cNvPicPr>
          <p:nvPr>
            <p:ph idx="1"/>
          </p:nvPr>
        </p:nvPicPr>
        <p:blipFill>
          <a:blip r:embed="rId2" cstate="print"/>
          <a:stretch/>
        </p:blipFill>
        <p:spPr>
          <a:xfrm>
            <a:off x="1259632" y="1916832"/>
            <a:ext cx="6912768" cy="4392488"/>
          </a:xfrm>
          <a:prstGeom prst="rect">
            <a:avLst/>
          </a:prstGeom>
          <a:ln>
            <a:noFill/>
          </a:ln>
        </p:spPr>
      </p:pic>
    </p:spTree>
    <p:extLst>
      <p:ext uri="{BB962C8B-B14F-4D97-AF65-F5344CB8AC3E}">
        <p14:creationId xmlns="" xmlns:p14="http://schemas.microsoft.com/office/powerpoint/2010/main" val="121064059"/>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BR"/>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539552" y="1340768"/>
            <a:ext cx="3117271" cy="2408245"/>
          </a:xfr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843808" y="2615166"/>
            <a:ext cx="2745688" cy="2267694"/>
          </a:xfrm>
          <a:prstGeom prst="rect">
            <a:avLst/>
          </a:prstGeom>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076056" y="3749013"/>
            <a:ext cx="3168774" cy="2376581"/>
          </a:xfrm>
          <a:prstGeom prst="rect">
            <a:avLst/>
          </a:prstGeom>
        </p:spPr>
      </p:pic>
    </p:spTree>
    <p:extLst>
      <p:ext uri="{BB962C8B-B14F-4D97-AF65-F5344CB8AC3E}">
        <p14:creationId xmlns="" xmlns:p14="http://schemas.microsoft.com/office/powerpoint/2010/main" val="34656593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924944"/>
            <a:ext cx="7772400" cy="1143000"/>
          </a:xfrm>
        </p:spPr>
        <p:txBody>
          <a:bodyPr/>
          <a:lstStyle/>
          <a:p>
            <a:r>
              <a:rPr lang="pt-BR" dirty="0">
                <a:solidFill>
                  <a:schemeClr val="bg1"/>
                </a:solidFill>
              </a:rPr>
              <a:t>Vídeo</a:t>
            </a:r>
            <a:br>
              <a:rPr lang="pt-BR" dirty="0">
                <a:solidFill>
                  <a:schemeClr val="bg1"/>
                </a:solidFill>
              </a:rPr>
            </a:br>
            <a:r>
              <a:rPr lang="pt-BR" sz="2400" dirty="0">
                <a:solidFill>
                  <a:schemeClr val="bg1"/>
                </a:solidFill>
              </a:rPr>
              <a:t>https://vimeo.com/53539837</a:t>
            </a:r>
          </a:p>
        </p:txBody>
      </p:sp>
    </p:spTree>
    <p:extLst>
      <p:ext uri="{BB962C8B-B14F-4D97-AF65-F5344CB8AC3E}">
        <p14:creationId xmlns="" xmlns:p14="http://schemas.microsoft.com/office/powerpoint/2010/main" val="2273749743"/>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2852936"/>
            <a:ext cx="7772400" cy="1143000"/>
          </a:xfrm>
        </p:spPr>
        <p:txBody>
          <a:bodyPr/>
          <a:lstStyle/>
          <a:p>
            <a:r>
              <a:rPr lang="pt-BR" dirty="0">
                <a:solidFill>
                  <a:schemeClr val="bg1"/>
                </a:solidFill>
              </a:rPr>
              <a:t>6 º Maravilha: Céu</a:t>
            </a:r>
            <a:endParaRPr lang="pt-BR" dirty="0"/>
          </a:p>
        </p:txBody>
      </p:sp>
    </p:spTree>
    <p:extLst>
      <p:ext uri="{BB962C8B-B14F-4D97-AF65-F5344CB8AC3E}">
        <p14:creationId xmlns="" xmlns:p14="http://schemas.microsoft.com/office/powerpoint/2010/main" val="2180496038"/>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solidFill>
                  <a:schemeClr val="bg1"/>
                </a:solidFill>
              </a:rPr>
              <a:t>6 º Maravilha: Céu</a:t>
            </a:r>
            <a:endParaRPr lang="pt-BR" dirty="0"/>
          </a:p>
        </p:txBody>
      </p:sp>
      <p:pic>
        <p:nvPicPr>
          <p:cNvPr id="4" name="Picture 2"/>
          <p:cNvPicPr>
            <a:picLocks noGrp="1"/>
          </p:cNvPicPr>
          <p:nvPr>
            <p:ph idx="1"/>
          </p:nvPr>
        </p:nvPicPr>
        <p:blipFill>
          <a:blip r:embed="rId2" cstate="print"/>
          <a:stretch/>
        </p:blipFill>
        <p:spPr>
          <a:xfrm>
            <a:off x="201982" y="1541081"/>
            <a:ext cx="4032448" cy="2736304"/>
          </a:xfrm>
          <a:prstGeom prst="rect">
            <a:avLst/>
          </a:prstGeom>
          <a:ln w="9360">
            <a:noFill/>
          </a:ln>
        </p:spPr>
      </p:pic>
      <p:pic>
        <p:nvPicPr>
          <p:cNvPr id="5" name="Picture 4"/>
          <p:cNvPicPr/>
          <p:nvPr/>
        </p:nvPicPr>
        <p:blipFill>
          <a:blip r:embed="rId3" cstate="print"/>
          <a:stretch/>
        </p:blipFill>
        <p:spPr>
          <a:xfrm>
            <a:off x="2218206" y="2696987"/>
            <a:ext cx="4208171" cy="2780748"/>
          </a:xfrm>
          <a:prstGeom prst="rect">
            <a:avLst/>
          </a:prstGeom>
          <a:ln w="9360">
            <a:noFill/>
          </a:ln>
        </p:spPr>
      </p:pic>
      <p:pic>
        <p:nvPicPr>
          <p:cNvPr id="6" name="Picture 4"/>
          <p:cNvPicPr/>
          <p:nvPr/>
        </p:nvPicPr>
        <p:blipFill>
          <a:blip r:embed="rId4" cstate="print"/>
          <a:stretch/>
        </p:blipFill>
        <p:spPr>
          <a:xfrm>
            <a:off x="5148064" y="3861048"/>
            <a:ext cx="3852189" cy="2883857"/>
          </a:xfrm>
          <a:prstGeom prst="rect">
            <a:avLst/>
          </a:prstGeom>
          <a:ln w="9360">
            <a:noFill/>
          </a:ln>
        </p:spPr>
      </p:pic>
    </p:spTree>
    <p:extLst>
      <p:ext uri="{BB962C8B-B14F-4D97-AF65-F5344CB8AC3E}">
        <p14:creationId xmlns="" xmlns:p14="http://schemas.microsoft.com/office/powerpoint/2010/main" val="13299110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BR"/>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670317" y="980728"/>
            <a:ext cx="3211612" cy="2571849"/>
          </a:xfr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203848" y="2123728"/>
            <a:ext cx="2594397" cy="3371399"/>
          </a:xfrm>
          <a:prstGeom prst="rect">
            <a:avLst/>
          </a:prstGeom>
        </p:spPr>
      </p:pic>
      <p:pic>
        <p:nvPicPr>
          <p:cNvPr id="7" name="Pictur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158808" y="4221088"/>
            <a:ext cx="3172968" cy="2206752"/>
          </a:xfrm>
          <a:prstGeom prst="rect">
            <a:avLst/>
          </a:prstGeom>
        </p:spPr>
      </p:pic>
    </p:spTree>
    <p:extLst>
      <p:ext uri="{BB962C8B-B14F-4D97-AF65-F5344CB8AC3E}">
        <p14:creationId xmlns="" xmlns:p14="http://schemas.microsoft.com/office/powerpoint/2010/main" val="10437759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32" y="620688"/>
            <a:ext cx="8998768" cy="1143000"/>
          </a:xfrm>
        </p:spPr>
        <p:txBody>
          <a:bodyPr/>
          <a:lstStyle/>
          <a:p>
            <a:r>
              <a:rPr lang="pt-BR" dirty="0">
                <a:solidFill>
                  <a:schemeClr val="bg1"/>
                </a:solidFill>
              </a:rPr>
              <a:t>Jardins Suspensos da Babilônia</a:t>
            </a:r>
            <a:r>
              <a:rPr lang="pt-BR" dirty="0"/>
              <a:t/>
            </a:r>
            <a:br>
              <a:rPr lang="pt-BR" dirty="0"/>
            </a:br>
            <a:endParaRPr lang="pt-BR" dirty="0"/>
          </a:p>
        </p:txBody>
      </p:sp>
      <p:pic>
        <p:nvPicPr>
          <p:cNvPr id="4" name="Content Placeholder 3"/>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1115616" y="1763688"/>
            <a:ext cx="6821690" cy="3789827"/>
          </a:xfrm>
        </p:spPr>
      </p:pic>
    </p:spTree>
    <p:extLst>
      <p:ext uri="{BB962C8B-B14F-4D97-AF65-F5344CB8AC3E}">
        <p14:creationId xmlns="" xmlns:p14="http://schemas.microsoft.com/office/powerpoint/2010/main" val="1827420646"/>
      </p:ext>
    </p:ext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564904"/>
            <a:ext cx="7772400" cy="1143000"/>
          </a:xfrm>
        </p:spPr>
        <p:txBody>
          <a:bodyPr/>
          <a:lstStyle/>
          <a:p>
            <a:r>
              <a:rPr lang="pt-BR" dirty="0">
                <a:solidFill>
                  <a:schemeClr val="bg1"/>
                </a:solidFill>
              </a:rPr>
              <a:t>Vídeo</a:t>
            </a:r>
            <a:br>
              <a:rPr lang="pt-BR" dirty="0">
                <a:solidFill>
                  <a:schemeClr val="bg1"/>
                </a:solidFill>
              </a:rPr>
            </a:br>
            <a:r>
              <a:rPr lang="pt-BR" sz="2800" dirty="0">
                <a:solidFill>
                  <a:schemeClr val="bg1"/>
                </a:solidFill>
              </a:rPr>
              <a:t>https://vimeo.com/nicholasbuer</a:t>
            </a:r>
          </a:p>
        </p:txBody>
      </p:sp>
    </p:spTree>
    <p:extLst>
      <p:ext uri="{BB962C8B-B14F-4D97-AF65-F5344CB8AC3E}">
        <p14:creationId xmlns="" xmlns:p14="http://schemas.microsoft.com/office/powerpoint/2010/main" val="2626766806"/>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27584" y="2852936"/>
            <a:ext cx="7772400" cy="1143000"/>
          </a:xfrm>
        </p:spPr>
        <p:txBody>
          <a:bodyPr/>
          <a:lstStyle/>
          <a:p>
            <a:r>
              <a:rPr lang="pt-BR" dirty="0">
                <a:solidFill>
                  <a:schemeClr val="bg1"/>
                </a:solidFill>
              </a:rPr>
              <a:t>7 º Maravilha: Vida</a:t>
            </a:r>
            <a:endParaRPr lang="pt-BR" dirty="0"/>
          </a:p>
        </p:txBody>
      </p:sp>
    </p:spTree>
    <p:extLst>
      <p:ext uri="{BB962C8B-B14F-4D97-AF65-F5344CB8AC3E}">
        <p14:creationId xmlns="" xmlns:p14="http://schemas.microsoft.com/office/powerpoint/2010/main" val="1913945506"/>
      </p:ext>
    </p:extLst>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7707" y="1733854"/>
            <a:ext cx="9151707" cy="3183202"/>
          </a:xfrm>
        </p:spPr>
      </p:pic>
    </p:spTree>
    <p:extLst>
      <p:ext uri="{BB962C8B-B14F-4D97-AF65-F5344CB8AC3E}">
        <p14:creationId xmlns="" xmlns:p14="http://schemas.microsoft.com/office/powerpoint/2010/main" val="4093398744"/>
      </p:ext>
    </p:extLst>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7772400" cy="1143000"/>
          </a:xfrm>
        </p:spPr>
        <p:txBody>
          <a:bodyPr/>
          <a:lstStyle/>
          <a:p>
            <a:r>
              <a:rPr lang="pt-BR" dirty="0">
                <a:solidFill>
                  <a:schemeClr val="bg1"/>
                </a:solidFill>
              </a:rPr>
              <a:t>7 º Maravilha: Vida</a:t>
            </a:r>
            <a:endParaRPr lang="pt-BR" dirty="0"/>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479971" y="1628800"/>
            <a:ext cx="6184058" cy="4114800"/>
          </a:xfrm>
        </p:spPr>
      </p:pic>
    </p:spTree>
    <p:extLst>
      <p:ext uri="{BB962C8B-B14F-4D97-AF65-F5344CB8AC3E}">
        <p14:creationId xmlns="" xmlns:p14="http://schemas.microsoft.com/office/powerpoint/2010/main" val="556590128"/>
      </p:ext>
    </p:extLst>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solidFill>
                  <a:schemeClr val="bg1"/>
                </a:solidFill>
              </a:rPr>
              <a:t>Bônus</a:t>
            </a:r>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051720" y="1786575"/>
            <a:ext cx="4713312" cy="4713312"/>
          </a:xfrm>
        </p:spPr>
      </p:pic>
    </p:spTree>
    <p:extLst>
      <p:ext uri="{BB962C8B-B14F-4D97-AF65-F5344CB8AC3E}">
        <p14:creationId xmlns="" xmlns:p14="http://schemas.microsoft.com/office/powerpoint/2010/main" val="55049574"/>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kern="1200" dirty="0">
                <a:solidFill>
                  <a:schemeClr val="bg1"/>
                </a:solidFill>
              </a:rPr>
              <a:t>A estátua de Zeus </a:t>
            </a:r>
            <a:endParaRPr lang="pt-BR" dirty="0">
              <a:solidFill>
                <a:schemeClr val="bg1"/>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1524382" y="1785648"/>
            <a:ext cx="6095236" cy="3798791"/>
          </a:xfrm>
        </p:spPr>
      </p:pic>
    </p:spTree>
    <p:extLst>
      <p:ext uri="{BB962C8B-B14F-4D97-AF65-F5344CB8AC3E}">
        <p14:creationId xmlns="" xmlns:p14="http://schemas.microsoft.com/office/powerpoint/2010/main" val="1173402291"/>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kern="1200" dirty="0">
                <a:solidFill>
                  <a:schemeClr val="bg1"/>
                </a:solidFill>
              </a:rPr>
              <a:t>O templo de Ártemis </a:t>
            </a:r>
            <a:endParaRPr lang="pt-BR" dirty="0">
              <a:solidFill>
                <a:schemeClr val="bg1"/>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685800" y="1752600"/>
            <a:ext cx="7772400" cy="3514852"/>
          </a:xfrm>
        </p:spPr>
      </p:pic>
    </p:spTree>
    <p:extLst>
      <p:ext uri="{BB962C8B-B14F-4D97-AF65-F5344CB8AC3E}">
        <p14:creationId xmlns="" xmlns:p14="http://schemas.microsoft.com/office/powerpoint/2010/main" val="3889119021"/>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solidFill>
                  <a:schemeClr val="bg1"/>
                </a:solidFill>
              </a:rPr>
              <a:t>Mausoléu de Halicarnasso</a:t>
            </a:r>
          </a:p>
        </p:txBody>
      </p:sp>
      <p:pic>
        <p:nvPicPr>
          <p:cNvPr id="4" name="Content Placeholder 3"/>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1690042" y="1752600"/>
            <a:ext cx="5763915" cy="4029453"/>
          </a:xfrm>
        </p:spPr>
      </p:pic>
    </p:spTree>
    <p:extLst>
      <p:ext uri="{BB962C8B-B14F-4D97-AF65-F5344CB8AC3E}">
        <p14:creationId xmlns="" xmlns:p14="http://schemas.microsoft.com/office/powerpoint/2010/main" val="2035264739"/>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48680"/>
            <a:ext cx="7772400" cy="1143000"/>
          </a:xfrm>
        </p:spPr>
        <p:txBody>
          <a:bodyPr/>
          <a:lstStyle/>
          <a:p>
            <a:r>
              <a:rPr lang="pt-BR" dirty="0">
                <a:solidFill>
                  <a:schemeClr val="bg1"/>
                </a:solidFill>
              </a:rPr>
              <a:t>Colosso de Rodes</a:t>
            </a:r>
            <a:br>
              <a:rPr lang="pt-BR" dirty="0">
                <a:solidFill>
                  <a:schemeClr val="bg1"/>
                </a:solidFill>
              </a:rPr>
            </a:br>
            <a:endParaRPr lang="pt-BR" dirty="0">
              <a:solidFill>
                <a:schemeClr val="bg1"/>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1722873" y="1409700"/>
            <a:ext cx="5698254" cy="4232696"/>
          </a:xfrm>
        </p:spPr>
      </p:pic>
    </p:spTree>
    <p:extLst>
      <p:ext uri="{BB962C8B-B14F-4D97-AF65-F5344CB8AC3E}">
        <p14:creationId xmlns="" xmlns:p14="http://schemas.microsoft.com/office/powerpoint/2010/main" val="3383341827"/>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953" y="332656"/>
            <a:ext cx="7772400" cy="123800"/>
          </a:xfrm>
        </p:spPr>
        <p:txBody>
          <a:bodyPr/>
          <a:lstStyle/>
          <a:p>
            <a:r>
              <a:rPr lang="pt-BR" dirty="0"/>
              <a:t/>
            </a:r>
            <a:br>
              <a:rPr lang="pt-BR" dirty="0"/>
            </a:br>
            <a:r>
              <a:rPr lang="pt-BR" dirty="0">
                <a:solidFill>
                  <a:schemeClr val="bg1"/>
                </a:solidFill>
              </a:rPr>
              <a:t>Farol de Alexandria</a:t>
            </a:r>
            <a:endParaRPr lang="pt-BR" dirty="0"/>
          </a:p>
        </p:txBody>
      </p:sp>
      <p:pic>
        <p:nvPicPr>
          <p:cNvPr id="4" name="Content Placeholder 3"/>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2598115" y="1556792"/>
            <a:ext cx="3910077" cy="4234834"/>
          </a:xfrm>
        </p:spPr>
      </p:pic>
    </p:spTree>
    <p:extLst>
      <p:ext uri="{BB962C8B-B14F-4D97-AF65-F5344CB8AC3E}">
        <p14:creationId xmlns="" xmlns:p14="http://schemas.microsoft.com/office/powerpoint/2010/main" val="2991696053"/>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BR" sz="1600" b="1" i="0" u="none" strike="noStrike" cap="none" normalizeH="0" baseline="0" smtClean="0">
            <a:ln>
              <a:noFill/>
            </a:ln>
            <a:solidFill>
              <a:srgbClr val="FF0066"/>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BR" sz="1600" b="1" i="0" u="none" strike="noStrike" cap="none" normalizeH="0" baseline="0" smtClean="0">
            <a:ln>
              <a:noFill/>
            </a:ln>
            <a:solidFill>
              <a:srgbClr val="FF0066"/>
            </a:solidFill>
            <a:effectLst/>
            <a:latin typeface="Arial"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9116</TotalTime>
  <Words>676</Words>
  <Application>Microsoft Office PowerPoint</Application>
  <PresentationFormat>Apresentação na tela (4:3)</PresentationFormat>
  <Paragraphs>78</Paragraphs>
  <Slides>44</Slides>
  <Notes>14</Notes>
  <HiddenSlides>0</HiddenSlides>
  <MMClips>0</MMClips>
  <ScaleCrop>false</ScaleCrop>
  <HeadingPairs>
    <vt:vector size="4" baseType="variant">
      <vt:variant>
        <vt:lpstr>Tema</vt:lpstr>
      </vt:variant>
      <vt:variant>
        <vt:i4>1</vt:i4>
      </vt:variant>
      <vt:variant>
        <vt:lpstr>Títulos de slides</vt:lpstr>
      </vt:variant>
      <vt:variant>
        <vt:i4>44</vt:i4>
      </vt:variant>
    </vt:vector>
  </HeadingPairs>
  <TitlesOfParts>
    <vt:vector size="45" baseType="lpstr">
      <vt:lpstr>Blank Presentation</vt:lpstr>
      <vt:lpstr>Slide 1</vt:lpstr>
      <vt:lpstr>As 7 maravilhas do mundo antigo</vt:lpstr>
      <vt:lpstr>A Grande Pirâmide de Gizé </vt:lpstr>
      <vt:lpstr>Jardins Suspensos da Babilônia </vt:lpstr>
      <vt:lpstr>A estátua de Zeus </vt:lpstr>
      <vt:lpstr>O templo de Ártemis </vt:lpstr>
      <vt:lpstr>Mausoléu de Halicarnasso</vt:lpstr>
      <vt:lpstr>Colosso de Rodes </vt:lpstr>
      <vt:lpstr> Farol de Alexandria</vt:lpstr>
      <vt:lpstr>As 7 maravilhas do Universo</vt:lpstr>
      <vt:lpstr>1 º Maravilha: Galáxias</vt:lpstr>
      <vt:lpstr>Slide 12</vt:lpstr>
      <vt:lpstr>Slide 13</vt:lpstr>
      <vt:lpstr>Slide 14</vt:lpstr>
      <vt:lpstr>2 º Maravilha: Nebulosas</vt:lpstr>
      <vt:lpstr>Slide 16</vt:lpstr>
      <vt:lpstr>Slide 17</vt:lpstr>
      <vt:lpstr>Nebulosa de Emissão</vt:lpstr>
      <vt:lpstr>Nebulosa de reflexão</vt:lpstr>
      <vt:lpstr>Nebulosa escura</vt:lpstr>
      <vt:lpstr>Nebulosa planetária</vt:lpstr>
      <vt:lpstr>3 º Maravilha: Estrelas</vt:lpstr>
      <vt:lpstr>Slide 23</vt:lpstr>
      <vt:lpstr>3 º Maravilha: Estrelas</vt:lpstr>
      <vt:lpstr>Slide 25</vt:lpstr>
      <vt:lpstr>Vídeo</vt:lpstr>
      <vt:lpstr>Slide 27</vt:lpstr>
      <vt:lpstr>4 º Maravilha: Terra</vt:lpstr>
      <vt:lpstr>Slide 29</vt:lpstr>
      <vt:lpstr>Slide 30</vt:lpstr>
      <vt:lpstr>Slide 31</vt:lpstr>
      <vt:lpstr>4 º Maravilha: Terra</vt:lpstr>
      <vt:lpstr>5 º Maravilha: Eventos Celestiais</vt:lpstr>
      <vt:lpstr>5 º Maravilha: Eventos Celestiais</vt:lpstr>
      <vt:lpstr>Slide 35</vt:lpstr>
      <vt:lpstr>Vídeo https://vimeo.com/53539837</vt:lpstr>
      <vt:lpstr>6 º Maravilha: Céu</vt:lpstr>
      <vt:lpstr>6 º Maravilha: Céu</vt:lpstr>
      <vt:lpstr>Slide 39</vt:lpstr>
      <vt:lpstr>Vídeo https://vimeo.com/nicholasbuer</vt:lpstr>
      <vt:lpstr>7 º Maravilha: Vida</vt:lpstr>
      <vt:lpstr>Slide 42</vt:lpstr>
      <vt:lpstr>7 º Maravilha: Vida</vt:lpstr>
      <vt:lpstr>Bônus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Calendários</dc:title>
  <dc:creator>Iagusp</dc:creator>
  <cp:lastModifiedBy>Observatório</cp:lastModifiedBy>
  <cp:revision>486</cp:revision>
  <cp:lastPrinted>2000-05-01T12:23:36Z</cp:lastPrinted>
  <dcterms:created xsi:type="dcterms:W3CDTF">1995-06-17T23:31:02Z</dcterms:created>
  <dcterms:modified xsi:type="dcterms:W3CDTF">2016-03-22T11:31:38Z</dcterms:modified>
</cp:coreProperties>
</file>