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handoutMasterIdLst>
    <p:handoutMasterId r:id="rId50"/>
  </p:handoutMasterIdLst>
  <p:sldIdLst>
    <p:sldId id="961" r:id="rId2"/>
    <p:sldId id="964" r:id="rId3"/>
    <p:sldId id="965" r:id="rId4"/>
    <p:sldId id="966" r:id="rId5"/>
    <p:sldId id="967" r:id="rId6"/>
    <p:sldId id="968" r:id="rId7"/>
    <p:sldId id="1002" r:id="rId8"/>
    <p:sldId id="969" r:id="rId9"/>
    <p:sldId id="972" r:id="rId10"/>
    <p:sldId id="973" r:id="rId11"/>
    <p:sldId id="1006" r:id="rId12"/>
    <p:sldId id="987" r:id="rId13"/>
    <p:sldId id="978" r:id="rId14"/>
    <p:sldId id="980" r:id="rId15"/>
    <p:sldId id="981" r:id="rId16"/>
    <p:sldId id="982" r:id="rId17"/>
    <p:sldId id="983" r:id="rId18"/>
    <p:sldId id="984" r:id="rId19"/>
    <p:sldId id="985" r:id="rId20"/>
    <p:sldId id="986" r:id="rId21"/>
    <p:sldId id="1007" r:id="rId22"/>
    <p:sldId id="1008" r:id="rId23"/>
    <p:sldId id="1009" r:id="rId24"/>
    <p:sldId id="1010" r:id="rId25"/>
    <p:sldId id="1003" r:id="rId26"/>
    <p:sldId id="974" r:id="rId27"/>
    <p:sldId id="988" r:id="rId28"/>
    <p:sldId id="989" r:id="rId29"/>
    <p:sldId id="992" r:id="rId30"/>
    <p:sldId id="990" r:id="rId31"/>
    <p:sldId id="991" r:id="rId32"/>
    <p:sldId id="997" r:id="rId33"/>
    <p:sldId id="998" r:id="rId34"/>
    <p:sldId id="996" r:id="rId35"/>
    <p:sldId id="999" r:id="rId36"/>
    <p:sldId id="977" r:id="rId37"/>
    <p:sldId id="1004" r:id="rId38"/>
    <p:sldId id="993" r:id="rId39"/>
    <p:sldId id="1005" r:id="rId40"/>
    <p:sldId id="975" r:id="rId41"/>
    <p:sldId id="994" r:id="rId42"/>
    <p:sldId id="995" r:id="rId43"/>
    <p:sldId id="1000" r:id="rId44"/>
    <p:sldId id="1001" r:id="rId45"/>
    <p:sldId id="1012" r:id="rId46"/>
    <p:sldId id="979" r:id="rId47"/>
    <p:sldId id="1011" r:id="rId48"/>
  </p:sldIdLst>
  <p:sldSz cx="9144000" cy="6858000" type="screen4x3"/>
  <p:notesSz cx="6858000" cy="8686800"/>
  <p:defaultTextStyle>
    <a:defPPr>
      <a:defRPr lang="pt-BR"/>
    </a:defPPr>
    <a:lvl1pPr algn="ctr" rtl="0" eaLnBrk="0" fontAlgn="base" hangingPunct="0">
      <a:spcBef>
        <a:spcPct val="0"/>
      </a:spcBef>
      <a:spcAft>
        <a:spcPct val="0"/>
      </a:spcAft>
      <a:defRPr sz="1600" b="1" kern="1200">
        <a:solidFill>
          <a:srgbClr val="FF0066"/>
        </a:solidFill>
        <a:latin typeface="Arial" charset="0"/>
        <a:ea typeface="+mn-ea"/>
        <a:cs typeface="+mn-cs"/>
      </a:defRPr>
    </a:lvl1pPr>
    <a:lvl2pPr marL="457200" algn="ctr" rtl="0" eaLnBrk="0" fontAlgn="base" hangingPunct="0">
      <a:spcBef>
        <a:spcPct val="0"/>
      </a:spcBef>
      <a:spcAft>
        <a:spcPct val="0"/>
      </a:spcAft>
      <a:defRPr sz="1600" b="1" kern="1200">
        <a:solidFill>
          <a:srgbClr val="FF0066"/>
        </a:solidFill>
        <a:latin typeface="Arial" charset="0"/>
        <a:ea typeface="+mn-ea"/>
        <a:cs typeface="+mn-cs"/>
      </a:defRPr>
    </a:lvl2pPr>
    <a:lvl3pPr marL="914400" algn="ctr" rtl="0" eaLnBrk="0" fontAlgn="base" hangingPunct="0">
      <a:spcBef>
        <a:spcPct val="0"/>
      </a:spcBef>
      <a:spcAft>
        <a:spcPct val="0"/>
      </a:spcAft>
      <a:defRPr sz="1600" b="1" kern="1200">
        <a:solidFill>
          <a:srgbClr val="FF0066"/>
        </a:solidFill>
        <a:latin typeface="Arial" charset="0"/>
        <a:ea typeface="+mn-ea"/>
        <a:cs typeface="+mn-cs"/>
      </a:defRPr>
    </a:lvl3pPr>
    <a:lvl4pPr marL="1371600" algn="ctr" rtl="0" eaLnBrk="0" fontAlgn="base" hangingPunct="0">
      <a:spcBef>
        <a:spcPct val="0"/>
      </a:spcBef>
      <a:spcAft>
        <a:spcPct val="0"/>
      </a:spcAft>
      <a:defRPr sz="1600" b="1" kern="1200">
        <a:solidFill>
          <a:srgbClr val="FF0066"/>
        </a:solidFill>
        <a:latin typeface="Arial" charset="0"/>
        <a:ea typeface="+mn-ea"/>
        <a:cs typeface="+mn-cs"/>
      </a:defRPr>
    </a:lvl4pPr>
    <a:lvl5pPr marL="1828800" algn="ctr" rtl="0" eaLnBrk="0" fontAlgn="base" hangingPunct="0">
      <a:spcBef>
        <a:spcPct val="0"/>
      </a:spcBef>
      <a:spcAft>
        <a:spcPct val="0"/>
      </a:spcAft>
      <a:defRPr sz="1600" b="1" kern="1200">
        <a:solidFill>
          <a:srgbClr val="FF0066"/>
        </a:solidFill>
        <a:latin typeface="Arial" charset="0"/>
        <a:ea typeface="+mn-ea"/>
        <a:cs typeface="+mn-cs"/>
      </a:defRPr>
    </a:lvl5pPr>
    <a:lvl6pPr marL="2286000" algn="l" defTabSz="914400" rtl="0" eaLnBrk="1" latinLnBrk="0" hangingPunct="1">
      <a:defRPr sz="1600" b="1" kern="1200">
        <a:solidFill>
          <a:srgbClr val="FF0066"/>
        </a:solidFill>
        <a:latin typeface="Arial" charset="0"/>
        <a:ea typeface="+mn-ea"/>
        <a:cs typeface="+mn-cs"/>
      </a:defRPr>
    </a:lvl6pPr>
    <a:lvl7pPr marL="2743200" algn="l" defTabSz="914400" rtl="0" eaLnBrk="1" latinLnBrk="0" hangingPunct="1">
      <a:defRPr sz="1600" b="1" kern="1200">
        <a:solidFill>
          <a:srgbClr val="FF0066"/>
        </a:solidFill>
        <a:latin typeface="Arial" charset="0"/>
        <a:ea typeface="+mn-ea"/>
        <a:cs typeface="+mn-cs"/>
      </a:defRPr>
    </a:lvl7pPr>
    <a:lvl8pPr marL="3200400" algn="l" defTabSz="914400" rtl="0" eaLnBrk="1" latinLnBrk="0" hangingPunct="1">
      <a:defRPr sz="1600" b="1" kern="1200">
        <a:solidFill>
          <a:srgbClr val="FF0066"/>
        </a:solidFill>
        <a:latin typeface="Arial" charset="0"/>
        <a:ea typeface="+mn-ea"/>
        <a:cs typeface="+mn-cs"/>
      </a:defRPr>
    </a:lvl8pPr>
    <a:lvl9pPr marL="3657600" algn="l" defTabSz="914400" rtl="0" eaLnBrk="1" latinLnBrk="0" hangingPunct="1">
      <a:defRPr sz="1600" b="1" kern="1200">
        <a:solidFill>
          <a:srgbClr val="FF0066"/>
        </a:solidFill>
        <a:latin typeface="Arial" charset="0"/>
        <a:ea typeface="+mn-ea"/>
        <a:cs typeface="+mn-cs"/>
      </a:defRPr>
    </a:lvl9pPr>
  </p:defaultTextStyle>
  <p:extLst>
    <p:ext uri="{EFAFB233-063F-42B5-8137-9DF3F51BA10A}">
      <p15:sldGuideLst xmlns:p15="http://schemas.microsoft.com/office/powerpoint/2012/main">
        <p15:guide id="1" orient="horz" pos="2256">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NDRE" initials="A" lastIdx="4" clrIdx="0"/>
  <p:cmAuthor id="1" name="Tamara Galindo" initials="TG" lastIdx="1" clrIdx="1">
    <p:extLst>
      <p:ext uri="{19B8F6BF-5375-455C-9EA6-DF929625EA0E}">
        <p15:presenceInfo xmlns:p15="http://schemas.microsoft.com/office/powerpoint/2012/main" userId="9901479852d864b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8800"/>
    <a:srgbClr val="FFFFCC"/>
    <a:srgbClr val="143C2B"/>
    <a:srgbClr val="005392"/>
    <a:srgbClr val="000066"/>
    <a:srgbClr val="0000FF"/>
    <a:srgbClr val="0066FF"/>
    <a:srgbClr val="00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82174" autoAdjust="0"/>
  </p:normalViewPr>
  <p:slideViewPr>
    <p:cSldViewPr>
      <p:cViewPr varScale="1">
        <p:scale>
          <a:sx n="59" d="100"/>
          <a:sy n="59" d="100"/>
        </p:scale>
        <p:origin x="1116" y="78"/>
      </p:cViewPr>
      <p:guideLst>
        <p:guide orient="horz" pos="2256"/>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p:cViewPr>
        <p:scale>
          <a:sx n="66" d="100"/>
          <a:sy n="66" d="100"/>
        </p:scale>
        <p:origin x="-39" y="863"/>
      </p:cViewPr>
      <p:guideLst>
        <p:guide orient="horz" pos="2160"/>
        <p:guide pos="288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commentAuthors" Target="commentAuthor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34975"/>
          </a:xfrm>
          <a:prstGeom prst="rect">
            <a:avLst/>
          </a:prstGeom>
          <a:noFill/>
          <a:ln w="9525">
            <a:noFill/>
            <a:miter lim="800000"/>
            <a:headEnd/>
            <a:tailEnd/>
          </a:ln>
          <a:effectLst/>
        </p:spPr>
        <p:txBody>
          <a:bodyPr vert="horz" wrap="square" lIns="19050" tIns="0" rIns="19050" bIns="0" numCol="1" anchor="t" anchorCtr="0" compatLnSpc="1">
            <a:prstTxWarp prst="textNoShape">
              <a:avLst/>
            </a:prstTxWarp>
          </a:bodyPr>
          <a:lstStyle>
            <a:lvl1pPr algn="l">
              <a:defRPr sz="1000" b="0" i="1">
                <a:solidFill>
                  <a:schemeClr val="tx1"/>
                </a:solidFill>
                <a:latin typeface="Times New Roman" pitchFamily="18" charset="0"/>
              </a:defRPr>
            </a:lvl1pPr>
          </a:lstStyle>
          <a:p>
            <a:pPr>
              <a:defRPr/>
            </a:pPr>
            <a:endParaRPr lang="pt-BR"/>
          </a:p>
        </p:txBody>
      </p:sp>
      <p:sp>
        <p:nvSpPr>
          <p:cNvPr id="3075" name="Rectangle 3"/>
          <p:cNvSpPr>
            <a:spLocks noGrp="1" noChangeArrowheads="1"/>
          </p:cNvSpPr>
          <p:nvPr>
            <p:ph type="dt" sz="quarter" idx="1"/>
          </p:nvPr>
        </p:nvSpPr>
        <p:spPr bwMode="auto">
          <a:xfrm>
            <a:off x="3886200" y="0"/>
            <a:ext cx="2971800" cy="434975"/>
          </a:xfrm>
          <a:prstGeom prst="rect">
            <a:avLst/>
          </a:prstGeom>
          <a:noFill/>
          <a:ln w="9525">
            <a:noFill/>
            <a:miter lim="800000"/>
            <a:headEnd/>
            <a:tailEnd/>
          </a:ln>
          <a:effectLst/>
        </p:spPr>
        <p:txBody>
          <a:bodyPr vert="horz" wrap="square" lIns="19050" tIns="0" rIns="19050" bIns="0" numCol="1" anchor="t" anchorCtr="0" compatLnSpc="1">
            <a:prstTxWarp prst="textNoShape">
              <a:avLst/>
            </a:prstTxWarp>
          </a:bodyPr>
          <a:lstStyle>
            <a:lvl1pPr algn="r">
              <a:defRPr sz="1000" b="0" i="1">
                <a:solidFill>
                  <a:schemeClr val="tx1"/>
                </a:solidFill>
                <a:latin typeface="Times New Roman" pitchFamily="18" charset="0"/>
              </a:defRPr>
            </a:lvl1pPr>
          </a:lstStyle>
          <a:p>
            <a:pPr>
              <a:defRPr/>
            </a:pPr>
            <a:endParaRPr lang="pt-BR"/>
          </a:p>
        </p:txBody>
      </p:sp>
      <p:sp>
        <p:nvSpPr>
          <p:cNvPr id="3076" name="Rectangle 4"/>
          <p:cNvSpPr>
            <a:spLocks noGrp="1" noChangeArrowheads="1"/>
          </p:cNvSpPr>
          <p:nvPr>
            <p:ph type="ftr" sz="quarter" idx="2"/>
          </p:nvPr>
        </p:nvSpPr>
        <p:spPr bwMode="auto">
          <a:xfrm>
            <a:off x="0" y="8251825"/>
            <a:ext cx="2971800" cy="434975"/>
          </a:xfrm>
          <a:prstGeom prst="rect">
            <a:avLst/>
          </a:prstGeom>
          <a:noFill/>
          <a:ln w="9525">
            <a:noFill/>
            <a:miter lim="800000"/>
            <a:headEnd/>
            <a:tailEnd/>
          </a:ln>
          <a:effectLst/>
        </p:spPr>
        <p:txBody>
          <a:bodyPr vert="horz" wrap="square" lIns="19050" tIns="0" rIns="19050" bIns="0" numCol="1" anchor="b" anchorCtr="0" compatLnSpc="1">
            <a:prstTxWarp prst="textNoShape">
              <a:avLst/>
            </a:prstTxWarp>
          </a:bodyPr>
          <a:lstStyle>
            <a:lvl1pPr algn="l">
              <a:defRPr sz="1000" b="0" i="1">
                <a:solidFill>
                  <a:schemeClr val="tx1"/>
                </a:solidFill>
                <a:latin typeface="Times New Roman" pitchFamily="18" charset="0"/>
              </a:defRPr>
            </a:lvl1pPr>
          </a:lstStyle>
          <a:p>
            <a:pPr>
              <a:defRPr/>
            </a:pPr>
            <a:endParaRPr lang="pt-BR"/>
          </a:p>
        </p:txBody>
      </p:sp>
      <p:sp>
        <p:nvSpPr>
          <p:cNvPr id="3077" name="Rectangle 5"/>
          <p:cNvSpPr>
            <a:spLocks noGrp="1" noChangeArrowheads="1"/>
          </p:cNvSpPr>
          <p:nvPr>
            <p:ph type="sldNum" sz="quarter" idx="3"/>
          </p:nvPr>
        </p:nvSpPr>
        <p:spPr bwMode="auto">
          <a:xfrm>
            <a:off x="3886200" y="8251825"/>
            <a:ext cx="2971800" cy="434975"/>
          </a:xfrm>
          <a:prstGeom prst="rect">
            <a:avLst/>
          </a:prstGeom>
          <a:noFill/>
          <a:ln w="9525">
            <a:noFill/>
            <a:miter lim="800000"/>
            <a:headEnd/>
            <a:tailEnd/>
          </a:ln>
          <a:effectLst/>
        </p:spPr>
        <p:txBody>
          <a:bodyPr vert="horz" wrap="square" lIns="19050" tIns="0" rIns="19050" bIns="0" numCol="1" anchor="b" anchorCtr="0" compatLnSpc="1">
            <a:prstTxWarp prst="textNoShape">
              <a:avLst/>
            </a:prstTxWarp>
          </a:bodyPr>
          <a:lstStyle>
            <a:lvl1pPr algn="r">
              <a:defRPr sz="1000" b="0" i="1">
                <a:solidFill>
                  <a:schemeClr val="tx1"/>
                </a:solidFill>
                <a:latin typeface="Times New Roman" pitchFamily="18" charset="0"/>
              </a:defRPr>
            </a:lvl1pPr>
          </a:lstStyle>
          <a:p>
            <a:pPr>
              <a:defRPr/>
            </a:pPr>
            <a:fld id="{CFA652CD-3B31-4DA3-A018-E4E32F35A5AB}" type="slidenum">
              <a:rPr lang="pt-BR"/>
              <a:pPr>
                <a:defRPr/>
              </a:pPr>
              <a:t>‹#›</a:t>
            </a:fld>
            <a:endParaRPr lang="pt-BR"/>
          </a:p>
        </p:txBody>
      </p:sp>
    </p:spTree>
    <p:extLst>
      <p:ext uri="{BB962C8B-B14F-4D97-AF65-F5344CB8AC3E}">
        <p14:creationId xmlns:p14="http://schemas.microsoft.com/office/powerpoint/2010/main" val="35841902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2971800" cy="434975"/>
          </a:xfrm>
          <a:prstGeom prst="rect">
            <a:avLst/>
          </a:prstGeom>
          <a:noFill/>
          <a:ln w="9525">
            <a:noFill/>
            <a:miter lim="800000"/>
            <a:headEnd/>
            <a:tailEnd/>
          </a:ln>
          <a:effectLst/>
        </p:spPr>
        <p:txBody>
          <a:bodyPr vert="horz" wrap="square" lIns="19050" tIns="0" rIns="19050" bIns="0" numCol="1" anchor="t" anchorCtr="0" compatLnSpc="1">
            <a:prstTxWarp prst="textNoShape">
              <a:avLst/>
            </a:prstTxWarp>
          </a:bodyPr>
          <a:lstStyle>
            <a:lvl1pPr algn="l">
              <a:defRPr sz="1000" b="0" i="1">
                <a:solidFill>
                  <a:schemeClr val="tx1"/>
                </a:solidFill>
              </a:defRPr>
            </a:lvl1pPr>
          </a:lstStyle>
          <a:p>
            <a:pPr>
              <a:defRPr/>
            </a:pPr>
            <a:endParaRPr lang="pt-BR"/>
          </a:p>
        </p:txBody>
      </p:sp>
      <p:sp>
        <p:nvSpPr>
          <p:cNvPr id="2051" name="Rectangle 3"/>
          <p:cNvSpPr>
            <a:spLocks noGrp="1" noChangeArrowheads="1"/>
          </p:cNvSpPr>
          <p:nvPr>
            <p:ph type="dt" idx="1"/>
          </p:nvPr>
        </p:nvSpPr>
        <p:spPr bwMode="auto">
          <a:xfrm>
            <a:off x="3886200" y="0"/>
            <a:ext cx="2971800" cy="434975"/>
          </a:xfrm>
          <a:prstGeom prst="rect">
            <a:avLst/>
          </a:prstGeom>
          <a:noFill/>
          <a:ln w="9525">
            <a:noFill/>
            <a:miter lim="800000"/>
            <a:headEnd/>
            <a:tailEnd/>
          </a:ln>
          <a:effectLst/>
        </p:spPr>
        <p:txBody>
          <a:bodyPr vert="horz" wrap="square" lIns="19050" tIns="0" rIns="19050" bIns="0" numCol="1" anchor="t" anchorCtr="0" compatLnSpc="1">
            <a:prstTxWarp prst="textNoShape">
              <a:avLst/>
            </a:prstTxWarp>
          </a:bodyPr>
          <a:lstStyle>
            <a:lvl1pPr algn="r">
              <a:defRPr sz="1000" b="0" i="1">
                <a:solidFill>
                  <a:schemeClr val="tx1"/>
                </a:solidFill>
              </a:defRPr>
            </a:lvl1pPr>
          </a:lstStyle>
          <a:p>
            <a:pPr>
              <a:defRPr/>
            </a:pPr>
            <a:endParaRPr lang="pt-BR"/>
          </a:p>
        </p:txBody>
      </p:sp>
      <p:sp>
        <p:nvSpPr>
          <p:cNvPr id="31748" name="Rectangle 4"/>
          <p:cNvSpPr>
            <a:spLocks noGrp="1" noRot="1" noChangeAspect="1" noChangeArrowheads="1" noTextEdit="1"/>
          </p:cNvSpPr>
          <p:nvPr>
            <p:ph type="sldImg" idx="2"/>
          </p:nvPr>
        </p:nvSpPr>
        <p:spPr bwMode="auto">
          <a:xfrm>
            <a:off x="1263650" y="657225"/>
            <a:ext cx="4330700" cy="3244850"/>
          </a:xfrm>
          <a:prstGeom prst="rect">
            <a:avLst/>
          </a:prstGeom>
          <a:noFill/>
          <a:ln w="12700">
            <a:solidFill>
              <a:schemeClr val="tx1"/>
            </a:solidFill>
            <a:miter lim="800000"/>
            <a:headEnd/>
            <a:tailEnd/>
          </a:ln>
        </p:spPr>
      </p:sp>
      <p:sp>
        <p:nvSpPr>
          <p:cNvPr id="2053" name="Rectangle 5"/>
          <p:cNvSpPr>
            <a:spLocks noGrp="1" noChangeArrowheads="1"/>
          </p:cNvSpPr>
          <p:nvPr>
            <p:ph type="body" sz="quarter" idx="3"/>
          </p:nvPr>
        </p:nvSpPr>
        <p:spPr bwMode="auto">
          <a:xfrm>
            <a:off x="914400" y="4125913"/>
            <a:ext cx="5029200" cy="3910012"/>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pt-BR" noProof="0"/>
              <a:t>Clique para editar os estilos do texto mestre</a:t>
            </a:r>
          </a:p>
          <a:p>
            <a:pPr lvl="1"/>
            <a:r>
              <a:rPr lang="pt-BR" noProof="0"/>
              <a:t>Segundo nível</a:t>
            </a:r>
          </a:p>
          <a:p>
            <a:pPr lvl="2"/>
            <a:r>
              <a:rPr lang="pt-BR" noProof="0"/>
              <a:t>Terceiro nível</a:t>
            </a:r>
          </a:p>
          <a:p>
            <a:pPr lvl="3"/>
            <a:r>
              <a:rPr lang="pt-BR" noProof="0"/>
              <a:t>Quarto nível</a:t>
            </a:r>
          </a:p>
          <a:p>
            <a:pPr lvl="4"/>
            <a:r>
              <a:rPr lang="pt-BR" noProof="0"/>
              <a:t>Quinto nível</a:t>
            </a:r>
          </a:p>
        </p:txBody>
      </p:sp>
      <p:sp>
        <p:nvSpPr>
          <p:cNvPr id="2054" name="Rectangle 6"/>
          <p:cNvSpPr>
            <a:spLocks noGrp="1" noChangeArrowheads="1"/>
          </p:cNvSpPr>
          <p:nvPr>
            <p:ph type="ftr" sz="quarter" idx="4"/>
          </p:nvPr>
        </p:nvSpPr>
        <p:spPr bwMode="auto">
          <a:xfrm>
            <a:off x="0" y="8251825"/>
            <a:ext cx="2971800" cy="434975"/>
          </a:xfrm>
          <a:prstGeom prst="rect">
            <a:avLst/>
          </a:prstGeom>
          <a:noFill/>
          <a:ln w="9525">
            <a:noFill/>
            <a:miter lim="800000"/>
            <a:headEnd/>
            <a:tailEnd/>
          </a:ln>
          <a:effectLst/>
        </p:spPr>
        <p:txBody>
          <a:bodyPr vert="horz" wrap="square" lIns="19050" tIns="0" rIns="19050" bIns="0" numCol="1" anchor="b" anchorCtr="0" compatLnSpc="1">
            <a:prstTxWarp prst="textNoShape">
              <a:avLst/>
            </a:prstTxWarp>
          </a:bodyPr>
          <a:lstStyle>
            <a:lvl1pPr algn="l">
              <a:defRPr sz="1000" b="0" i="1">
                <a:solidFill>
                  <a:schemeClr val="tx1"/>
                </a:solidFill>
              </a:defRPr>
            </a:lvl1pPr>
          </a:lstStyle>
          <a:p>
            <a:pPr>
              <a:defRPr/>
            </a:pPr>
            <a:endParaRPr lang="pt-BR"/>
          </a:p>
        </p:txBody>
      </p:sp>
      <p:sp>
        <p:nvSpPr>
          <p:cNvPr id="2055" name="Rectangle 7"/>
          <p:cNvSpPr>
            <a:spLocks noGrp="1" noChangeArrowheads="1"/>
          </p:cNvSpPr>
          <p:nvPr>
            <p:ph type="sldNum" sz="quarter" idx="5"/>
          </p:nvPr>
        </p:nvSpPr>
        <p:spPr bwMode="auto">
          <a:xfrm>
            <a:off x="3886200" y="8251825"/>
            <a:ext cx="2971800" cy="434975"/>
          </a:xfrm>
          <a:prstGeom prst="rect">
            <a:avLst/>
          </a:prstGeom>
          <a:noFill/>
          <a:ln w="9525">
            <a:noFill/>
            <a:miter lim="800000"/>
            <a:headEnd/>
            <a:tailEnd/>
          </a:ln>
          <a:effectLst/>
        </p:spPr>
        <p:txBody>
          <a:bodyPr vert="horz" wrap="square" lIns="19050" tIns="0" rIns="19050" bIns="0" numCol="1" anchor="b" anchorCtr="0" compatLnSpc="1">
            <a:prstTxWarp prst="textNoShape">
              <a:avLst/>
            </a:prstTxWarp>
          </a:bodyPr>
          <a:lstStyle>
            <a:lvl1pPr algn="r">
              <a:defRPr sz="1000" b="0" i="1">
                <a:solidFill>
                  <a:schemeClr val="tx1"/>
                </a:solidFill>
              </a:defRPr>
            </a:lvl1pPr>
          </a:lstStyle>
          <a:p>
            <a:pPr>
              <a:defRPr/>
            </a:pPr>
            <a:fld id="{44C27E86-A91C-48BC-BC6F-3157D93EDA57}" type="slidenum">
              <a:rPr lang="pt-BR"/>
              <a:pPr>
                <a:defRPr/>
              </a:pPr>
              <a:t>‹#›</a:t>
            </a:fld>
            <a:endParaRPr lang="pt-BR"/>
          </a:p>
        </p:txBody>
      </p:sp>
    </p:spTree>
    <p:extLst>
      <p:ext uri="{BB962C8B-B14F-4D97-AF65-F5344CB8AC3E}">
        <p14:creationId xmlns:p14="http://schemas.microsoft.com/office/powerpoint/2010/main" val="66211414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quantocustaviajar.com/nova-zelandia"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8" Type="http://schemas.openxmlformats.org/officeDocument/2006/relationships/hyperlink" Target="http://pt.wikipedia.org/wiki/B%C3%B3reas" TargetMode="External"/><Relationship Id="rId3" Type="http://schemas.openxmlformats.org/officeDocument/2006/relationships/hyperlink" Target="http://pt.wikipedia.org/wiki/Galileu_Galilei" TargetMode="External"/><Relationship Id="rId7" Type="http://schemas.openxmlformats.org/officeDocument/2006/relationships/hyperlink" Target="http://pt.wikipedia.org/wiki/Aurora_(mitologia)" TargetMode="External"/><Relationship Id="rId2" Type="http://schemas.openxmlformats.org/officeDocument/2006/relationships/slide" Target="../slides/slide3.xml"/><Relationship Id="rId1" Type="http://schemas.openxmlformats.org/officeDocument/2006/relationships/notesMaster" Target="../notesMasters/notesMaster1.xml"/><Relationship Id="rId6" Type="http://schemas.openxmlformats.org/officeDocument/2006/relationships/hyperlink" Target="http://pt.wikipedia.org/wiki/Mitologia_romana" TargetMode="External"/><Relationship Id="rId5" Type="http://schemas.openxmlformats.org/officeDocument/2006/relationships/hyperlink" Target="http://pt.wikipedia.org/wiki/Divindade" TargetMode="External"/><Relationship Id="rId4" Type="http://schemas.openxmlformats.org/officeDocument/2006/relationships/hyperlink" Target="http://pt.wikipedia.org/wiki/Aurora_polar"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D7E9EFDE-3931-4916-A185-632897AC7FC4}" type="slidenum">
              <a:rPr lang="pt-BR" smtClean="0"/>
              <a:pPr/>
              <a:t>1</a:t>
            </a:fld>
            <a:endParaRPr lang="pt-BR"/>
          </a:p>
        </p:txBody>
      </p:sp>
      <p:sp>
        <p:nvSpPr>
          <p:cNvPr id="32771" name="Text Box 2"/>
          <p:cNvSpPr txBox="1">
            <a:spLocks noChangeArrowheads="1"/>
          </p:cNvSpPr>
          <p:nvPr/>
        </p:nvSpPr>
        <p:spPr bwMode="auto">
          <a:xfrm>
            <a:off x="1190625" y="835025"/>
            <a:ext cx="4476750" cy="3006725"/>
          </a:xfrm>
          <a:prstGeom prst="rect">
            <a:avLst/>
          </a:prstGeom>
          <a:solidFill>
            <a:srgbClr val="FFFFFF"/>
          </a:solidFill>
          <a:ln w="9360">
            <a:solidFill>
              <a:srgbClr val="000000"/>
            </a:solidFill>
            <a:miter lim="800000"/>
            <a:headEnd/>
            <a:tailEnd/>
          </a:ln>
        </p:spPr>
        <p:txBody>
          <a:bodyPr wrap="none" anchor="ctr"/>
          <a:lstStyle/>
          <a:p>
            <a:endParaRPr lang="pt-BR"/>
          </a:p>
        </p:txBody>
      </p:sp>
      <p:sp>
        <p:nvSpPr>
          <p:cNvPr id="32772" name="Rectangle 3"/>
          <p:cNvSpPr>
            <a:spLocks noGrp="1" noChangeArrowheads="1"/>
          </p:cNvSpPr>
          <p:nvPr>
            <p:ph type="body"/>
          </p:nvPr>
        </p:nvSpPr>
        <p:spPr>
          <a:xfrm>
            <a:off x="1062038" y="4132263"/>
            <a:ext cx="4735512" cy="3333750"/>
          </a:xfrm>
          <a:noFill/>
          <a:ln/>
        </p:spPr>
        <p:txBody>
          <a:bodyPr wrap="none" anchor="ctr"/>
          <a:lstStyle/>
          <a:p>
            <a:endParaRPr lang="pt-BR" dirty="0">
              <a:solidFill>
                <a:schemeClr val="tx1"/>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65238" y="657225"/>
            <a:ext cx="4327525" cy="3244850"/>
          </a:xfrm>
        </p:spPr>
      </p:sp>
      <p:sp>
        <p:nvSpPr>
          <p:cNvPr id="3" name="Notes Placeholder 2"/>
          <p:cNvSpPr>
            <a:spLocks noGrp="1"/>
          </p:cNvSpPr>
          <p:nvPr>
            <p:ph type="body" idx="1"/>
          </p:nvPr>
        </p:nvSpPr>
        <p:spPr/>
        <p:txBody>
          <a:bodyPr/>
          <a:lstStyle/>
          <a:p>
            <a:r>
              <a:rPr lang="pt-BR" sz="1200" b="0" i="0" kern="1200" dirty="0">
                <a:solidFill>
                  <a:schemeClr val="tx1"/>
                </a:solidFill>
                <a:effectLst/>
                <a:latin typeface="Times New Roman" pitchFamily="18" charset="0"/>
                <a:ea typeface="+mn-ea"/>
                <a:cs typeface="+mn-cs"/>
              </a:rPr>
              <a:t>Esqueça. Só se você realmente quiser completar todos os países que se pode ver a Aurora Boreal.Não é difícil ver Aurora na Rússia mas a dificuldade do idioma, da estrutura das estradas e das cidades, além do frio intenso grande parte do tempo, com certeza torna-a o lugar mais complicado para ir caçar Aurora. Ainda pretendo voltar a Rússia para “caçar”, mas o preparativo deve ser especial.</a:t>
            </a:r>
            <a:endParaRPr lang="pt-BR" dirty="0"/>
          </a:p>
        </p:txBody>
      </p:sp>
      <p:sp>
        <p:nvSpPr>
          <p:cNvPr id="4" name="Slide Number Placeholder 3"/>
          <p:cNvSpPr>
            <a:spLocks noGrp="1"/>
          </p:cNvSpPr>
          <p:nvPr>
            <p:ph type="sldNum" sz="quarter" idx="10"/>
          </p:nvPr>
        </p:nvSpPr>
        <p:spPr/>
        <p:txBody>
          <a:bodyPr/>
          <a:lstStyle/>
          <a:p>
            <a:pPr>
              <a:defRPr/>
            </a:pPr>
            <a:fld id="{44C27E86-A91C-48BC-BC6F-3157D93EDA57}" type="slidenum">
              <a:rPr lang="pt-BR" smtClean="0"/>
              <a:pPr>
                <a:defRPr/>
              </a:pPr>
              <a:t>13</a:t>
            </a:fld>
            <a:endParaRPr lang="pt-BR"/>
          </a:p>
        </p:txBody>
      </p:sp>
    </p:spTree>
    <p:extLst>
      <p:ext uri="{BB962C8B-B14F-4D97-AF65-F5344CB8AC3E}">
        <p14:creationId xmlns:p14="http://schemas.microsoft.com/office/powerpoint/2010/main" val="3443263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65238" y="657225"/>
            <a:ext cx="4327525" cy="3244850"/>
          </a:xfrm>
        </p:spPr>
      </p:sp>
      <p:sp>
        <p:nvSpPr>
          <p:cNvPr id="3" name="Notes Placeholder 2"/>
          <p:cNvSpPr>
            <a:spLocks noGrp="1"/>
          </p:cNvSpPr>
          <p:nvPr>
            <p:ph type="body" idx="1"/>
          </p:nvPr>
        </p:nvSpPr>
        <p:spPr/>
        <p:txBody>
          <a:bodyPr/>
          <a:lstStyle/>
          <a:p>
            <a:r>
              <a:rPr lang="pt-BR" sz="1200" b="0" i="0" kern="1200" dirty="0">
                <a:solidFill>
                  <a:schemeClr val="tx1"/>
                </a:solidFill>
                <a:effectLst/>
                <a:latin typeface="Times New Roman" pitchFamily="18" charset="0"/>
                <a:ea typeface="+mn-ea"/>
                <a:cs typeface="+mn-cs"/>
              </a:rPr>
              <a:t>Sendo o Euro bem mais barato, já é uma boa vantagem sobre a Noruega, a Coroa Norueguesa é super valorizada. As paisagens de contos de fadas me fazem colocar a Finlândia como um excelente local para ver Aurora Boreal. Uma dica legal é colocar a Kilpisjarvi como destino caso você esteja indo também para a Noruega. Caso voce queira ficar na região mais oriental da península Escandinava, vá para Rovaniemi que também é a cidade do Papai Noel. Lembre que a Finlândia tem um clima muito mais gelado que a Noruega.</a:t>
            </a:r>
            <a:endParaRPr lang="pt-BR" dirty="0"/>
          </a:p>
        </p:txBody>
      </p:sp>
      <p:sp>
        <p:nvSpPr>
          <p:cNvPr id="4" name="Slide Number Placeholder 3"/>
          <p:cNvSpPr>
            <a:spLocks noGrp="1"/>
          </p:cNvSpPr>
          <p:nvPr>
            <p:ph type="sldNum" sz="quarter" idx="10"/>
          </p:nvPr>
        </p:nvSpPr>
        <p:spPr/>
        <p:txBody>
          <a:bodyPr/>
          <a:lstStyle/>
          <a:p>
            <a:pPr>
              <a:defRPr/>
            </a:pPr>
            <a:fld id="{44C27E86-A91C-48BC-BC6F-3157D93EDA57}" type="slidenum">
              <a:rPr lang="pt-BR" smtClean="0"/>
              <a:pPr>
                <a:defRPr/>
              </a:pPr>
              <a:t>14</a:t>
            </a:fld>
            <a:endParaRPr lang="pt-BR"/>
          </a:p>
        </p:txBody>
      </p:sp>
    </p:spTree>
    <p:extLst>
      <p:ext uri="{BB962C8B-B14F-4D97-AF65-F5344CB8AC3E}">
        <p14:creationId xmlns:p14="http://schemas.microsoft.com/office/powerpoint/2010/main" val="30761605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65238" y="657225"/>
            <a:ext cx="4327525" cy="3244850"/>
          </a:xfrm>
        </p:spPr>
      </p:sp>
      <p:sp>
        <p:nvSpPr>
          <p:cNvPr id="3" name="Notes Placeholder 2"/>
          <p:cNvSpPr>
            <a:spLocks noGrp="1"/>
          </p:cNvSpPr>
          <p:nvPr>
            <p:ph type="body" idx="1"/>
          </p:nvPr>
        </p:nvSpPr>
        <p:spPr/>
        <p:txBody>
          <a:bodyPr/>
          <a:lstStyle/>
          <a:p>
            <a:r>
              <a:rPr lang="pt-BR" sz="1200" b="0" i="0" kern="1200" dirty="0">
                <a:solidFill>
                  <a:schemeClr val="tx1"/>
                </a:solidFill>
                <a:effectLst/>
                <a:latin typeface="Times New Roman" pitchFamily="18" charset="0"/>
                <a:ea typeface="+mn-ea"/>
                <a:cs typeface="+mn-cs"/>
              </a:rPr>
              <a:t>m poucos locais da Suécia se pode ver a Aurora Boreal com facilidade. Abisko e Kiruna são os dois pontos do mapa Sueco que se pode apontar como excelentes para vê-la. O preço é similar ao da Noruega e a temperatura igual a da Finlândia. Não posso carimbar Suécia como excelente lugar. O ICE HOTEL, em Kiruna, é muito peculiar mas já existem outros hotéis desses espalhados pelo mundo.</a:t>
            </a:r>
            <a:endParaRPr lang="pt-BR" dirty="0"/>
          </a:p>
        </p:txBody>
      </p:sp>
      <p:sp>
        <p:nvSpPr>
          <p:cNvPr id="4" name="Slide Number Placeholder 3"/>
          <p:cNvSpPr>
            <a:spLocks noGrp="1"/>
          </p:cNvSpPr>
          <p:nvPr>
            <p:ph type="sldNum" sz="quarter" idx="10"/>
          </p:nvPr>
        </p:nvSpPr>
        <p:spPr/>
        <p:txBody>
          <a:bodyPr/>
          <a:lstStyle/>
          <a:p>
            <a:pPr>
              <a:defRPr/>
            </a:pPr>
            <a:fld id="{44C27E86-A91C-48BC-BC6F-3157D93EDA57}" type="slidenum">
              <a:rPr lang="pt-BR" smtClean="0"/>
              <a:pPr>
                <a:defRPr/>
              </a:pPr>
              <a:t>15</a:t>
            </a:fld>
            <a:endParaRPr lang="pt-BR"/>
          </a:p>
        </p:txBody>
      </p:sp>
    </p:spTree>
    <p:extLst>
      <p:ext uri="{BB962C8B-B14F-4D97-AF65-F5344CB8AC3E}">
        <p14:creationId xmlns:p14="http://schemas.microsoft.com/office/powerpoint/2010/main" val="38796039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65238" y="657225"/>
            <a:ext cx="4327525" cy="3244850"/>
          </a:xfrm>
        </p:spPr>
      </p:sp>
      <p:sp>
        <p:nvSpPr>
          <p:cNvPr id="3" name="Notes Placeholder 2"/>
          <p:cNvSpPr>
            <a:spLocks noGrp="1"/>
          </p:cNvSpPr>
          <p:nvPr>
            <p:ph type="body" idx="1"/>
          </p:nvPr>
        </p:nvSpPr>
        <p:spPr/>
        <p:txBody>
          <a:bodyPr/>
          <a:lstStyle/>
          <a:p>
            <a:r>
              <a:rPr lang="pt-BR" sz="1200" b="0" i="0" kern="1200" dirty="0">
                <a:solidFill>
                  <a:schemeClr val="tx1"/>
                </a:solidFill>
                <a:effectLst/>
                <a:latin typeface="Times New Roman" pitchFamily="18" charset="0"/>
                <a:ea typeface="+mn-ea"/>
                <a:cs typeface="+mn-cs"/>
              </a:rPr>
              <a:t>muito arriscado. Tive a sorte de ver nas Ilhas Faroe porém a Aurora Boreal pode ser vista com muita raridade nessa lindíssima região. A dificuldade de chegar e os preços estratosféricos não ajudam em nada.</a:t>
            </a:r>
            <a:endParaRPr lang="pt-BR" dirty="0"/>
          </a:p>
        </p:txBody>
      </p:sp>
      <p:sp>
        <p:nvSpPr>
          <p:cNvPr id="4" name="Slide Number Placeholder 3"/>
          <p:cNvSpPr>
            <a:spLocks noGrp="1"/>
          </p:cNvSpPr>
          <p:nvPr>
            <p:ph type="sldNum" sz="quarter" idx="10"/>
          </p:nvPr>
        </p:nvSpPr>
        <p:spPr/>
        <p:txBody>
          <a:bodyPr/>
          <a:lstStyle/>
          <a:p>
            <a:pPr>
              <a:defRPr/>
            </a:pPr>
            <a:fld id="{44C27E86-A91C-48BC-BC6F-3157D93EDA57}" type="slidenum">
              <a:rPr lang="pt-BR" smtClean="0"/>
              <a:pPr>
                <a:defRPr/>
              </a:pPr>
              <a:t>16</a:t>
            </a:fld>
            <a:endParaRPr lang="pt-BR"/>
          </a:p>
        </p:txBody>
      </p:sp>
    </p:spTree>
    <p:extLst>
      <p:ext uri="{BB962C8B-B14F-4D97-AF65-F5344CB8AC3E}">
        <p14:creationId xmlns:p14="http://schemas.microsoft.com/office/powerpoint/2010/main" val="5825664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65238" y="657225"/>
            <a:ext cx="4327525" cy="3244850"/>
          </a:xfrm>
        </p:spPr>
      </p:sp>
      <p:sp>
        <p:nvSpPr>
          <p:cNvPr id="3" name="Notes Placeholder 2"/>
          <p:cNvSpPr>
            <a:spLocks noGrp="1"/>
          </p:cNvSpPr>
          <p:nvPr>
            <p:ph type="body" idx="1"/>
          </p:nvPr>
        </p:nvSpPr>
        <p:spPr/>
        <p:txBody>
          <a:bodyPr/>
          <a:lstStyle/>
          <a:p>
            <a:r>
              <a:rPr lang="pt-BR" sz="1200" b="0" i="0" kern="1200" dirty="0">
                <a:solidFill>
                  <a:schemeClr val="tx1"/>
                </a:solidFill>
                <a:effectLst/>
                <a:latin typeface="Times New Roman" pitchFamily="18" charset="0"/>
                <a:ea typeface="+mn-ea"/>
                <a:cs typeface="+mn-cs"/>
              </a:rPr>
              <a:t>Tromso, capital da Aurora Boreal na Noruega. Aurora Boreal na Noruega já está na lista de muitos viajantes. O meu prazer como coach realmente é dar um total contentamento com relação a caçada da aurora e todos os temas que compõe as regiões, por isso não me contento somente em dizer que a Noruega é um excelente lugar para ver a Aurora como também é a melhor opção de conforto. Tromso tem um aeroporto internacional, restaurantes espetaculares e é uma cidade universitária com toda estrutura para receber turistas que vão até lá ver a Aurora. Não se esqueça que contratar um caçador de Auroras é de suma importância para o sucesso da viagem. Se prepare com o bolso, o lugar é muito caro. Os preços dos serviços são insanos pois, como dizem , nada é perfeito. A temperatura é a mais amena de todos os outros países, em razão da corrente do Golfo do México levar aguas mais quentes até o Ártico.</a:t>
            </a:r>
            <a:endParaRPr lang="pt-BR" dirty="0"/>
          </a:p>
        </p:txBody>
      </p:sp>
      <p:sp>
        <p:nvSpPr>
          <p:cNvPr id="4" name="Slide Number Placeholder 3"/>
          <p:cNvSpPr>
            <a:spLocks noGrp="1"/>
          </p:cNvSpPr>
          <p:nvPr>
            <p:ph type="sldNum" sz="quarter" idx="10"/>
          </p:nvPr>
        </p:nvSpPr>
        <p:spPr/>
        <p:txBody>
          <a:bodyPr/>
          <a:lstStyle/>
          <a:p>
            <a:pPr>
              <a:defRPr/>
            </a:pPr>
            <a:fld id="{44C27E86-A91C-48BC-BC6F-3157D93EDA57}" type="slidenum">
              <a:rPr lang="pt-BR" smtClean="0"/>
              <a:pPr>
                <a:defRPr/>
              </a:pPr>
              <a:t>17</a:t>
            </a:fld>
            <a:endParaRPr lang="pt-BR"/>
          </a:p>
        </p:txBody>
      </p:sp>
    </p:spTree>
    <p:extLst>
      <p:ext uri="{BB962C8B-B14F-4D97-AF65-F5344CB8AC3E}">
        <p14:creationId xmlns:p14="http://schemas.microsoft.com/office/powerpoint/2010/main" val="19862286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65238" y="657225"/>
            <a:ext cx="4327525" cy="3244850"/>
          </a:xfrm>
        </p:spPr>
      </p:sp>
      <p:sp>
        <p:nvSpPr>
          <p:cNvPr id="3" name="Notes Placeholder 2"/>
          <p:cNvSpPr>
            <a:spLocks noGrp="1"/>
          </p:cNvSpPr>
          <p:nvPr>
            <p:ph type="body" idx="1"/>
          </p:nvPr>
        </p:nvSpPr>
        <p:spPr/>
        <p:txBody>
          <a:bodyPr/>
          <a:lstStyle/>
          <a:p>
            <a:r>
              <a:rPr lang="pt-BR" sz="1200" b="0" i="0" kern="1200" dirty="0">
                <a:solidFill>
                  <a:schemeClr val="tx1"/>
                </a:solidFill>
                <a:effectLst/>
                <a:latin typeface="Times New Roman" pitchFamily="18" charset="0"/>
                <a:ea typeface="+mn-ea"/>
                <a:cs typeface="+mn-cs"/>
              </a:rPr>
              <a:t>aís único. Terra e fogo. Está posicionada bem debaixo do que eu chamo de estrada da Aurora Boreal. Preço insano, dificuldade de transporte, estruturas e estradas bloqueadas durante boa parte do ano. Um lugar para não se aventurar sozinho. Voltarei com certeza a Islândia ver mais Aurora Boreal.</a:t>
            </a:r>
          </a:p>
          <a:p>
            <a:br>
              <a:rPr lang="pt-BR" dirty="0"/>
            </a:br>
            <a:endParaRPr lang="pt-BR" dirty="0"/>
          </a:p>
        </p:txBody>
      </p:sp>
      <p:sp>
        <p:nvSpPr>
          <p:cNvPr id="4" name="Slide Number Placeholder 3"/>
          <p:cNvSpPr>
            <a:spLocks noGrp="1"/>
          </p:cNvSpPr>
          <p:nvPr>
            <p:ph type="sldNum" sz="quarter" idx="10"/>
          </p:nvPr>
        </p:nvSpPr>
        <p:spPr/>
        <p:txBody>
          <a:bodyPr/>
          <a:lstStyle/>
          <a:p>
            <a:pPr>
              <a:defRPr/>
            </a:pPr>
            <a:fld id="{44C27E86-A91C-48BC-BC6F-3157D93EDA57}" type="slidenum">
              <a:rPr lang="pt-BR" smtClean="0"/>
              <a:pPr>
                <a:defRPr/>
              </a:pPr>
              <a:t>18</a:t>
            </a:fld>
            <a:endParaRPr lang="pt-BR"/>
          </a:p>
        </p:txBody>
      </p:sp>
    </p:spTree>
    <p:extLst>
      <p:ext uri="{BB962C8B-B14F-4D97-AF65-F5344CB8AC3E}">
        <p14:creationId xmlns:p14="http://schemas.microsoft.com/office/powerpoint/2010/main" val="35338954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65238" y="657225"/>
            <a:ext cx="4327525" cy="3244850"/>
          </a:xfrm>
        </p:spPr>
      </p:sp>
      <p:sp>
        <p:nvSpPr>
          <p:cNvPr id="3" name="Notes Placeholder 2"/>
          <p:cNvSpPr>
            <a:spLocks noGrp="1"/>
          </p:cNvSpPr>
          <p:nvPr>
            <p:ph type="body" idx="1"/>
          </p:nvPr>
        </p:nvSpPr>
        <p:spPr/>
        <p:txBody>
          <a:bodyPr/>
          <a:lstStyle/>
          <a:p>
            <a:r>
              <a:rPr lang="pt-BR" sz="1200" b="0" i="0" kern="1200" dirty="0">
                <a:solidFill>
                  <a:schemeClr val="tx1"/>
                </a:solidFill>
                <a:effectLst/>
                <a:latin typeface="Times New Roman" pitchFamily="18" charset="0"/>
                <a:ea typeface="+mn-ea"/>
                <a:cs typeface="+mn-cs"/>
              </a:rPr>
              <a:t>Em razão da deformação da oval, inclinação da Terra e outros fatores, a estrada da Aurora entra pra dentro do Canadá e chega a atingir os grandes lagos americanos. Não é sempre que isso ocorre e Churchill e Yellowknife são as duas principais localidades pra se ver a Aurora no Canadá. A dificuldade do visto e a temperatura glacial são os dois pontos negativos, mas a quantidade de Auroras em Churchill no ano é incrivelmente alta. Tenho noticias de que é acima de 280 dias no ano, mas não posso afirmar isso.</a:t>
            </a:r>
            <a:endParaRPr lang="pt-BR" dirty="0"/>
          </a:p>
        </p:txBody>
      </p:sp>
      <p:sp>
        <p:nvSpPr>
          <p:cNvPr id="4" name="Slide Number Placeholder 3"/>
          <p:cNvSpPr>
            <a:spLocks noGrp="1"/>
          </p:cNvSpPr>
          <p:nvPr>
            <p:ph type="sldNum" sz="quarter" idx="10"/>
          </p:nvPr>
        </p:nvSpPr>
        <p:spPr/>
        <p:txBody>
          <a:bodyPr/>
          <a:lstStyle/>
          <a:p>
            <a:pPr>
              <a:defRPr/>
            </a:pPr>
            <a:fld id="{44C27E86-A91C-48BC-BC6F-3157D93EDA57}" type="slidenum">
              <a:rPr lang="pt-BR" smtClean="0"/>
              <a:pPr>
                <a:defRPr/>
              </a:pPr>
              <a:t>19</a:t>
            </a:fld>
            <a:endParaRPr lang="pt-BR"/>
          </a:p>
        </p:txBody>
      </p:sp>
    </p:spTree>
    <p:extLst>
      <p:ext uri="{BB962C8B-B14F-4D97-AF65-F5344CB8AC3E}">
        <p14:creationId xmlns:p14="http://schemas.microsoft.com/office/powerpoint/2010/main" val="38713302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65238" y="657225"/>
            <a:ext cx="4327525" cy="3244850"/>
          </a:xfrm>
        </p:spPr>
      </p:sp>
      <p:sp>
        <p:nvSpPr>
          <p:cNvPr id="3" name="Notes Placeholder 2"/>
          <p:cNvSpPr>
            <a:spLocks noGrp="1"/>
          </p:cNvSpPr>
          <p:nvPr>
            <p:ph type="body" idx="1"/>
          </p:nvPr>
        </p:nvSpPr>
        <p:spPr/>
        <p:txBody>
          <a:bodyPr/>
          <a:lstStyle/>
          <a:p>
            <a:r>
              <a:rPr lang="pt-BR" sz="1200" b="0" i="0" kern="1200" dirty="0">
                <a:solidFill>
                  <a:schemeClr val="tx1"/>
                </a:solidFill>
                <a:effectLst/>
                <a:latin typeface="Times New Roman" pitchFamily="18" charset="0"/>
                <a:ea typeface="+mn-ea"/>
                <a:cs typeface="+mn-cs"/>
              </a:rPr>
              <a:t>sse Alasca. A última fronteira, rústico, lindo, exuberante, vida selvagem, Auroras, comida farta e frio. Em setembro a média de temperatura é similar a da Noruega porém, depois de novembro, a coisa fica terrível. Não é tão frio quanto o Canadá e a Sibéria mas chega fácil a -25ºC. Precisa de visto, mas é um visto mais comum do que o Canadense. Eu coloco Alasca no topo da lista com a certeza absoluta! Empatado com a Noruega, dentro da minha visão, levando em consideração vários fatores.</a:t>
            </a:r>
          </a:p>
          <a:p>
            <a:endParaRPr lang="pt-BR" sz="1200" b="0" i="0" kern="1200" dirty="0">
              <a:solidFill>
                <a:schemeClr val="tx1"/>
              </a:solidFill>
              <a:effectLst/>
              <a:latin typeface="Times New Roman" pitchFamily="18" charset="0"/>
              <a:ea typeface="+mn-ea"/>
              <a:cs typeface="+mn-cs"/>
            </a:endParaRPr>
          </a:p>
          <a:p>
            <a:r>
              <a:rPr lang="pt-BR" sz="1200" b="0" i="0" kern="1200" dirty="0">
                <a:solidFill>
                  <a:schemeClr val="tx1"/>
                </a:solidFill>
                <a:effectLst/>
                <a:latin typeface="Times New Roman" pitchFamily="18" charset="0"/>
                <a:ea typeface="+mn-ea"/>
                <a:cs typeface="+mn-cs"/>
              </a:rPr>
              <a:t>Resumindo , para sua primeira viagem e para correr menos riscos possíveis de não encontrar a Aurora Boreal eu indico a região da Lapônia Norueguesa e Finlandesa além do incrível estado Norte Americano do Alasca.</a:t>
            </a:r>
            <a:endParaRPr lang="pt-BR" dirty="0"/>
          </a:p>
        </p:txBody>
      </p:sp>
      <p:sp>
        <p:nvSpPr>
          <p:cNvPr id="4" name="Slide Number Placeholder 3"/>
          <p:cNvSpPr>
            <a:spLocks noGrp="1"/>
          </p:cNvSpPr>
          <p:nvPr>
            <p:ph type="sldNum" sz="quarter" idx="10"/>
          </p:nvPr>
        </p:nvSpPr>
        <p:spPr/>
        <p:txBody>
          <a:bodyPr/>
          <a:lstStyle/>
          <a:p>
            <a:pPr>
              <a:defRPr/>
            </a:pPr>
            <a:fld id="{44C27E86-A91C-48BC-BC6F-3157D93EDA57}" type="slidenum">
              <a:rPr lang="pt-BR" smtClean="0"/>
              <a:pPr>
                <a:defRPr/>
              </a:pPr>
              <a:t>20</a:t>
            </a:fld>
            <a:endParaRPr lang="pt-BR"/>
          </a:p>
        </p:txBody>
      </p:sp>
    </p:spTree>
    <p:extLst>
      <p:ext uri="{BB962C8B-B14F-4D97-AF65-F5344CB8AC3E}">
        <p14:creationId xmlns:p14="http://schemas.microsoft.com/office/powerpoint/2010/main" val="24444932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65238" y="657225"/>
            <a:ext cx="4327525" cy="3244850"/>
          </a:xfrm>
        </p:spPr>
      </p:sp>
      <p:sp>
        <p:nvSpPr>
          <p:cNvPr id="3" name="Notes Placeholder 2"/>
          <p:cNvSpPr>
            <a:spLocks noGrp="1"/>
          </p:cNvSpPr>
          <p:nvPr>
            <p:ph type="body" idx="1"/>
          </p:nvPr>
        </p:nvSpPr>
        <p:spPr/>
        <p:txBody>
          <a:bodyPr/>
          <a:lstStyle/>
          <a:p>
            <a:r>
              <a:rPr lang="pt-BR" sz="1200" b="1" i="0" kern="1200" dirty="0">
                <a:solidFill>
                  <a:schemeClr val="tx1"/>
                </a:solidFill>
                <a:effectLst/>
                <a:latin typeface="Times New Roman" pitchFamily="18" charset="0"/>
                <a:ea typeface="+mn-ea"/>
                <a:cs typeface="+mn-cs"/>
              </a:rPr>
              <a:t> </a:t>
            </a:r>
            <a:r>
              <a:rPr lang="pt-BR" sz="1200" b="1" i="0" u="none" strike="noStrike" kern="1200" dirty="0">
                <a:solidFill>
                  <a:schemeClr val="tx1"/>
                </a:solidFill>
                <a:effectLst/>
                <a:latin typeface="Times New Roman" pitchFamily="18" charset="0"/>
                <a:ea typeface="+mn-ea"/>
                <a:cs typeface="+mn-cs"/>
                <a:hlinkClick r:id="rId3"/>
              </a:rPr>
              <a:t>Nova Zelândia</a:t>
            </a:r>
            <a:endParaRPr lang="pt-BR" dirty="0"/>
          </a:p>
        </p:txBody>
      </p:sp>
      <p:sp>
        <p:nvSpPr>
          <p:cNvPr id="4" name="Slide Number Placeholder 3"/>
          <p:cNvSpPr>
            <a:spLocks noGrp="1"/>
          </p:cNvSpPr>
          <p:nvPr>
            <p:ph type="sldNum" sz="quarter" idx="10"/>
          </p:nvPr>
        </p:nvSpPr>
        <p:spPr/>
        <p:txBody>
          <a:bodyPr/>
          <a:lstStyle/>
          <a:p>
            <a:pPr>
              <a:defRPr/>
            </a:pPr>
            <a:fld id="{44C27E86-A91C-48BC-BC6F-3157D93EDA57}" type="slidenum">
              <a:rPr lang="pt-BR" smtClean="0"/>
              <a:pPr>
                <a:defRPr/>
              </a:pPr>
              <a:t>22</a:t>
            </a:fld>
            <a:endParaRPr lang="pt-BR"/>
          </a:p>
        </p:txBody>
      </p:sp>
    </p:spTree>
    <p:extLst>
      <p:ext uri="{BB962C8B-B14F-4D97-AF65-F5344CB8AC3E}">
        <p14:creationId xmlns:p14="http://schemas.microsoft.com/office/powerpoint/2010/main" val="8544045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65238" y="657225"/>
            <a:ext cx="4327525" cy="3244850"/>
          </a:xfrm>
        </p:spPr>
      </p:sp>
      <p:sp>
        <p:nvSpPr>
          <p:cNvPr id="3" name="Notes Placeholder 2"/>
          <p:cNvSpPr>
            <a:spLocks noGrp="1"/>
          </p:cNvSpPr>
          <p:nvPr>
            <p:ph type="body" idx="1"/>
          </p:nvPr>
        </p:nvSpPr>
        <p:spPr/>
        <p:txBody>
          <a:bodyPr/>
          <a:lstStyle/>
          <a:p>
            <a:r>
              <a:rPr lang="pt-BR" sz="1200" b="0" dirty="0">
                <a:solidFill>
                  <a:schemeClr val="bg1"/>
                </a:solidFill>
              </a:rPr>
              <a:t>Já vi auroras lindas com LUA CHEIA mas suas chances de sentir uma Aurora Polar aumentam no período de 5 dias antes e depois na LUA NOVA; </a:t>
            </a:r>
            <a:br>
              <a:rPr lang="pt-BR" sz="1200" b="0" dirty="0">
                <a:solidFill>
                  <a:schemeClr val="bg1"/>
                </a:solidFill>
              </a:rPr>
            </a:br>
            <a:r>
              <a:rPr lang="pt-BR" sz="1200" b="0" dirty="0">
                <a:solidFill>
                  <a:schemeClr val="bg1"/>
                </a:solidFill>
              </a:rPr>
              <a:t>Nesse periodo o contraste é maior , mas não quer dizer que Por outro lado, </a:t>
            </a:r>
            <a:r>
              <a:rPr lang="pt-BR" sz="1200" dirty="0">
                <a:solidFill>
                  <a:schemeClr val="bg1"/>
                </a:solidFill>
              </a:rPr>
              <a:t>as fotos da aurora com lua ficam mais bonitas</a:t>
            </a:r>
            <a:r>
              <a:rPr lang="pt-BR" sz="1200" b="0" dirty="0">
                <a:solidFill>
                  <a:schemeClr val="bg1"/>
                </a:solidFill>
              </a:rPr>
              <a:t> , eu prefiro com lua luminosa do que sem por que a atmosfera toda fica mais interessante.</a:t>
            </a:r>
            <a:br>
              <a:rPr lang="pt-BR" sz="1200" b="0" dirty="0">
                <a:solidFill>
                  <a:schemeClr val="bg1"/>
                </a:solidFill>
              </a:rPr>
            </a:br>
            <a:endParaRPr lang="pt-BR" dirty="0"/>
          </a:p>
        </p:txBody>
      </p:sp>
      <p:sp>
        <p:nvSpPr>
          <p:cNvPr id="4" name="Slide Number Placeholder 3"/>
          <p:cNvSpPr>
            <a:spLocks noGrp="1"/>
          </p:cNvSpPr>
          <p:nvPr>
            <p:ph type="sldNum" sz="quarter" idx="10"/>
          </p:nvPr>
        </p:nvSpPr>
        <p:spPr/>
        <p:txBody>
          <a:bodyPr/>
          <a:lstStyle/>
          <a:p>
            <a:pPr>
              <a:defRPr/>
            </a:pPr>
            <a:fld id="{44C27E86-A91C-48BC-BC6F-3157D93EDA57}" type="slidenum">
              <a:rPr lang="pt-BR" smtClean="0"/>
              <a:pPr>
                <a:defRPr/>
              </a:pPr>
              <a:t>27</a:t>
            </a:fld>
            <a:endParaRPr lang="pt-BR"/>
          </a:p>
        </p:txBody>
      </p:sp>
    </p:spTree>
    <p:extLst>
      <p:ext uri="{BB962C8B-B14F-4D97-AF65-F5344CB8AC3E}">
        <p14:creationId xmlns:p14="http://schemas.microsoft.com/office/powerpoint/2010/main" val="12349930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938"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cs typeface="Arial"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cs typeface="Arial"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cs typeface="Arial"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cs typeface="Arial"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cs typeface="Arial"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cs typeface="Arial"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cs typeface="Arial"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cs typeface="Arial"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cs typeface="Arial" charset="0"/>
              </a:defRPr>
            </a:lvl9pPr>
          </a:lstStyle>
          <a:p>
            <a:pPr eaLnBrk="1" hangingPunct="1">
              <a:buFont typeface="Times New Roman" pitchFamily="18" charset="0"/>
              <a:buNone/>
            </a:pPr>
            <a:fld id="{74C8104B-9F14-47BD-8ACE-6F480F96A312}" type="slidenum">
              <a:rPr lang="pt-BR" altLang="pt-BR" smtClean="0">
                <a:solidFill>
                  <a:srgbClr val="000000"/>
                </a:solidFill>
              </a:rPr>
              <a:pPr eaLnBrk="1" hangingPunct="1">
                <a:buFont typeface="Times New Roman" pitchFamily="18" charset="0"/>
                <a:buNone/>
              </a:pPr>
              <a:t>2</a:t>
            </a:fld>
            <a:endParaRPr lang="pt-BR" altLang="pt-BR">
              <a:solidFill>
                <a:srgbClr val="000000"/>
              </a:solidFill>
            </a:endParaRPr>
          </a:p>
        </p:txBody>
      </p:sp>
      <p:sp>
        <p:nvSpPr>
          <p:cNvPr id="39939" name="Text Box 1"/>
          <p:cNvSpPr txBox="1">
            <a:spLocks noChangeArrowheads="1"/>
          </p:cNvSpPr>
          <p:nvPr/>
        </p:nvSpPr>
        <p:spPr bwMode="auto">
          <a:xfrm>
            <a:off x="1143000" y="651510"/>
            <a:ext cx="4572000" cy="3257550"/>
          </a:xfrm>
          <a:prstGeom prst="rect">
            <a:avLst/>
          </a:prstGeom>
          <a:solidFill>
            <a:srgbClr val="FFFFFF"/>
          </a:solidFill>
          <a:ln w="9525">
            <a:solidFill>
              <a:srgbClr val="000000"/>
            </a:solidFill>
            <a:miter lim="800000"/>
            <a:headEnd/>
            <a:tailEnd/>
          </a:ln>
        </p:spPr>
        <p:txBody>
          <a:bodyPr wrap="none" anchor="ctr"/>
          <a:lstStyle/>
          <a:p>
            <a:endParaRPr lang="pt-BR" altLang="pt-BR"/>
          </a:p>
        </p:txBody>
      </p:sp>
      <p:sp>
        <p:nvSpPr>
          <p:cNvPr id="39940" name="Rectangle 2"/>
          <p:cNvSpPr>
            <a:spLocks noGrp="1" noChangeArrowheads="1"/>
          </p:cNvSpPr>
          <p:nvPr>
            <p:ph type="body"/>
          </p:nvPr>
        </p:nvSpPr>
        <p:spPr>
          <a:xfrm>
            <a:off x="685800" y="4126230"/>
            <a:ext cx="5486400" cy="399804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r>
              <a:rPr lang="pt-BR" altLang="pt-BR" dirty="0">
                <a:latin typeface="Times New Roman" pitchFamily="18" charset="0"/>
              </a:rPr>
              <a:t>O</a:t>
            </a:r>
            <a:r>
              <a:rPr lang="pt-BR" altLang="pt-BR" baseline="0" dirty="0">
                <a:latin typeface="Times New Roman" pitchFamily="18" charset="0"/>
              </a:rPr>
              <a:t> sol como uma estrela emite alem de radiação, ondas </a:t>
            </a:r>
            <a:r>
              <a:rPr lang="pt-BR" altLang="pt-BR" baseline="0" dirty="0" err="1">
                <a:latin typeface="Times New Roman" pitchFamily="18" charset="0"/>
              </a:rPr>
              <a:t>eletromagneticas</a:t>
            </a:r>
            <a:r>
              <a:rPr lang="pt-BR" altLang="pt-BR" baseline="0" dirty="0">
                <a:latin typeface="Times New Roman" pitchFamily="18" charset="0"/>
              </a:rPr>
              <a:t>, como a luz e ondas de calor, também emite </a:t>
            </a:r>
            <a:r>
              <a:rPr lang="pt-BR" altLang="pt-BR" baseline="0" dirty="0" err="1">
                <a:latin typeface="Times New Roman" pitchFamily="18" charset="0"/>
              </a:rPr>
              <a:t>particulas</a:t>
            </a:r>
            <a:r>
              <a:rPr lang="pt-BR" altLang="pt-BR" baseline="0" dirty="0">
                <a:latin typeface="Times New Roman" pitchFamily="18" charset="0"/>
              </a:rPr>
              <a:t>, </a:t>
            </a:r>
            <a:r>
              <a:rPr lang="pt-BR" altLang="pt-BR" baseline="0" dirty="0" err="1">
                <a:latin typeface="Times New Roman" pitchFamily="18" charset="0"/>
              </a:rPr>
              <a:t>particulas</a:t>
            </a:r>
            <a:r>
              <a:rPr lang="pt-BR" altLang="pt-BR" baseline="0" dirty="0">
                <a:latin typeface="Times New Roman" pitchFamily="18" charset="0"/>
              </a:rPr>
              <a:t> carregadas eletricamente, essas </a:t>
            </a:r>
            <a:r>
              <a:rPr lang="pt-BR" altLang="pt-BR" baseline="0" dirty="0" err="1">
                <a:latin typeface="Times New Roman" pitchFamily="18" charset="0"/>
              </a:rPr>
              <a:t>particulas</a:t>
            </a:r>
            <a:r>
              <a:rPr lang="pt-BR" altLang="pt-BR" baseline="0" dirty="0">
                <a:latin typeface="Times New Roman" pitchFamily="18" charset="0"/>
              </a:rPr>
              <a:t> por serem carregadas, por terem carga, elas são influenciadas por campos </a:t>
            </a:r>
            <a:r>
              <a:rPr lang="pt-BR" altLang="pt-BR" baseline="0" dirty="0" err="1">
                <a:latin typeface="Times New Roman" pitchFamily="18" charset="0"/>
              </a:rPr>
              <a:t>magneticos</a:t>
            </a:r>
            <a:r>
              <a:rPr lang="pt-BR" altLang="pt-BR" baseline="0" dirty="0">
                <a:latin typeface="Times New Roman" pitchFamily="18" charset="0"/>
              </a:rPr>
              <a:t>, campos </a:t>
            </a:r>
            <a:r>
              <a:rPr lang="pt-BR" altLang="pt-BR" baseline="0" dirty="0" err="1">
                <a:latin typeface="Times New Roman" pitchFamily="18" charset="0"/>
              </a:rPr>
              <a:t>magneticos</a:t>
            </a:r>
            <a:r>
              <a:rPr lang="pt-BR" altLang="pt-BR" baseline="0" dirty="0">
                <a:latin typeface="Times New Roman" pitchFamily="18" charset="0"/>
              </a:rPr>
              <a:t> desviam essas </a:t>
            </a:r>
            <a:r>
              <a:rPr lang="pt-BR" altLang="pt-BR" baseline="0" dirty="0" err="1">
                <a:latin typeface="Times New Roman" pitchFamily="18" charset="0"/>
              </a:rPr>
              <a:t>particas</a:t>
            </a:r>
            <a:r>
              <a:rPr lang="pt-BR" altLang="pt-BR" baseline="0" dirty="0">
                <a:latin typeface="Times New Roman" pitchFamily="18" charset="0"/>
              </a:rPr>
              <a:t> e como a nossa terra tem esse campo </a:t>
            </a:r>
            <a:r>
              <a:rPr lang="pt-BR" altLang="pt-BR" baseline="0" dirty="0" err="1">
                <a:latin typeface="Times New Roman" pitchFamily="18" charset="0"/>
              </a:rPr>
              <a:t>magnetico</a:t>
            </a:r>
            <a:r>
              <a:rPr lang="pt-BR" altLang="pt-BR" baseline="0" dirty="0">
                <a:latin typeface="Times New Roman" pitchFamily="18" charset="0"/>
              </a:rPr>
              <a:t>, envolvendo-a por um todo, </a:t>
            </a:r>
            <a:r>
              <a:rPr lang="pt-BR" altLang="pt-BR" baseline="0" dirty="0" err="1">
                <a:latin typeface="Times New Roman" pitchFamily="18" charset="0"/>
              </a:rPr>
              <a:t>chamdo</a:t>
            </a:r>
            <a:r>
              <a:rPr lang="pt-BR" altLang="pt-BR" baseline="0" dirty="0">
                <a:latin typeface="Times New Roman" pitchFamily="18" charset="0"/>
              </a:rPr>
              <a:t> de magnetosfera, essa </a:t>
            </a:r>
            <a:r>
              <a:rPr lang="pt-BR" altLang="pt-BR" baseline="0" dirty="0" err="1">
                <a:latin typeface="Times New Roman" pitchFamily="18" charset="0"/>
              </a:rPr>
              <a:t>magnotosfera</a:t>
            </a:r>
            <a:r>
              <a:rPr lang="pt-BR" altLang="pt-BR" baseline="0" dirty="0">
                <a:latin typeface="Times New Roman" pitchFamily="18" charset="0"/>
              </a:rPr>
              <a:t> nos protege dessas </a:t>
            </a:r>
            <a:r>
              <a:rPr lang="pt-BR" altLang="pt-BR" baseline="0" dirty="0" err="1">
                <a:latin typeface="Times New Roman" pitchFamily="18" charset="0"/>
              </a:rPr>
              <a:t>particulas</a:t>
            </a:r>
            <a:r>
              <a:rPr lang="pt-BR" altLang="pt-BR" baseline="0" dirty="0">
                <a:latin typeface="Times New Roman" pitchFamily="18" charset="0"/>
              </a:rPr>
              <a:t>, </a:t>
            </a:r>
            <a:r>
              <a:rPr lang="pt-BR" altLang="pt-BR" baseline="0" dirty="0" err="1">
                <a:latin typeface="Times New Roman" pitchFamily="18" charset="0"/>
              </a:rPr>
              <a:t>pq</a:t>
            </a:r>
            <a:r>
              <a:rPr lang="pt-BR" altLang="pt-BR" baseline="0" dirty="0">
                <a:latin typeface="Times New Roman" pitchFamily="18" charset="0"/>
              </a:rPr>
              <a:t> essas </a:t>
            </a:r>
            <a:r>
              <a:rPr lang="pt-BR" altLang="pt-BR" baseline="0" dirty="0" err="1">
                <a:latin typeface="Times New Roman" pitchFamily="18" charset="0"/>
              </a:rPr>
              <a:t>particulas</a:t>
            </a:r>
            <a:r>
              <a:rPr lang="pt-BR" altLang="pt-BR" baseline="0" dirty="0">
                <a:latin typeface="Times New Roman" pitchFamily="18" charset="0"/>
              </a:rPr>
              <a:t> ao chegarem na </a:t>
            </a:r>
            <a:r>
              <a:rPr lang="pt-BR" altLang="pt-BR" baseline="0" dirty="0" err="1">
                <a:latin typeface="Times New Roman" pitchFamily="18" charset="0"/>
              </a:rPr>
              <a:t>magnotosfera</a:t>
            </a:r>
            <a:r>
              <a:rPr lang="pt-BR" altLang="pt-BR" baseline="0" dirty="0">
                <a:latin typeface="Times New Roman" pitchFamily="18" charset="0"/>
              </a:rPr>
              <a:t>, elas são desvias para onde o campo </a:t>
            </a:r>
            <a:r>
              <a:rPr lang="pt-BR" altLang="pt-BR" baseline="0" dirty="0" err="1">
                <a:latin typeface="Times New Roman" pitchFamily="18" charset="0"/>
              </a:rPr>
              <a:t>magnetico</a:t>
            </a:r>
            <a:r>
              <a:rPr lang="pt-BR" altLang="pt-BR" baseline="0" dirty="0">
                <a:latin typeface="Times New Roman" pitchFamily="18" charset="0"/>
              </a:rPr>
              <a:t> converge e o nosso campo </a:t>
            </a:r>
            <a:r>
              <a:rPr lang="pt-BR" altLang="pt-BR" baseline="0" dirty="0" err="1">
                <a:latin typeface="Times New Roman" pitchFamily="18" charset="0"/>
              </a:rPr>
              <a:t>magnetico</a:t>
            </a:r>
            <a:r>
              <a:rPr lang="pt-BR" altLang="pt-BR" baseline="0" dirty="0">
                <a:latin typeface="Times New Roman" pitchFamily="18" charset="0"/>
              </a:rPr>
              <a:t>, converge nos polos, então nós que estamos </a:t>
            </a:r>
            <a:r>
              <a:rPr lang="pt-BR" altLang="pt-BR" baseline="0" dirty="0" err="1">
                <a:latin typeface="Times New Roman" pitchFamily="18" charset="0"/>
              </a:rPr>
              <a:t>proximos</a:t>
            </a:r>
            <a:r>
              <a:rPr lang="pt-BR" altLang="pt-BR" baseline="0" dirty="0">
                <a:latin typeface="Times New Roman" pitchFamily="18" charset="0"/>
              </a:rPr>
              <a:t> do equador, não percebemos essas </a:t>
            </a:r>
            <a:r>
              <a:rPr lang="pt-BR" altLang="pt-BR" baseline="0" dirty="0" err="1">
                <a:latin typeface="Times New Roman" pitchFamily="18" charset="0"/>
              </a:rPr>
              <a:t>particulas</a:t>
            </a:r>
            <a:r>
              <a:rPr lang="pt-BR" altLang="pt-BR" baseline="0" dirty="0">
                <a:latin typeface="Times New Roman" pitchFamily="18" charset="0"/>
              </a:rPr>
              <a:t>, diferente do pessoal que mora </a:t>
            </a:r>
            <a:r>
              <a:rPr lang="pt-BR" altLang="pt-BR" baseline="0" dirty="0" err="1">
                <a:latin typeface="Times New Roman" pitchFamily="18" charset="0"/>
              </a:rPr>
              <a:t>proximo</a:t>
            </a:r>
            <a:r>
              <a:rPr lang="pt-BR" altLang="pt-BR" baseline="0" dirty="0">
                <a:latin typeface="Times New Roman" pitchFamily="18" charset="0"/>
              </a:rPr>
              <a:t> aos polos, pois as </a:t>
            </a:r>
            <a:r>
              <a:rPr lang="pt-BR" altLang="pt-BR" baseline="0" dirty="0" err="1">
                <a:latin typeface="Times New Roman" pitchFamily="18" charset="0"/>
              </a:rPr>
              <a:t>particulas</a:t>
            </a:r>
            <a:r>
              <a:rPr lang="pt-BR" altLang="pt-BR" baseline="0" dirty="0">
                <a:latin typeface="Times New Roman" pitchFamily="18" charset="0"/>
              </a:rPr>
              <a:t> </a:t>
            </a:r>
            <a:r>
              <a:rPr lang="pt-BR" altLang="pt-BR" baseline="0" dirty="0" err="1">
                <a:latin typeface="Times New Roman" pitchFamily="18" charset="0"/>
              </a:rPr>
              <a:t>integarem</a:t>
            </a:r>
            <a:r>
              <a:rPr lang="pt-BR" altLang="pt-BR" baseline="0" dirty="0">
                <a:latin typeface="Times New Roman" pitchFamily="18" charset="0"/>
              </a:rPr>
              <a:t> com os </a:t>
            </a:r>
            <a:r>
              <a:rPr lang="pt-BR" altLang="pt-BR" baseline="0" dirty="0" err="1">
                <a:latin typeface="Times New Roman" pitchFamily="18" charset="0"/>
              </a:rPr>
              <a:t>atomos</a:t>
            </a:r>
            <a:r>
              <a:rPr lang="pt-BR" altLang="pt-BR" baseline="0" dirty="0">
                <a:latin typeface="Times New Roman" pitchFamily="18" charset="0"/>
              </a:rPr>
              <a:t> (</a:t>
            </a:r>
            <a:r>
              <a:rPr lang="pt-BR" altLang="pt-BR" baseline="0" dirty="0" err="1">
                <a:latin typeface="Times New Roman" pitchFamily="18" charset="0"/>
              </a:rPr>
              <a:t>oxigenio</a:t>
            </a:r>
            <a:r>
              <a:rPr lang="pt-BR" altLang="pt-BR" baseline="0" dirty="0">
                <a:latin typeface="Times New Roman" pitchFamily="18" charset="0"/>
              </a:rPr>
              <a:t> e </a:t>
            </a:r>
            <a:r>
              <a:rPr lang="pt-BR" altLang="pt-BR" baseline="0" dirty="0" err="1">
                <a:latin typeface="Times New Roman" pitchFamily="18" charset="0"/>
              </a:rPr>
              <a:t>nitrogenio</a:t>
            </a:r>
            <a:r>
              <a:rPr lang="pt-BR" altLang="pt-BR" baseline="0" dirty="0">
                <a:latin typeface="Times New Roman" pitchFamily="18" charset="0"/>
              </a:rPr>
              <a:t>), esses </a:t>
            </a:r>
            <a:r>
              <a:rPr lang="pt-BR" altLang="pt-BR" baseline="0" dirty="0" err="1">
                <a:latin typeface="Times New Roman" pitchFamily="18" charset="0"/>
              </a:rPr>
              <a:t>protons</a:t>
            </a:r>
            <a:r>
              <a:rPr lang="pt-BR" altLang="pt-BR" baseline="0" dirty="0">
                <a:latin typeface="Times New Roman" pitchFamily="18" charset="0"/>
              </a:rPr>
              <a:t> e </a:t>
            </a:r>
            <a:r>
              <a:rPr lang="pt-BR" altLang="pt-BR" baseline="0" dirty="0" err="1">
                <a:latin typeface="Times New Roman" pitchFamily="18" charset="0"/>
              </a:rPr>
              <a:t>eletrons</a:t>
            </a:r>
            <a:r>
              <a:rPr lang="pt-BR" altLang="pt-BR" baseline="0" dirty="0">
                <a:latin typeface="Times New Roman" pitchFamily="18" charset="0"/>
              </a:rPr>
              <a:t> esbarram nessas </a:t>
            </a:r>
            <a:r>
              <a:rPr lang="pt-BR" altLang="pt-BR" baseline="0" dirty="0" err="1">
                <a:latin typeface="Times New Roman" pitchFamily="18" charset="0"/>
              </a:rPr>
              <a:t>particulas</a:t>
            </a:r>
            <a:r>
              <a:rPr lang="pt-BR" altLang="pt-BR" baseline="0" dirty="0">
                <a:latin typeface="Times New Roman" pitchFamily="18" charset="0"/>
              </a:rPr>
              <a:t>, excitando esses </a:t>
            </a:r>
            <a:r>
              <a:rPr lang="pt-BR" altLang="pt-BR" baseline="0" dirty="0" err="1">
                <a:latin typeface="Times New Roman" pitchFamily="18" charset="0"/>
              </a:rPr>
              <a:t>atomos</a:t>
            </a:r>
            <a:r>
              <a:rPr lang="pt-BR" altLang="pt-BR" baseline="0" dirty="0">
                <a:latin typeface="Times New Roman" pitchFamily="18" charset="0"/>
              </a:rPr>
              <a:t> esses </a:t>
            </a:r>
            <a:r>
              <a:rPr lang="pt-BR" altLang="pt-BR" baseline="0" dirty="0" err="1">
                <a:latin typeface="Times New Roman" pitchFamily="18" charset="0"/>
              </a:rPr>
              <a:t>atomos</a:t>
            </a:r>
            <a:r>
              <a:rPr lang="pt-BR" altLang="pt-BR" baseline="0" dirty="0">
                <a:latin typeface="Times New Roman" pitchFamily="18" charset="0"/>
              </a:rPr>
              <a:t> depois de um tempo se </a:t>
            </a:r>
            <a:r>
              <a:rPr lang="pt-BR" altLang="pt-BR" baseline="0" dirty="0" err="1">
                <a:latin typeface="Times New Roman" pitchFamily="18" charset="0"/>
              </a:rPr>
              <a:t>deexcitam</a:t>
            </a:r>
            <a:r>
              <a:rPr lang="pt-BR" altLang="pt-BR" baseline="0" dirty="0">
                <a:latin typeface="Times New Roman" pitchFamily="18" charset="0"/>
              </a:rPr>
              <a:t> emitindo luz. formando este evento celestial, chamado de aurora </a:t>
            </a:r>
          </a:p>
          <a:p>
            <a:r>
              <a:rPr lang="pt-BR" altLang="pt-BR" dirty="0">
                <a:latin typeface="Times New Roman" pitchFamily="18" charset="0"/>
              </a:rPr>
              <a:t>https://www.youtube.com/watch?v=yhwnjljwzwE</a:t>
            </a:r>
          </a:p>
        </p:txBody>
      </p:sp>
    </p:spTree>
    <p:extLst>
      <p:ext uri="{BB962C8B-B14F-4D97-AF65-F5344CB8AC3E}">
        <p14:creationId xmlns:p14="http://schemas.microsoft.com/office/powerpoint/2010/main" val="6961231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65238" y="657225"/>
            <a:ext cx="4327525" cy="3244850"/>
          </a:xfrm>
        </p:spPr>
      </p:sp>
      <p:sp>
        <p:nvSpPr>
          <p:cNvPr id="3" name="Notes Placeholder 2"/>
          <p:cNvSpPr>
            <a:spLocks noGrp="1"/>
          </p:cNvSpPr>
          <p:nvPr>
            <p:ph type="body" idx="1"/>
          </p:nvPr>
        </p:nvSpPr>
        <p:spPr/>
        <p:txBody>
          <a:bodyPr/>
          <a:lstStyle/>
          <a:p>
            <a:r>
              <a:rPr lang="pt-BR" sz="1200" b="0" i="0" kern="1200" dirty="0">
                <a:solidFill>
                  <a:schemeClr val="tx1"/>
                </a:solidFill>
                <a:effectLst/>
                <a:latin typeface="Times New Roman" pitchFamily="18" charset="0"/>
                <a:ea typeface="+mn-ea"/>
                <a:cs typeface="+mn-cs"/>
              </a:rPr>
              <a:t>Fuja da poluição luminosa. Luzes artificiais e “Luzes do Norte” não combinam. Assim como a LUA CHEIA e a iluminação artificial das cidades atrapalham muito o sucesso das caçada, raramente você conseguirá ver uma Aurora em locais iluminados e essas luzes atrapalharão suas fotos. Tente buscar lugares escuros, seguros e que você possa ter uma visão ampla do horizonte. Depois que você já tiver mais experiência, e conseguir identificar as Auroras com mais facilidade, pode partir pra lugares mais fechados como os Fjords ou florestas. Lembrando que se você já tem alguma experiência , a lua não te atrapalha tanto na visualização.</a:t>
            </a:r>
            <a:endParaRPr lang="pt-BR" dirty="0"/>
          </a:p>
        </p:txBody>
      </p:sp>
      <p:sp>
        <p:nvSpPr>
          <p:cNvPr id="4" name="Slide Number Placeholder 3"/>
          <p:cNvSpPr>
            <a:spLocks noGrp="1"/>
          </p:cNvSpPr>
          <p:nvPr>
            <p:ph type="sldNum" sz="quarter" idx="10"/>
          </p:nvPr>
        </p:nvSpPr>
        <p:spPr/>
        <p:txBody>
          <a:bodyPr/>
          <a:lstStyle/>
          <a:p>
            <a:pPr>
              <a:defRPr/>
            </a:pPr>
            <a:fld id="{44C27E86-A91C-48BC-BC6F-3157D93EDA57}" type="slidenum">
              <a:rPr lang="pt-BR" smtClean="0"/>
              <a:pPr>
                <a:defRPr/>
              </a:pPr>
              <a:t>29</a:t>
            </a:fld>
            <a:endParaRPr lang="pt-BR"/>
          </a:p>
        </p:txBody>
      </p:sp>
    </p:spTree>
    <p:extLst>
      <p:ext uri="{BB962C8B-B14F-4D97-AF65-F5344CB8AC3E}">
        <p14:creationId xmlns:p14="http://schemas.microsoft.com/office/powerpoint/2010/main" val="41489354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65238" y="657225"/>
            <a:ext cx="4327525" cy="3244850"/>
          </a:xfrm>
        </p:spPr>
      </p:sp>
      <p:sp>
        <p:nvSpPr>
          <p:cNvPr id="3" name="Notes Placeholder 2"/>
          <p:cNvSpPr>
            <a:spLocks noGrp="1"/>
          </p:cNvSpPr>
          <p:nvPr>
            <p:ph type="body" idx="1"/>
          </p:nvPr>
        </p:nvSpPr>
        <p:spPr/>
        <p:txBody>
          <a:bodyPr/>
          <a:lstStyle/>
          <a:p>
            <a:r>
              <a:rPr lang="pt-BR" sz="1200" b="0" i="0" kern="1200" dirty="0">
                <a:solidFill>
                  <a:schemeClr val="tx1"/>
                </a:solidFill>
                <a:effectLst/>
                <a:latin typeface="Times New Roman" pitchFamily="18" charset="0"/>
                <a:ea typeface="+mn-ea"/>
                <a:cs typeface="+mn-cs"/>
              </a:rPr>
              <a:t>Não tenha preguiça. Quando você estiver bem confortável e quentinho no hotel pense que você foi lá para ver a Aurora, então levanta esse “corpinho” do sofá e vamos a caça. Além disso nunca desista, minha primeira Aurora foi depois das 3 da manhã do ultimo dia, poucas horas antes de embarcar de volta pro Brasil. Então sem preguiça e sem desistir! Não existe hora pra Aurora desde que esteja escuro.</a:t>
            </a:r>
            <a:endParaRPr lang="pt-BR" dirty="0"/>
          </a:p>
        </p:txBody>
      </p:sp>
      <p:sp>
        <p:nvSpPr>
          <p:cNvPr id="4" name="Slide Number Placeholder 3"/>
          <p:cNvSpPr>
            <a:spLocks noGrp="1"/>
          </p:cNvSpPr>
          <p:nvPr>
            <p:ph type="sldNum" sz="quarter" idx="10"/>
          </p:nvPr>
        </p:nvSpPr>
        <p:spPr/>
        <p:txBody>
          <a:bodyPr/>
          <a:lstStyle/>
          <a:p>
            <a:pPr>
              <a:defRPr/>
            </a:pPr>
            <a:fld id="{44C27E86-A91C-48BC-BC6F-3157D93EDA57}" type="slidenum">
              <a:rPr lang="pt-BR" smtClean="0"/>
              <a:pPr>
                <a:defRPr/>
              </a:pPr>
              <a:t>30</a:t>
            </a:fld>
            <a:endParaRPr lang="pt-BR"/>
          </a:p>
        </p:txBody>
      </p:sp>
    </p:spTree>
    <p:extLst>
      <p:ext uri="{BB962C8B-B14F-4D97-AF65-F5344CB8AC3E}">
        <p14:creationId xmlns:p14="http://schemas.microsoft.com/office/powerpoint/2010/main" val="39402644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65238" y="657225"/>
            <a:ext cx="4327525" cy="3244850"/>
          </a:xfrm>
        </p:spPr>
      </p:sp>
      <p:sp>
        <p:nvSpPr>
          <p:cNvPr id="3" name="Notes Placeholder 2"/>
          <p:cNvSpPr>
            <a:spLocks noGrp="1"/>
          </p:cNvSpPr>
          <p:nvPr>
            <p:ph type="body" idx="1"/>
          </p:nvPr>
        </p:nvSpPr>
        <p:spPr/>
        <p:txBody>
          <a:bodyPr/>
          <a:lstStyle/>
          <a:p>
            <a:r>
              <a:rPr lang="pt-BR" sz="1200" b="0" i="0" kern="1200" dirty="0">
                <a:solidFill>
                  <a:schemeClr val="tx1"/>
                </a:solidFill>
                <a:effectLst/>
                <a:latin typeface="Times New Roman" pitchFamily="18" charset="0"/>
                <a:ea typeface="+mn-ea"/>
                <a:cs typeface="+mn-cs"/>
              </a:rPr>
              <a:t>Vou passar algumas dicas para se aquecer um pouquinho mais nesse rigoroso clima que vem pela frente. Rigoroso para nós que não somos esquimós ainda rsrsrs…</a:t>
            </a:r>
          </a:p>
          <a:p>
            <a:r>
              <a:rPr lang="pt-BR" sz="1200" b="0" i="0" kern="1200" dirty="0">
                <a:solidFill>
                  <a:schemeClr val="tx1"/>
                </a:solidFill>
                <a:effectLst/>
                <a:latin typeface="Times New Roman" pitchFamily="18" charset="0"/>
                <a:ea typeface="+mn-ea"/>
                <a:cs typeface="+mn-cs"/>
              </a:rPr>
              <a:t>Proteja as partes periféricas:  mãos, pés e principalmente na cabeça.</a:t>
            </a:r>
          </a:p>
          <a:p>
            <a:r>
              <a:rPr lang="pt-BR" sz="1200" b="0" i="0" kern="1200" dirty="0">
                <a:solidFill>
                  <a:schemeClr val="tx1"/>
                </a:solidFill>
                <a:effectLst/>
                <a:latin typeface="Times New Roman" pitchFamily="18" charset="0"/>
                <a:ea typeface="+mn-ea"/>
                <a:cs typeface="+mn-cs"/>
              </a:rPr>
              <a:t>Beba muito líquido quente, chás, cafés e chocolates. Não consuma bebida gelada e álcool em excesso.</a:t>
            </a:r>
          </a:p>
          <a:p>
            <a:r>
              <a:rPr lang="pt-BR" sz="1200" b="0" i="0" kern="1200" dirty="0">
                <a:solidFill>
                  <a:schemeClr val="tx1"/>
                </a:solidFill>
                <a:effectLst/>
                <a:latin typeface="Times New Roman" pitchFamily="18" charset="0"/>
                <a:ea typeface="+mn-ea"/>
                <a:cs typeface="+mn-cs"/>
              </a:rPr>
              <a:t>Vista-se em camadas e precisa de “ar dentro das roupas”. A primeira pele deve ser confortável e de tecido com fios naturais.</a:t>
            </a:r>
          </a:p>
          <a:p>
            <a:r>
              <a:rPr lang="pt-BR" sz="1200" b="0" i="0" kern="1200" dirty="0">
                <a:solidFill>
                  <a:schemeClr val="tx1"/>
                </a:solidFill>
                <a:effectLst/>
                <a:latin typeface="Times New Roman" pitchFamily="18" charset="0"/>
                <a:ea typeface="+mn-ea"/>
                <a:cs typeface="+mn-cs"/>
              </a:rPr>
              <a:t>Cuidado para não se molhar ou suar, caso ocorra isso, retire a peça de roupa molhada.</a:t>
            </a:r>
          </a:p>
          <a:p>
            <a:r>
              <a:rPr lang="pt-BR" sz="1200" b="0" i="0" kern="1200" dirty="0">
                <a:solidFill>
                  <a:schemeClr val="tx1"/>
                </a:solidFill>
                <a:effectLst/>
                <a:latin typeface="Times New Roman" pitchFamily="18" charset="0"/>
                <a:ea typeface="+mn-ea"/>
                <a:cs typeface="+mn-cs"/>
              </a:rPr>
              <a:t>O principal: prepare-se bem e vamos caçar aurora boreal comigo no Pólo Norte. Passo menos frio lá do que aqui rsrsrsrrsrs. Quando estamos vendo a aurora dançando sobre nossas cabeças o frio passa logo </a:t>
            </a:r>
          </a:p>
          <a:p>
            <a:endParaRPr lang="pt-BR" dirty="0"/>
          </a:p>
        </p:txBody>
      </p:sp>
      <p:sp>
        <p:nvSpPr>
          <p:cNvPr id="4" name="Slide Number Placeholder 3"/>
          <p:cNvSpPr>
            <a:spLocks noGrp="1"/>
          </p:cNvSpPr>
          <p:nvPr>
            <p:ph type="sldNum" sz="quarter" idx="10"/>
          </p:nvPr>
        </p:nvSpPr>
        <p:spPr/>
        <p:txBody>
          <a:bodyPr/>
          <a:lstStyle/>
          <a:p>
            <a:pPr>
              <a:defRPr/>
            </a:pPr>
            <a:fld id="{44C27E86-A91C-48BC-BC6F-3157D93EDA57}" type="slidenum">
              <a:rPr lang="pt-BR" smtClean="0"/>
              <a:pPr>
                <a:defRPr/>
              </a:pPr>
              <a:t>32</a:t>
            </a:fld>
            <a:endParaRPr lang="pt-BR"/>
          </a:p>
        </p:txBody>
      </p:sp>
    </p:spTree>
    <p:extLst>
      <p:ext uri="{BB962C8B-B14F-4D97-AF65-F5344CB8AC3E}">
        <p14:creationId xmlns:p14="http://schemas.microsoft.com/office/powerpoint/2010/main" val="27711055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65238" y="657225"/>
            <a:ext cx="4327525" cy="3244850"/>
          </a:xfrm>
        </p:spPr>
      </p:sp>
      <p:sp>
        <p:nvSpPr>
          <p:cNvPr id="3" name="Notes Placeholder 2"/>
          <p:cNvSpPr>
            <a:spLocks noGrp="1"/>
          </p:cNvSpPr>
          <p:nvPr>
            <p:ph type="body" idx="1"/>
          </p:nvPr>
        </p:nvSpPr>
        <p:spPr/>
        <p:txBody>
          <a:bodyPr/>
          <a:lstStyle/>
          <a:p>
            <a:r>
              <a:rPr lang="pt-BR" sz="1200" b="0" i="0" kern="1200" dirty="0">
                <a:solidFill>
                  <a:schemeClr val="tx1"/>
                </a:solidFill>
                <a:effectLst/>
                <a:latin typeface="Times New Roman" pitchFamily="18" charset="0"/>
                <a:ea typeface="+mn-ea"/>
                <a:cs typeface="+mn-cs"/>
              </a:rPr>
              <a:t>Mesmo com todo esse equipamento fica insuportável ficar exposto a temperaturas que beiram aos -80ºC de sensação térmica. Em -46ºC com ventos de 10km, já chega muito perto disso.</a:t>
            </a:r>
          </a:p>
          <a:p>
            <a:r>
              <a:rPr lang="pt-BR" sz="1200" b="0" i="0" kern="1200" dirty="0">
                <a:solidFill>
                  <a:schemeClr val="tx1"/>
                </a:solidFill>
                <a:effectLst/>
                <a:latin typeface="Times New Roman" pitchFamily="18" charset="0"/>
                <a:ea typeface="+mn-ea"/>
                <a:cs typeface="+mn-cs"/>
              </a:rPr>
              <a:t>Valeu pessoal! Cuidem bastante das crianças e dos idosos, a pele deles é muito mais sensível que a nossa.</a:t>
            </a:r>
          </a:p>
          <a:p>
            <a:r>
              <a:rPr lang="pt-BR" sz="1200" b="0" i="0" kern="1200" dirty="0">
                <a:solidFill>
                  <a:schemeClr val="tx1"/>
                </a:solidFill>
                <a:effectLst/>
                <a:latin typeface="Times New Roman" pitchFamily="18" charset="0"/>
                <a:ea typeface="+mn-ea"/>
                <a:cs typeface="+mn-cs"/>
              </a:rPr>
              <a:t>Bom friozinho para todos…</a:t>
            </a:r>
          </a:p>
          <a:p>
            <a:r>
              <a:rPr lang="pt-BR" sz="1200" b="0" i="0" kern="1200" dirty="0">
                <a:solidFill>
                  <a:schemeClr val="tx1"/>
                </a:solidFill>
                <a:effectLst/>
                <a:latin typeface="Times New Roman" pitchFamily="18" charset="0"/>
                <a:ea typeface="+mn-ea"/>
                <a:cs typeface="+mn-cs"/>
              </a:rPr>
              <a:t>E se quiser calcular a sensação térmica, aí vai um link com uma calculadora </a:t>
            </a:r>
          </a:p>
          <a:p>
            <a:endParaRPr lang="pt-BR" dirty="0"/>
          </a:p>
        </p:txBody>
      </p:sp>
      <p:sp>
        <p:nvSpPr>
          <p:cNvPr id="4" name="Slide Number Placeholder 3"/>
          <p:cNvSpPr>
            <a:spLocks noGrp="1"/>
          </p:cNvSpPr>
          <p:nvPr>
            <p:ph type="sldNum" sz="quarter" idx="10"/>
          </p:nvPr>
        </p:nvSpPr>
        <p:spPr/>
        <p:txBody>
          <a:bodyPr/>
          <a:lstStyle/>
          <a:p>
            <a:pPr>
              <a:defRPr/>
            </a:pPr>
            <a:fld id="{44C27E86-A91C-48BC-BC6F-3157D93EDA57}" type="slidenum">
              <a:rPr lang="pt-BR" smtClean="0"/>
              <a:pPr>
                <a:defRPr/>
              </a:pPr>
              <a:t>33</a:t>
            </a:fld>
            <a:endParaRPr lang="pt-BR"/>
          </a:p>
        </p:txBody>
      </p:sp>
    </p:spTree>
    <p:extLst>
      <p:ext uri="{BB962C8B-B14F-4D97-AF65-F5344CB8AC3E}">
        <p14:creationId xmlns:p14="http://schemas.microsoft.com/office/powerpoint/2010/main" val="27221600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65238" y="657225"/>
            <a:ext cx="4327525" cy="3244850"/>
          </a:xfrm>
        </p:spPr>
      </p:sp>
      <p:sp>
        <p:nvSpPr>
          <p:cNvPr id="3" name="Notes Placeholder 2"/>
          <p:cNvSpPr>
            <a:spLocks noGrp="1"/>
          </p:cNvSpPr>
          <p:nvPr>
            <p:ph type="body" idx="1"/>
          </p:nvPr>
        </p:nvSpPr>
        <p:spPr/>
        <p:txBody>
          <a:bodyPr/>
          <a:lstStyle/>
          <a:p>
            <a:r>
              <a:rPr lang="pt-BR" sz="1200" b="0" i="0" kern="1200" dirty="0">
                <a:solidFill>
                  <a:schemeClr val="tx1"/>
                </a:solidFill>
                <a:effectLst/>
                <a:latin typeface="Times New Roman" pitchFamily="18" charset="0"/>
                <a:ea typeface="+mn-ea"/>
                <a:cs typeface="+mn-cs"/>
              </a:rPr>
              <a:t>No gráfico, quem tiver curiosidade pode ver um pouco a relação das temperaturas. Existem variações em razão da transformação de graus Celsius/Fahrenheit Km/h m/s e mph; algumas referências arredondam e isso acaba influenciando no resultado, a fórmula de cálculo é a mesma.</a:t>
            </a:r>
          </a:p>
          <a:p>
            <a:r>
              <a:rPr lang="pt-BR" sz="1200" b="0" i="0" kern="1200" dirty="0">
                <a:solidFill>
                  <a:schemeClr val="tx1"/>
                </a:solidFill>
                <a:effectLst/>
                <a:latin typeface="Times New Roman" pitchFamily="18" charset="0"/>
                <a:ea typeface="+mn-ea"/>
                <a:cs typeface="+mn-cs"/>
              </a:rPr>
              <a:t>Com temperaturas abaixo de -5ºC, o corpo humano exposto, corre risco de congelamento em uma hora. Com temperaturas entre -30ºC e -60ºC, em um minuto os tecidos começam a congelar e em temperaturas mais extremas, com 30 segundos ocorre o início da morte das células, congelamento de tecidos e a dor insuportável dos cristais de gelo nas células.</a:t>
            </a:r>
          </a:p>
          <a:p>
            <a:r>
              <a:rPr lang="pt-BR" sz="1200" b="0" i="0" kern="1200" dirty="0">
                <a:solidFill>
                  <a:schemeClr val="tx1"/>
                </a:solidFill>
                <a:effectLst/>
                <a:latin typeface="Times New Roman" pitchFamily="18" charset="0"/>
                <a:ea typeface="+mn-ea"/>
                <a:cs typeface="+mn-cs"/>
              </a:rPr>
              <a:t>A menor temperatura que senti foi em  temperatura ambiente -46ºC com ventos de 15km/h, porém estava devidamente aquecido e com muitos equipamentos mas para tirar fotos sem luvas era impossível, o pouco tempo que ficava sem proteção para regular a câmera já sentia dores nas pontas dos dedos e a contração dos mesmos. Isso foi em Cape Churchill, no Canadá em novembro 2014, na beira da Baia de Hudson.</a:t>
            </a:r>
            <a:br>
              <a:rPr lang="pt-BR" sz="1200" b="0" i="0" kern="1200" dirty="0">
                <a:solidFill>
                  <a:schemeClr val="tx1"/>
                </a:solidFill>
                <a:effectLst/>
                <a:latin typeface="Times New Roman" pitchFamily="18" charset="0"/>
                <a:ea typeface="+mn-ea"/>
                <a:cs typeface="+mn-cs"/>
              </a:rPr>
            </a:br>
            <a:endParaRPr lang="pt-BR" sz="1200" b="0" i="0" kern="1200" dirty="0">
              <a:solidFill>
                <a:schemeClr val="tx1"/>
              </a:solidFill>
              <a:effectLst/>
              <a:latin typeface="Times New Roman" pitchFamily="18" charset="0"/>
              <a:ea typeface="+mn-ea"/>
              <a:cs typeface="+mn-cs"/>
            </a:endParaRPr>
          </a:p>
          <a:p>
            <a:r>
              <a:rPr lang="pt-BR" sz="1200" b="0" i="0" kern="1200" dirty="0">
                <a:solidFill>
                  <a:schemeClr val="tx1"/>
                </a:solidFill>
                <a:effectLst/>
                <a:latin typeface="Times New Roman" pitchFamily="18" charset="0"/>
                <a:ea typeface="+mn-ea"/>
                <a:cs typeface="+mn-cs"/>
              </a:rPr>
              <a:t>Vejam o que acontece com os equipamentos e as roupas que usei para suportar essa temperatura.</a:t>
            </a:r>
          </a:p>
          <a:p>
            <a:endParaRPr lang="pt-BR" dirty="0"/>
          </a:p>
        </p:txBody>
      </p:sp>
      <p:sp>
        <p:nvSpPr>
          <p:cNvPr id="4" name="Slide Number Placeholder 3"/>
          <p:cNvSpPr>
            <a:spLocks noGrp="1"/>
          </p:cNvSpPr>
          <p:nvPr>
            <p:ph type="sldNum" sz="quarter" idx="10"/>
          </p:nvPr>
        </p:nvSpPr>
        <p:spPr/>
        <p:txBody>
          <a:bodyPr/>
          <a:lstStyle/>
          <a:p>
            <a:pPr>
              <a:defRPr/>
            </a:pPr>
            <a:fld id="{44C27E86-A91C-48BC-BC6F-3157D93EDA57}" type="slidenum">
              <a:rPr lang="pt-BR" smtClean="0"/>
              <a:pPr>
                <a:defRPr/>
              </a:pPr>
              <a:t>34</a:t>
            </a:fld>
            <a:endParaRPr lang="pt-BR"/>
          </a:p>
        </p:txBody>
      </p:sp>
    </p:spTree>
    <p:extLst>
      <p:ext uri="{BB962C8B-B14F-4D97-AF65-F5344CB8AC3E}">
        <p14:creationId xmlns:p14="http://schemas.microsoft.com/office/powerpoint/2010/main" val="3418688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65238" y="657225"/>
            <a:ext cx="4327525" cy="3244850"/>
          </a:xfrm>
        </p:spPr>
      </p:sp>
      <p:sp>
        <p:nvSpPr>
          <p:cNvPr id="3" name="Notes Placeholder 2"/>
          <p:cNvSpPr>
            <a:spLocks noGrp="1"/>
          </p:cNvSpPr>
          <p:nvPr>
            <p:ph type="body" idx="1"/>
          </p:nvPr>
        </p:nvSpPr>
        <p:spPr/>
        <p:txBody>
          <a:bodyPr/>
          <a:lstStyle/>
          <a:p>
            <a:r>
              <a:rPr lang="pt-BR" sz="1200" b="0" i="0" kern="1200" dirty="0">
                <a:solidFill>
                  <a:schemeClr val="tx1"/>
                </a:solidFill>
                <a:effectLst/>
                <a:latin typeface="Times New Roman" pitchFamily="18" charset="0"/>
                <a:ea typeface="+mn-ea"/>
                <a:cs typeface="+mn-cs"/>
              </a:rPr>
              <a:t>Melhores épocas e melhor lugar. Já cacei Aurora Boreal em todos os países do Ártico, menos na Groenlândia, e quando me perguntam melhor época e local eu respondo que depende de muitas coisas. Cada época e lugar tem seus prós e contras, mas desde que você tenha escuridão e esteja próximo ao Circulo Polar Ártico você terá chances de ver a Aurora Boreal. Eu, particularmente, gosto muito de SETEMBRO/OUTUBRO e FEVEREIRO/MARÇO temos dias e noites, o clima é mais ameno do que entre Novembro e Janeiro, além de termos menos chuva. Farei um post bem detalhado sobre os lugares, épocas, temperaturas, chances, gastos e etc.</a:t>
            </a:r>
          </a:p>
          <a:p>
            <a:endParaRPr lang="pt-BR" sz="1200" b="0" i="0" kern="1200" dirty="0">
              <a:solidFill>
                <a:schemeClr val="tx1"/>
              </a:solidFill>
              <a:effectLst/>
              <a:latin typeface="Times New Roman" pitchFamily="18" charset="0"/>
              <a:ea typeface="+mn-ea"/>
              <a:cs typeface="+mn-cs"/>
            </a:endParaRPr>
          </a:p>
          <a:p>
            <a:r>
              <a:rPr lang="pt-BR" sz="1200" b="0" i="0" kern="1200" dirty="0">
                <a:solidFill>
                  <a:schemeClr val="tx1"/>
                </a:solidFill>
                <a:effectLst/>
                <a:latin typeface="Times New Roman" pitchFamily="18" charset="0"/>
                <a:ea typeface="+mn-ea"/>
                <a:cs typeface="+mn-cs"/>
              </a:rPr>
              <a:t>setembro, a temperatura está agradável, o céu fica lindo, as arvores estão em tons de marrom e vermelho e estamos próximo do equinócio época que estatisticamente ocorre muitas auroras, porque? ninguém sabe.A vida selvagem está agitada se preparando para o inverno que chegará em poucas semanas. O mais importante de setembro pra mim é que o conforto para os caçadores com relação a temperatura é o maior possível. Cheguei a ver as luzes com temperaturas acima de 15C e muito lindas, as vezes o contraste da aurora com o céu ainda não totalmente escuro é um espetáculo a parte.</a:t>
            </a:r>
            <a:br>
              <a:rPr lang="pt-BR" dirty="0"/>
            </a:br>
            <a:r>
              <a:rPr lang="pt-BR" sz="1200" b="0" i="0" kern="1200" dirty="0">
                <a:solidFill>
                  <a:schemeClr val="tx1"/>
                </a:solidFill>
                <a:effectLst/>
                <a:latin typeface="Times New Roman" pitchFamily="18" charset="0"/>
                <a:ea typeface="+mn-ea"/>
                <a:cs typeface="+mn-cs"/>
              </a:rPr>
              <a:t>Gostaria de deixar bem claro, não existe melhor mês, existe uma época melhor para isso e outra melhor para aquilo. Mais chances disso ou mais chances daquilo , mas definitivamente setembro tem sido um mês especial e muito gratificante em todos os últimos anos.</a:t>
            </a:r>
          </a:p>
          <a:p>
            <a:endParaRPr lang="pt-BR" sz="1200" b="0" i="0" kern="1200" dirty="0">
              <a:solidFill>
                <a:schemeClr val="tx1"/>
              </a:solidFill>
              <a:effectLst/>
              <a:latin typeface="Times New Roman" pitchFamily="18" charset="0"/>
              <a:ea typeface="+mn-ea"/>
              <a:cs typeface="+mn-cs"/>
            </a:endParaRPr>
          </a:p>
          <a:p>
            <a:r>
              <a:rPr lang="pt-BR" sz="1200" b="1" i="0" kern="1200" dirty="0">
                <a:solidFill>
                  <a:schemeClr val="tx1"/>
                </a:solidFill>
                <a:effectLst/>
                <a:latin typeface="Times New Roman" pitchFamily="18" charset="0"/>
                <a:ea typeface="+mn-ea"/>
                <a:cs typeface="+mn-cs"/>
              </a:rPr>
              <a:t>Outubro</a:t>
            </a:r>
          </a:p>
          <a:p>
            <a:r>
              <a:rPr lang="pt-BR" sz="1200" b="0" i="0" kern="1200" dirty="0">
                <a:solidFill>
                  <a:schemeClr val="tx1"/>
                </a:solidFill>
                <a:effectLst/>
                <a:latin typeface="Times New Roman" pitchFamily="18" charset="0"/>
                <a:ea typeface="+mn-ea"/>
                <a:cs typeface="+mn-cs"/>
              </a:rPr>
              <a:t>Tem sido o mês com maior precipitação na ultima década, um mês difícil. Eu considero um mês arriscado , principalmente a segunda quinzena.</a:t>
            </a:r>
          </a:p>
          <a:p>
            <a:endParaRPr lang="pt-BR" dirty="0"/>
          </a:p>
          <a:p>
            <a:r>
              <a:rPr lang="pt-BR" sz="1200" b="1" i="0" kern="1200" dirty="0">
                <a:solidFill>
                  <a:schemeClr val="tx1"/>
                </a:solidFill>
                <a:effectLst/>
                <a:latin typeface="Times New Roman" pitchFamily="18" charset="0"/>
                <a:ea typeface="+mn-ea"/>
                <a:cs typeface="+mn-cs"/>
              </a:rPr>
              <a:t>Novembro</a:t>
            </a:r>
          </a:p>
          <a:p>
            <a:r>
              <a:rPr lang="pt-BR" sz="1200" b="0" i="0" kern="1200" dirty="0">
                <a:solidFill>
                  <a:schemeClr val="tx1"/>
                </a:solidFill>
                <a:effectLst/>
                <a:latin typeface="Times New Roman" pitchFamily="18" charset="0"/>
                <a:ea typeface="+mn-ea"/>
                <a:cs typeface="+mn-cs"/>
              </a:rPr>
              <a:t>É um caso sério , inicia as neves mais frequentes , no Alasca a temperatura despenca e até meados do mês ainda estamos sujeitos a muitas chuvas. Escandinávia chuvas.No Alaska em novembro pegamos uma semana de temperaturas próximas a -30C.</a:t>
            </a:r>
          </a:p>
          <a:p>
            <a:endParaRPr lang="pt-BR" dirty="0"/>
          </a:p>
          <a:p>
            <a:r>
              <a:rPr lang="pt-BR" sz="1200" b="1" i="0" kern="1200" dirty="0">
                <a:solidFill>
                  <a:schemeClr val="tx1"/>
                </a:solidFill>
                <a:effectLst/>
                <a:latin typeface="Times New Roman" pitchFamily="18" charset="0"/>
                <a:ea typeface="+mn-ea"/>
                <a:cs typeface="+mn-cs"/>
              </a:rPr>
              <a:t>Novembro , Dezembro e Janeiro</a:t>
            </a:r>
          </a:p>
          <a:p>
            <a:r>
              <a:rPr lang="pt-BR" sz="1200" b="0" i="0" kern="1200" dirty="0">
                <a:solidFill>
                  <a:schemeClr val="tx1"/>
                </a:solidFill>
                <a:effectLst/>
                <a:latin typeface="Times New Roman" pitchFamily="18" charset="0"/>
                <a:ea typeface="+mn-ea"/>
                <a:cs typeface="+mn-cs"/>
              </a:rPr>
              <a:t>As temperaturas e o clima muito parecidos , novembro mais chuvas, dezembro mais escuro e inicia a noite polar e janeiro mais frio e menos escuro. Lembre que o solstício de inverno é por volta do dia 21 dezembro , o dia mais longo do ano. Um detalhe muito importante, estar mais tempo escuro aumenta a chance de você ver a aurora boreal por que teremos mais tempo de escuridão e mais tempo com chances de ter o céu limpo mas isso não interfere se terá aurora ou não. O efeito colateral de você passar dias de escuridão, muito frio e estar em um lugar desconhecido é desafiador por isso não acredito que compense esse aumento de chance de ver a aurora. Dias no escuro deixam quem não está acostumado com o organismo mais lento e algumas pessoas sofrem até depressão.</a:t>
            </a:r>
          </a:p>
          <a:p>
            <a:endParaRPr lang="pt-BR" dirty="0"/>
          </a:p>
        </p:txBody>
      </p:sp>
      <p:sp>
        <p:nvSpPr>
          <p:cNvPr id="4" name="Slide Number Placeholder 3"/>
          <p:cNvSpPr>
            <a:spLocks noGrp="1"/>
          </p:cNvSpPr>
          <p:nvPr>
            <p:ph type="sldNum" sz="quarter" idx="10"/>
          </p:nvPr>
        </p:nvSpPr>
        <p:spPr/>
        <p:txBody>
          <a:bodyPr/>
          <a:lstStyle/>
          <a:p>
            <a:pPr>
              <a:defRPr/>
            </a:pPr>
            <a:fld id="{44C27E86-A91C-48BC-BC6F-3157D93EDA57}" type="slidenum">
              <a:rPr lang="pt-BR" smtClean="0"/>
              <a:pPr>
                <a:defRPr/>
              </a:pPr>
              <a:t>38</a:t>
            </a:fld>
            <a:endParaRPr lang="pt-BR"/>
          </a:p>
        </p:txBody>
      </p:sp>
    </p:spTree>
    <p:extLst>
      <p:ext uri="{BB962C8B-B14F-4D97-AF65-F5344CB8AC3E}">
        <p14:creationId xmlns:p14="http://schemas.microsoft.com/office/powerpoint/2010/main" val="109276586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65238" y="657225"/>
            <a:ext cx="4327525" cy="3244850"/>
          </a:xfrm>
        </p:spPr>
      </p:sp>
      <p:sp>
        <p:nvSpPr>
          <p:cNvPr id="3" name="Notes Placeholder 2"/>
          <p:cNvSpPr>
            <a:spLocks noGrp="1"/>
          </p:cNvSpPr>
          <p:nvPr>
            <p:ph type="body" idx="1"/>
          </p:nvPr>
        </p:nvSpPr>
        <p:spPr/>
        <p:txBody>
          <a:bodyPr/>
          <a:lstStyle/>
          <a:p>
            <a:endParaRPr lang="pt-BR" dirty="0"/>
          </a:p>
        </p:txBody>
      </p:sp>
      <p:sp>
        <p:nvSpPr>
          <p:cNvPr id="4" name="Slide Number Placeholder 3"/>
          <p:cNvSpPr>
            <a:spLocks noGrp="1"/>
          </p:cNvSpPr>
          <p:nvPr>
            <p:ph type="sldNum" sz="quarter" idx="10"/>
          </p:nvPr>
        </p:nvSpPr>
        <p:spPr/>
        <p:txBody>
          <a:bodyPr/>
          <a:lstStyle/>
          <a:p>
            <a:pPr>
              <a:defRPr/>
            </a:pPr>
            <a:fld id="{44C27E86-A91C-48BC-BC6F-3157D93EDA57}" type="slidenum">
              <a:rPr lang="pt-BR" smtClean="0"/>
              <a:pPr>
                <a:defRPr/>
              </a:pPr>
              <a:t>40</a:t>
            </a:fld>
            <a:endParaRPr lang="pt-BR"/>
          </a:p>
        </p:txBody>
      </p:sp>
    </p:spTree>
    <p:extLst>
      <p:ext uri="{BB962C8B-B14F-4D97-AF65-F5344CB8AC3E}">
        <p14:creationId xmlns:p14="http://schemas.microsoft.com/office/powerpoint/2010/main" val="152721481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65238" y="657225"/>
            <a:ext cx="4327525" cy="3244850"/>
          </a:xfrm>
        </p:spPr>
      </p:sp>
      <p:sp>
        <p:nvSpPr>
          <p:cNvPr id="3" name="Notes Placeholder 2"/>
          <p:cNvSpPr>
            <a:spLocks noGrp="1"/>
          </p:cNvSpPr>
          <p:nvPr>
            <p:ph type="body" idx="1"/>
          </p:nvPr>
        </p:nvSpPr>
        <p:spPr/>
        <p:txBody>
          <a:bodyPr/>
          <a:lstStyle/>
          <a:p>
            <a:r>
              <a:rPr lang="pt-BR" dirty="0"/>
              <a:t>https://www.youtube.com/watch?v=QHde4OWQnt0</a:t>
            </a:r>
          </a:p>
        </p:txBody>
      </p:sp>
      <p:sp>
        <p:nvSpPr>
          <p:cNvPr id="4" name="Slide Number Placeholder 3"/>
          <p:cNvSpPr>
            <a:spLocks noGrp="1"/>
          </p:cNvSpPr>
          <p:nvPr>
            <p:ph type="sldNum" sz="quarter" idx="10"/>
          </p:nvPr>
        </p:nvSpPr>
        <p:spPr/>
        <p:txBody>
          <a:bodyPr/>
          <a:lstStyle/>
          <a:p>
            <a:pPr>
              <a:defRPr/>
            </a:pPr>
            <a:fld id="{44C27E86-A91C-48BC-BC6F-3157D93EDA57}" type="slidenum">
              <a:rPr lang="pt-BR" smtClean="0"/>
              <a:pPr>
                <a:defRPr/>
              </a:pPr>
              <a:t>43</a:t>
            </a:fld>
            <a:endParaRPr lang="pt-BR"/>
          </a:p>
        </p:txBody>
      </p:sp>
    </p:spTree>
    <p:extLst>
      <p:ext uri="{BB962C8B-B14F-4D97-AF65-F5344CB8AC3E}">
        <p14:creationId xmlns:p14="http://schemas.microsoft.com/office/powerpoint/2010/main" val="19787241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010"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cs typeface="Arial"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cs typeface="Arial"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cs typeface="Arial"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cs typeface="Arial"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cs typeface="Arial"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cs typeface="Arial"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cs typeface="Arial"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cs typeface="Arial"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cs typeface="Arial" charset="0"/>
              </a:defRPr>
            </a:lvl9pPr>
          </a:lstStyle>
          <a:p>
            <a:pPr eaLnBrk="1" hangingPunct="1">
              <a:buFont typeface="Times New Roman" pitchFamily="18" charset="0"/>
              <a:buNone/>
            </a:pPr>
            <a:fld id="{72C3AC6B-C16D-4B8F-B661-1C850C565D9C}" type="slidenum">
              <a:rPr lang="pt-BR" altLang="pt-BR" smtClean="0">
                <a:solidFill>
                  <a:srgbClr val="000000"/>
                </a:solidFill>
              </a:rPr>
              <a:pPr eaLnBrk="1" hangingPunct="1">
                <a:buFont typeface="Times New Roman" pitchFamily="18" charset="0"/>
                <a:buNone/>
              </a:pPr>
              <a:t>3</a:t>
            </a:fld>
            <a:endParaRPr lang="pt-BR" altLang="pt-BR">
              <a:solidFill>
                <a:srgbClr val="000000"/>
              </a:solidFill>
            </a:endParaRPr>
          </a:p>
        </p:txBody>
      </p:sp>
      <p:sp>
        <p:nvSpPr>
          <p:cNvPr id="43011" name="Text Box 1"/>
          <p:cNvSpPr txBox="1">
            <a:spLocks noChangeArrowheads="1"/>
          </p:cNvSpPr>
          <p:nvPr/>
        </p:nvSpPr>
        <p:spPr bwMode="auto">
          <a:xfrm>
            <a:off x="1143000" y="651510"/>
            <a:ext cx="4572000" cy="3257550"/>
          </a:xfrm>
          <a:prstGeom prst="rect">
            <a:avLst/>
          </a:prstGeom>
          <a:solidFill>
            <a:srgbClr val="FFFFFF"/>
          </a:solidFill>
          <a:ln w="9525">
            <a:solidFill>
              <a:srgbClr val="000000"/>
            </a:solidFill>
            <a:miter lim="800000"/>
            <a:headEnd/>
            <a:tailEnd/>
          </a:ln>
        </p:spPr>
        <p:txBody>
          <a:bodyPr wrap="none" anchor="ctr"/>
          <a:lstStyle/>
          <a:p>
            <a:endParaRPr lang="pt-BR" altLang="pt-BR"/>
          </a:p>
        </p:txBody>
      </p:sp>
      <p:sp>
        <p:nvSpPr>
          <p:cNvPr id="43012" name="Rectangle 2"/>
          <p:cNvSpPr>
            <a:spLocks noGrp="1" noChangeArrowheads="1"/>
          </p:cNvSpPr>
          <p:nvPr>
            <p:ph type="body"/>
          </p:nvPr>
        </p:nvSpPr>
        <p:spPr>
          <a:xfrm>
            <a:off x="685800" y="4126230"/>
            <a:ext cx="5486400" cy="399804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r>
              <a:rPr lang="pt-BR" sz="1200" b="0" i="0" kern="1200" dirty="0">
                <a:solidFill>
                  <a:schemeClr val="tx1"/>
                </a:solidFill>
                <a:latin typeface="Times New Roman" pitchFamily="18" charset="0"/>
                <a:ea typeface="+mn-ea"/>
                <a:cs typeface="+mn-cs"/>
              </a:rPr>
              <a:t>nome batizado por </a:t>
            </a:r>
            <a:r>
              <a:rPr lang="pt-BR" sz="1200" b="0" i="0" u="none" strike="noStrike" kern="1200" dirty="0">
                <a:solidFill>
                  <a:schemeClr val="tx1"/>
                </a:solidFill>
                <a:latin typeface="Times New Roman" pitchFamily="18" charset="0"/>
                <a:ea typeface="+mn-ea"/>
                <a:cs typeface="+mn-cs"/>
                <a:hlinkClick r:id="rId3" tooltip="Galileu Galilei"/>
              </a:rPr>
              <a:t>Galileu </a:t>
            </a:r>
            <a:r>
              <a:rPr lang="pt-BR" sz="1200" b="0" i="0" u="none" strike="noStrike" kern="1200" dirty="0" err="1">
                <a:solidFill>
                  <a:schemeClr val="tx1"/>
                </a:solidFill>
                <a:latin typeface="Times New Roman" pitchFamily="18" charset="0"/>
                <a:ea typeface="+mn-ea"/>
                <a:cs typeface="+mn-cs"/>
                <a:hlinkClick r:id="rId3" tooltip="Galileu Galilei"/>
              </a:rPr>
              <a:t>Galilei</a:t>
            </a:r>
            <a:r>
              <a:rPr lang="pt-BR" sz="1200" b="0" i="0" kern="1200" dirty="0" err="1">
                <a:solidFill>
                  <a:schemeClr val="tx1"/>
                </a:solidFill>
                <a:latin typeface="Times New Roman" pitchFamily="18" charset="0"/>
                <a:ea typeface="+mn-ea"/>
                <a:cs typeface="+mn-cs"/>
              </a:rPr>
              <a:t>em</a:t>
            </a:r>
            <a:r>
              <a:rPr lang="pt-BR" sz="1200" b="0" i="0" kern="1200" dirty="0">
                <a:solidFill>
                  <a:schemeClr val="tx1"/>
                </a:solidFill>
                <a:latin typeface="Times New Roman" pitchFamily="18" charset="0"/>
                <a:ea typeface="+mn-ea"/>
                <a:cs typeface="+mn-cs"/>
              </a:rPr>
              <a:t> 1619,</a:t>
            </a:r>
            <a:r>
              <a:rPr lang="pt-BR" sz="1200" b="0" i="0" u="none" strike="noStrike" kern="1200" baseline="30000" dirty="0">
                <a:solidFill>
                  <a:schemeClr val="tx1"/>
                </a:solidFill>
                <a:latin typeface="Times New Roman" pitchFamily="18" charset="0"/>
                <a:ea typeface="+mn-ea"/>
                <a:cs typeface="+mn-cs"/>
                <a:hlinkClick r:id="rId4"/>
              </a:rPr>
              <a:t>2</a:t>
            </a:r>
            <a:r>
              <a:rPr lang="pt-BR" sz="1200" b="0" i="0" kern="1200" dirty="0">
                <a:solidFill>
                  <a:schemeClr val="tx1"/>
                </a:solidFill>
                <a:latin typeface="Times New Roman" pitchFamily="18" charset="0"/>
                <a:ea typeface="+mn-ea"/>
                <a:cs typeface="+mn-cs"/>
              </a:rPr>
              <a:t> em referência à </a:t>
            </a:r>
            <a:r>
              <a:rPr lang="pt-BR" sz="1200" b="0" i="0" u="none" strike="noStrike" kern="1200" dirty="0">
                <a:solidFill>
                  <a:schemeClr val="tx1"/>
                </a:solidFill>
                <a:latin typeface="Times New Roman" pitchFamily="18" charset="0"/>
                <a:ea typeface="+mn-ea"/>
                <a:cs typeface="+mn-cs"/>
                <a:hlinkClick r:id="rId5" tooltip="Divindade"/>
              </a:rPr>
              <a:t>deusa</a:t>
            </a:r>
            <a:r>
              <a:rPr lang="pt-BR" sz="1200" b="0" i="0" kern="1200" dirty="0">
                <a:solidFill>
                  <a:schemeClr val="tx1"/>
                </a:solidFill>
                <a:latin typeface="Times New Roman" pitchFamily="18" charset="0"/>
                <a:ea typeface="+mn-ea"/>
                <a:cs typeface="+mn-cs"/>
              </a:rPr>
              <a:t> </a:t>
            </a:r>
            <a:r>
              <a:rPr lang="pt-BR" sz="1200" b="0" i="0" u="none" strike="noStrike" kern="1200" dirty="0">
                <a:solidFill>
                  <a:schemeClr val="tx1"/>
                </a:solidFill>
                <a:latin typeface="Times New Roman" pitchFamily="18" charset="0"/>
                <a:ea typeface="+mn-ea"/>
                <a:cs typeface="+mn-cs"/>
                <a:hlinkClick r:id="rId6" tooltip="Mitologia romana"/>
              </a:rPr>
              <a:t>romana</a:t>
            </a:r>
            <a:r>
              <a:rPr lang="pt-BR" sz="1200" b="0" i="0" kern="1200" dirty="0">
                <a:solidFill>
                  <a:schemeClr val="tx1"/>
                </a:solidFill>
                <a:latin typeface="Times New Roman" pitchFamily="18" charset="0"/>
                <a:ea typeface="+mn-ea"/>
                <a:cs typeface="+mn-cs"/>
              </a:rPr>
              <a:t> do amanhecer, </a:t>
            </a:r>
            <a:r>
              <a:rPr lang="pt-BR" sz="1200" b="0" i="0" u="none" strike="noStrike" kern="1200" dirty="0">
                <a:solidFill>
                  <a:schemeClr val="tx1"/>
                </a:solidFill>
                <a:latin typeface="Times New Roman" pitchFamily="18" charset="0"/>
                <a:ea typeface="+mn-ea"/>
                <a:cs typeface="+mn-cs"/>
                <a:hlinkClick r:id="rId7" tooltip="Aurora (mitologia)"/>
              </a:rPr>
              <a:t>Aurora</a:t>
            </a:r>
            <a:r>
              <a:rPr lang="pt-BR" sz="1200" b="0" i="0" kern="1200" dirty="0">
                <a:solidFill>
                  <a:schemeClr val="tx1"/>
                </a:solidFill>
                <a:latin typeface="Times New Roman" pitchFamily="18" charset="0"/>
                <a:ea typeface="+mn-ea"/>
                <a:cs typeface="+mn-cs"/>
              </a:rPr>
              <a:t>, e ao seu filho, </a:t>
            </a:r>
            <a:r>
              <a:rPr lang="pt-BR" sz="1200" b="0" i="0" u="none" strike="noStrike" kern="1200" dirty="0" err="1">
                <a:solidFill>
                  <a:schemeClr val="tx1"/>
                </a:solidFill>
                <a:latin typeface="Times New Roman" pitchFamily="18" charset="0"/>
                <a:ea typeface="+mn-ea"/>
                <a:cs typeface="+mn-cs"/>
                <a:hlinkClick r:id="rId8" tooltip="Bóreas"/>
              </a:rPr>
              <a:t>Bóreas</a:t>
            </a:r>
            <a:r>
              <a:rPr lang="pt-BR" sz="1200" b="0" i="0" kern="1200" dirty="0">
                <a:solidFill>
                  <a:schemeClr val="tx1"/>
                </a:solidFill>
                <a:latin typeface="Times New Roman" pitchFamily="18" charset="0"/>
                <a:ea typeface="+mn-ea"/>
                <a:cs typeface="+mn-cs"/>
              </a:rPr>
              <a:t>, representante dos ventos nortes</a:t>
            </a:r>
            <a:endParaRPr lang="pt-BR" altLang="pt-BR" dirty="0">
              <a:latin typeface="Times New Roman" pitchFamily="18" charset="0"/>
            </a:endParaRPr>
          </a:p>
        </p:txBody>
      </p:sp>
    </p:spTree>
    <p:extLst>
      <p:ext uri="{BB962C8B-B14F-4D97-AF65-F5344CB8AC3E}">
        <p14:creationId xmlns:p14="http://schemas.microsoft.com/office/powerpoint/2010/main" val="17807329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034"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cs typeface="Arial"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cs typeface="Arial"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cs typeface="Arial"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cs typeface="Arial"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cs typeface="Arial"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cs typeface="Arial"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cs typeface="Arial"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cs typeface="Arial"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cs typeface="Arial" charset="0"/>
              </a:defRPr>
            </a:lvl9pPr>
          </a:lstStyle>
          <a:p>
            <a:pPr eaLnBrk="1" hangingPunct="1">
              <a:buFont typeface="Times New Roman" pitchFamily="18" charset="0"/>
              <a:buNone/>
            </a:pPr>
            <a:fld id="{9912A3EC-5A3C-4F4F-A64B-E83129F374AD}" type="slidenum">
              <a:rPr lang="pt-BR" altLang="pt-BR" smtClean="0">
                <a:solidFill>
                  <a:srgbClr val="000000"/>
                </a:solidFill>
              </a:rPr>
              <a:pPr eaLnBrk="1" hangingPunct="1">
                <a:buFont typeface="Times New Roman" pitchFamily="18" charset="0"/>
                <a:buNone/>
              </a:pPr>
              <a:t>4</a:t>
            </a:fld>
            <a:endParaRPr lang="pt-BR" altLang="pt-BR">
              <a:solidFill>
                <a:srgbClr val="000000"/>
              </a:solidFill>
            </a:endParaRPr>
          </a:p>
        </p:txBody>
      </p:sp>
      <p:sp>
        <p:nvSpPr>
          <p:cNvPr id="44035" name="Text Box 1"/>
          <p:cNvSpPr txBox="1">
            <a:spLocks noChangeArrowheads="1"/>
          </p:cNvSpPr>
          <p:nvPr/>
        </p:nvSpPr>
        <p:spPr bwMode="auto">
          <a:xfrm>
            <a:off x="1143000" y="651510"/>
            <a:ext cx="4572000" cy="3257550"/>
          </a:xfrm>
          <a:prstGeom prst="rect">
            <a:avLst/>
          </a:prstGeom>
          <a:solidFill>
            <a:srgbClr val="FFFFFF"/>
          </a:solidFill>
          <a:ln w="9525">
            <a:solidFill>
              <a:srgbClr val="000000"/>
            </a:solidFill>
            <a:miter lim="800000"/>
            <a:headEnd/>
            <a:tailEnd/>
          </a:ln>
        </p:spPr>
        <p:txBody>
          <a:bodyPr wrap="none" anchor="ctr"/>
          <a:lstStyle/>
          <a:p>
            <a:endParaRPr lang="pt-BR" altLang="pt-BR"/>
          </a:p>
        </p:txBody>
      </p:sp>
      <p:sp>
        <p:nvSpPr>
          <p:cNvPr id="44036" name="Rectangle 2"/>
          <p:cNvSpPr>
            <a:spLocks noGrp="1" noChangeArrowheads="1"/>
          </p:cNvSpPr>
          <p:nvPr>
            <p:ph type="body"/>
          </p:nvPr>
        </p:nvSpPr>
        <p:spPr>
          <a:xfrm>
            <a:off x="685800" y="4126230"/>
            <a:ext cx="5486400" cy="399804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0" marR="0" indent="0" algn="l" defTabSz="914400" rtl="0" eaLnBrk="0" fontAlgn="base" latinLnBrk="0" hangingPunct="0">
              <a:lnSpc>
                <a:spcPct val="100000"/>
              </a:lnSpc>
              <a:spcBef>
                <a:spcPct val="30000"/>
              </a:spcBef>
              <a:spcAft>
                <a:spcPct val="0"/>
              </a:spcAft>
              <a:buClrTx/>
              <a:buSzTx/>
              <a:buFontTx/>
              <a:buNone/>
              <a:tabLst/>
              <a:defRPr/>
            </a:pPr>
            <a:r>
              <a:rPr lang="pt-BR" altLang="pt-BR" sz="1200" dirty="0">
                <a:solidFill>
                  <a:schemeClr val="bg1"/>
                </a:solidFill>
              </a:rPr>
              <a:t>Elias </a:t>
            </a:r>
            <a:r>
              <a:rPr lang="pt-BR" altLang="pt-BR" sz="1200" dirty="0" err="1">
                <a:solidFill>
                  <a:schemeClr val="bg1"/>
                </a:solidFill>
              </a:rPr>
              <a:t>Loomis</a:t>
            </a:r>
            <a:r>
              <a:rPr lang="pt-BR" altLang="pt-BR" sz="1200" dirty="0">
                <a:solidFill>
                  <a:schemeClr val="bg1"/>
                </a:solidFill>
              </a:rPr>
              <a:t>, 1860 – relação entre erupção solar (intenso brilho que não dura mais que duas horas) e uma aurora próxima à latitude 77º, no norte do Canadá e dentro do círculo polar ártico ocorrendo de 20 a 40 horas mais tarde; relação entre </a:t>
            </a:r>
            <a:r>
              <a:rPr lang="pt-BR" altLang="pt-BR" sz="1200" dirty="0" err="1">
                <a:solidFill>
                  <a:schemeClr val="bg1"/>
                </a:solidFill>
              </a:rPr>
              <a:t>pólo</a:t>
            </a:r>
            <a:r>
              <a:rPr lang="pt-BR" altLang="pt-BR" sz="1200" dirty="0">
                <a:solidFill>
                  <a:schemeClr val="bg1"/>
                </a:solidFill>
              </a:rPr>
              <a:t> norte magnético</a:t>
            </a:r>
            <a:endParaRPr lang="pt-BR" altLang="pt-BR" sz="1600" dirty="0">
              <a:solidFill>
                <a:schemeClr val="bg1"/>
              </a:solidFill>
            </a:endParaRPr>
          </a:p>
          <a:p>
            <a:endParaRPr lang="pt-BR" altLang="pt-BR" dirty="0">
              <a:latin typeface="Times New Roman" pitchFamily="18" charset="0"/>
            </a:endParaRPr>
          </a:p>
          <a:p>
            <a:pPr marL="341313" indent="-341313" algn="just" eaLnBrk="1" hangingPunct="1">
              <a:lnSpc>
                <a:spcPct val="80000"/>
              </a:lnSpc>
              <a:spcBef>
                <a:spcPts val="550"/>
              </a:spcBef>
              <a:buClr>
                <a:srgbClr val="FFFFFF"/>
              </a:buClr>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altLang="pt-BR" sz="1200" dirty="0">
                <a:solidFill>
                  <a:srgbClr val="FFFFFF"/>
                </a:solidFill>
              </a:rPr>
              <a:t>Parker, 1950 – vento solar e as auroras</a:t>
            </a:r>
          </a:p>
          <a:p>
            <a:pPr marL="341313" indent="-341313" algn="just" eaLnBrk="1" hangingPunct="1">
              <a:lnSpc>
                <a:spcPct val="80000"/>
              </a:lnSpc>
              <a:spcBef>
                <a:spcPts val="550"/>
              </a:spcBef>
              <a:buClr>
                <a:srgbClr val="FFFFFF"/>
              </a:buClr>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altLang="pt-BR" sz="1200" dirty="0">
                <a:solidFill>
                  <a:srgbClr val="FFFFFF"/>
                </a:solidFill>
              </a:rPr>
              <a:t>Van Allen, 1962 – cinturão de radiação</a:t>
            </a:r>
          </a:p>
          <a:p>
            <a:pPr marL="341313" indent="-341313" algn="just" eaLnBrk="1" hangingPunct="1">
              <a:lnSpc>
                <a:spcPct val="80000"/>
              </a:lnSpc>
              <a:spcBef>
                <a:spcPts val="550"/>
              </a:spcBef>
              <a:buClr>
                <a:srgbClr val="FFFFFF"/>
              </a:buClr>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altLang="pt-BR" sz="1200" dirty="0">
                <a:solidFill>
                  <a:srgbClr val="FFFFFF"/>
                </a:solidFill>
              </a:rPr>
              <a:t>1972 – auroras e correntes magnéticas emitem ondas de rádio em até 150 kHz</a:t>
            </a:r>
          </a:p>
          <a:p>
            <a:endParaRPr lang="pt-BR" altLang="pt-BR" dirty="0">
              <a:latin typeface="Times New Roman" pitchFamily="18" charset="0"/>
            </a:endParaRPr>
          </a:p>
        </p:txBody>
      </p:sp>
    </p:spTree>
    <p:extLst>
      <p:ext uri="{BB962C8B-B14F-4D97-AF65-F5344CB8AC3E}">
        <p14:creationId xmlns:p14="http://schemas.microsoft.com/office/powerpoint/2010/main" val="18239500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8130"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cs typeface="Arial"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cs typeface="Arial"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cs typeface="Arial"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cs typeface="Arial"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cs typeface="Arial"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cs typeface="Arial"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cs typeface="Arial"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cs typeface="Arial"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cs typeface="Arial" charset="0"/>
              </a:defRPr>
            </a:lvl9pPr>
          </a:lstStyle>
          <a:p>
            <a:pPr eaLnBrk="1" hangingPunct="1">
              <a:buFont typeface="Times New Roman" pitchFamily="18" charset="0"/>
              <a:buNone/>
            </a:pPr>
            <a:fld id="{B58EFC31-BEEB-4185-9403-7D339A4CE1E6}" type="slidenum">
              <a:rPr lang="pt-BR" altLang="pt-BR" smtClean="0">
                <a:solidFill>
                  <a:srgbClr val="000000"/>
                </a:solidFill>
              </a:rPr>
              <a:pPr eaLnBrk="1" hangingPunct="1">
                <a:buFont typeface="Times New Roman" pitchFamily="18" charset="0"/>
                <a:buNone/>
              </a:pPr>
              <a:t>5</a:t>
            </a:fld>
            <a:endParaRPr lang="pt-BR" altLang="pt-BR">
              <a:solidFill>
                <a:srgbClr val="000000"/>
              </a:solidFill>
            </a:endParaRPr>
          </a:p>
        </p:txBody>
      </p:sp>
      <p:sp>
        <p:nvSpPr>
          <p:cNvPr id="48131" name="Text Box 1"/>
          <p:cNvSpPr txBox="1">
            <a:spLocks noChangeArrowheads="1"/>
          </p:cNvSpPr>
          <p:nvPr/>
        </p:nvSpPr>
        <p:spPr bwMode="auto">
          <a:xfrm>
            <a:off x="1143000" y="651510"/>
            <a:ext cx="4572000" cy="3257550"/>
          </a:xfrm>
          <a:prstGeom prst="rect">
            <a:avLst/>
          </a:prstGeom>
          <a:solidFill>
            <a:srgbClr val="FFFFFF"/>
          </a:solidFill>
          <a:ln w="9525">
            <a:solidFill>
              <a:srgbClr val="000000"/>
            </a:solidFill>
            <a:miter lim="800000"/>
            <a:headEnd/>
            <a:tailEnd/>
          </a:ln>
        </p:spPr>
        <p:txBody>
          <a:bodyPr wrap="none" anchor="ctr"/>
          <a:lstStyle/>
          <a:p>
            <a:endParaRPr lang="pt-BR" altLang="pt-BR"/>
          </a:p>
        </p:txBody>
      </p:sp>
      <p:sp>
        <p:nvSpPr>
          <p:cNvPr id="48132" name="Rectangle 2"/>
          <p:cNvSpPr>
            <a:spLocks noGrp="1" noChangeArrowheads="1"/>
          </p:cNvSpPr>
          <p:nvPr>
            <p:ph type="body"/>
          </p:nvPr>
        </p:nvSpPr>
        <p:spPr>
          <a:xfrm>
            <a:off x="685800" y="4126230"/>
            <a:ext cx="5486400" cy="399804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r>
              <a:rPr lang="pt-BR" altLang="pt-BR" dirty="0">
                <a:latin typeface="Times New Roman" pitchFamily="18" charset="0"/>
              </a:rPr>
              <a:t>O</a:t>
            </a:r>
            <a:r>
              <a:rPr lang="pt-BR" altLang="pt-BR" baseline="0" dirty="0">
                <a:latin typeface="Times New Roman" pitchFamily="18" charset="0"/>
              </a:rPr>
              <a:t> sol como uma estrela emite alem de radiação, ondas </a:t>
            </a:r>
            <a:r>
              <a:rPr lang="pt-BR" altLang="pt-BR" baseline="0" dirty="0" err="1">
                <a:latin typeface="Times New Roman" pitchFamily="18" charset="0"/>
              </a:rPr>
              <a:t>eletromagneticas</a:t>
            </a:r>
            <a:r>
              <a:rPr lang="pt-BR" altLang="pt-BR" baseline="0" dirty="0">
                <a:latin typeface="Times New Roman" pitchFamily="18" charset="0"/>
              </a:rPr>
              <a:t>, como a luz e ondas de calor, também emite </a:t>
            </a:r>
            <a:r>
              <a:rPr lang="pt-BR" altLang="pt-BR" baseline="0" dirty="0" err="1">
                <a:latin typeface="Times New Roman" pitchFamily="18" charset="0"/>
              </a:rPr>
              <a:t>particulas</a:t>
            </a:r>
            <a:r>
              <a:rPr lang="pt-BR" altLang="pt-BR" baseline="0" dirty="0">
                <a:latin typeface="Times New Roman" pitchFamily="18" charset="0"/>
              </a:rPr>
              <a:t>, </a:t>
            </a:r>
            <a:r>
              <a:rPr lang="pt-BR" altLang="pt-BR" baseline="0" dirty="0" err="1">
                <a:latin typeface="Times New Roman" pitchFamily="18" charset="0"/>
              </a:rPr>
              <a:t>particulas</a:t>
            </a:r>
            <a:r>
              <a:rPr lang="pt-BR" altLang="pt-BR" baseline="0" dirty="0">
                <a:latin typeface="Times New Roman" pitchFamily="18" charset="0"/>
              </a:rPr>
              <a:t> carregadas eletricamente, essas </a:t>
            </a:r>
            <a:r>
              <a:rPr lang="pt-BR" altLang="pt-BR" baseline="0" dirty="0" err="1">
                <a:latin typeface="Times New Roman" pitchFamily="18" charset="0"/>
              </a:rPr>
              <a:t>particulas</a:t>
            </a:r>
            <a:r>
              <a:rPr lang="pt-BR" altLang="pt-BR" baseline="0" dirty="0">
                <a:latin typeface="Times New Roman" pitchFamily="18" charset="0"/>
              </a:rPr>
              <a:t> por serem carregadas, por terem carga, elas são influenciadas por campos </a:t>
            </a:r>
            <a:r>
              <a:rPr lang="pt-BR" altLang="pt-BR" baseline="0" dirty="0" err="1">
                <a:latin typeface="Times New Roman" pitchFamily="18" charset="0"/>
              </a:rPr>
              <a:t>magneticos</a:t>
            </a:r>
            <a:r>
              <a:rPr lang="pt-BR" altLang="pt-BR" baseline="0" dirty="0">
                <a:latin typeface="Times New Roman" pitchFamily="18" charset="0"/>
              </a:rPr>
              <a:t>, campos </a:t>
            </a:r>
            <a:r>
              <a:rPr lang="pt-BR" altLang="pt-BR" baseline="0" dirty="0" err="1">
                <a:latin typeface="Times New Roman" pitchFamily="18" charset="0"/>
              </a:rPr>
              <a:t>magneticos</a:t>
            </a:r>
            <a:r>
              <a:rPr lang="pt-BR" altLang="pt-BR" baseline="0" dirty="0">
                <a:latin typeface="Times New Roman" pitchFamily="18" charset="0"/>
              </a:rPr>
              <a:t> desviam essas </a:t>
            </a:r>
            <a:r>
              <a:rPr lang="pt-BR" altLang="pt-BR" baseline="0" dirty="0" err="1">
                <a:latin typeface="Times New Roman" pitchFamily="18" charset="0"/>
              </a:rPr>
              <a:t>particas</a:t>
            </a:r>
            <a:r>
              <a:rPr lang="pt-BR" altLang="pt-BR" baseline="0" dirty="0">
                <a:latin typeface="Times New Roman" pitchFamily="18" charset="0"/>
              </a:rPr>
              <a:t> e como a nossa terra tem esse campo </a:t>
            </a:r>
            <a:r>
              <a:rPr lang="pt-BR" altLang="pt-BR" baseline="0" dirty="0" err="1">
                <a:latin typeface="Times New Roman" pitchFamily="18" charset="0"/>
              </a:rPr>
              <a:t>magnetico</a:t>
            </a:r>
            <a:r>
              <a:rPr lang="pt-BR" altLang="pt-BR" baseline="0" dirty="0">
                <a:latin typeface="Times New Roman" pitchFamily="18" charset="0"/>
              </a:rPr>
              <a:t>, envolvendo-a por um todo, </a:t>
            </a:r>
            <a:r>
              <a:rPr lang="pt-BR" altLang="pt-BR" baseline="0" dirty="0" err="1">
                <a:latin typeface="Times New Roman" pitchFamily="18" charset="0"/>
              </a:rPr>
              <a:t>chamdo</a:t>
            </a:r>
            <a:r>
              <a:rPr lang="pt-BR" altLang="pt-BR" baseline="0" dirty="0">
                <a:latin typeface="Times New Roman" pitchFamily="18" charset="0"/>
              </a:rPr>
              <a:t> de magnetosfera, essa </a:t>
            </a:r>
            <a:r>
              <a:rPr lang="pt-BR" altLang="pt-BR" baseline="0" dirty="0" err="1">
                <a:latin typeface="Times New Roman" pitchFamily="18" charset="0"/>
              </a:rPr>
              <a:t>magnotosfera</a:t>
            </a:r>
            <a:r>
              <a:rPr lang="pt-BR" altLang="pt-BR" baseline="0" dirty="0">
                <a:latin typeface="Times New Roman" pitchFamily="18" charset="0"/>
              </a:rPr>
              <a:t> nos protege dessas </a:t>
            </a:r>
            <a:r>
              <a:rPr lang="pt-BR" altLang="pt-BR" baseline="0" dirty="0" err="1">
                <a:latin typeface="Times New Roman" pitchFamily="18" charset="0"/>
              </a:rPr>
              <a:t>particulas</a:t>
            </a:r>
            <a:r>
              <a:rPr lang="pt-BR" altLang="pt-BR" baseline="0" dirty="0">
                <a:latin typeface="Times New Roman" pitchFamily="18" charset="0"/>
              </a:rPr>
              <a:t>, </a:t>
            </a:r>
            <a:r>
              <a:rPr lang="pt-BR" altLang="pt-BR" baseline="0" dirty="0" err="1">
                <a:latin typeface="Times New Roman" pitchFamily="18" charset="0"/>
              </a:rPr>
              <a:t>pq</a:t>
            </a:r>
            <a:r>
              <a:rPr lang="pt-BR" altLang="pt-BR" baseline="0" dirty="0">
                <a:latin typeface="Times New Roman" pitchFamily="18" charset="0"/>
              </a:rPr>
              <a:t> essas </a:t>
            </a:r>
            <a:r>
              <a:rPr lang="pt-BR" altLang="pt-BR" baseline="0" dirty="0" err="1">
                <a:latin typeface="Times New Roman" pitchFamily="18" charset="0"/>
              </a:rPr>
              <a:t>particulas</a:t>
            </a:r>
            <a:r>
              <a:rPr lang="pt-BR" altLang="pt-BR" baseline="0" dirty="0">
                <a:latin typeface="Times New Roman" pitchFamily="18" charset="0"/>
              </a:rPr>
              <a:t> ao chegarem na </a:t>
            </a:r>
            <a:r>
              <a:rPr lang="pt-BR" altLang="pt-BR" baseline="0" dirty="0" err="1">
                <a:latin typeface="Times New Roman" pitchFamily="18" charset="0"/>
              </a:rPr>
              <a:t>magnotosfera</a:t>
            </a:r>
            <a:r>
              <a:rPr lang="pt-BR" altLang="pt-BR" baseline="0" dirty="0">
                <a:latin typeface="Times New Roman" pitchFamily="18" charset="0"/>
              </a:rPr>
              <a:t>, elas são desvias para onde o campo </a:t>
            </a:r>
            <a:r>
              <a:rPr lang="pt-BR" altLang="pt-BR" baseline="0" dirty="0" err="1">
                <a:latin typeface="Times New Roman" pitchFamily="18" charset="0"/>
              </a:rPr>
              <a:t>magnetico</a:t>
            </a:r>
            <a:r>
              <a:rPr lang="pt-BR" altLang="pt-BR" baseline="0" dirty="0">
                <a:latin typeface="Times New Roman" pitchFamily="18" charset="0"/>
              </a:rPr>
              <a:t> converge e o nosso campo </a:t>
            </a:r>
            <a:r>
              <a:rPr lang="pt-BR" altLang="pt-BR" baseline="0" dirty="0" err="1">
                <a:latin typeface="Times New Roman" pitchFamily="18" charset="0"/>
              </a:rPr>
              <a:t>magnetico</a:t>
            </a:r>
            <a:r>
              <a:rPr lang="pt-BR" altLang="pt-BR" baseline="0" dirty="0">
                <a:latin typeface="Times New Roman" pitchFamily="18" charset="0"/>
              </a:rPr>
              <a:t>, converge nos polos, então nós que estamos </a:t>
            </a:r>
            <a:r>
              <a:rPr lang="pt-BR" altLang="pt-BR" baseline="0" dirty="0" err="1">
                <a:latin typeface="Times New Roman" pitchFamily="18" charset="0"/>
              </a:rPr>
              <a:t>proximos</a:t>
            </a:r>
            <a:r>
              <a:rPr lang="pt-BR" altLang="pt-BR" baseline="0" dirty="0">
                <a:latin typeface="Times New Roman" pitchFamily="18" charset="0"/>
              </a:rPr>
              <a:t> do equador, não percebemos essas </a:t>
            </a:r>
            <a:r>
              <a:rPr lang="pt-BR" altLang="pt-BR" baseline="0" dirty="0" err="1">
                <a:latin typeface="Times New Roman" pitchFamily="18" charset="0"/>
              </a:rPr>
              <a:t>particulas</a:t>
            </a:r>
            <a:r>
              <a:rPr lang="pt-BR" altLang="pt-BR" baseline="0" dirty="0">
                <a:latin typeface="Times New Roman" pitchFamily="18" charset="0"/>
              </a:rPr>
              <a:t>, diferente do pessoal que mora </a:t>
            </a:r>
            <a:r>
              <a:rPr lang="pt-BR" altLang="pt-BR" baseline="0" dirty="0" err="1">
                <a:latin typeface="Times New Roman" pitchFamily="18" charset="0"/>
              </a:rPr>
              <a:t>proximo</a:t>
            </a:r>
            <a:r>
              <a:rPr lang="pt-BR" altLang="pt-BR" baseline="0" dirty="0">
                <a:latin typeface="Times New Roman" pitchFamily="18" charset="0"/>
              </a:rPr>
              <a:t> aos polos, pois as </a:t>
            </a:r>
            <a:r>
              <a:rPr lang="pt-BR" altLang="pt-BR" baseline="0" dirty="0" err="1">
                <a:latin typeface="Times New Roman" pitchFamily="18" charset="0"/>
              </a:rPr>
              <a:t>particulas</a:t>
            </a:r>
            <a:r>
              <a:rPr lang="pt-BR" altLang="pt-BR" baseline="0" dirty="0">
                <a:latin typeface="Times New Roman" pitchFamily="18" charset="0"/>
              </a:rPr>
              <a:t> </a:t>
            </a:r>
            <a:r>
              <a:rPr lang="pt-BR" altLang="pt-BR" baseline="0" dirty="0" err="1">
                <a:latin typeface="Times New Roman" pitchFamily="18" charset="0"/>
              </a:rPr>
              <a:t>integarem</a:t>
            </a:r>
            <a:r>
              <a:rPr lang="pt-BR" altLang="pt-BR" baseline="0" dirty="0">
                <a:latin typeface="Times New Roman" pitchFamily="18" charset="0"/>
              </a:rPr>
              <a:t> com os </a:t>
            </a:r>
            <a:r>
              <a:rPr lang="pt-BR" altLang="pt-BR" baseline="0" dirty="0" err="1">
                <a:latin typeface="Times New Roman" pitchFamily="18" charset="0"/>
              </a:rPr>
              <a:t>atomos</a:t>
            </a:r>
            <a:r>
              <a:rPr lang="pt-BR" altLang="pt-BR" baseline="0" dirty="0">
                <a:latin typeface="Times New Roman" pitchFamily="18" charset="0"/>
              </a:rPr>
              <a:t> (</a:t>
            </a:r>
            <a:r>
              <a:rPr lang="pt-BR" altLang="pt-BR" baseline="0" dirty="0" err="1">
                <a:latin typeface="Times New Roman" pitchFamily="18" charset="0"/>
              </a:rPr>
              <a:t>oxigenio</a:t>
            </a:r>
            <a:r>
              <a:rPr lang="pt-BR" altLang="pt-BR" baseline="0" dirty="0">
                <a:latin typeface="Times New Roman" pitchFamily="18" charset="0"/>
              </a:rPr>
              <a:t> e </a:t>
            </a:r>
            <a:r>
              <a:rPr lang="pt-BR" altLang="pt-BR" baseline="0" dirty="0" err="1">
                <a:latin typeface="Times New Roman" pitchFamily="18" charset="0"/>
              </a:rPr>
              <a:t>nitrogenio</a:t>
            </a:r>
            <a:r>
              <a:rPr lang="pt-BR" altLang="pt-BR" baseline="0" dirty="0">
                <a:latin typeface="Times New Roman" pitchFamily="18" charset="0"/>
              </a:rPr>
              <a:t>), esses </a:t>
            </a:r>
            <a:r>
              <a:rPr lang="pt-BR" altLang="pt-BR" baseline="0" dirty="0" err="1">
                <a:latin typeface="Times New Roman" pitchFamily="18" charset="0"/>
              </a:rPr>
              <a:t>protons</a:t>
            </a:r>
            <a:r>
              <a:rPr lang="pt-BR" altLang="pt-BR" baseline="0" dirty="0">
                <a:latin typeface="Times New Roman" pitchFamily="18" charset="0"/>
              </a:rPr>
              <a:t> e </a:t>
            </a:r>
            <a:r>
              <a:rPr lang="pt-BR" altLang="pt-BR" baseline="0" dirty="0" err="1">
                <a:latin typeface="Times New Roman" pitchFamily="18" charset="0"/>
              </a:rPr>
              <a:t>eletrons</a:t>
            </a:r>
            <a:r>
              <a:rPr lang="pt-BR" altLang="pt-BR" baseline="0" dirty="0">
                <a:latin typeface="Times New Roman" pitchFamily="18" charset="0"/>
              </a:rPr>
              <a:t> esbarram nessas </a:t>
            </a:r>
            <a:r>
              <a:rPr lang="pt-BR" altLang="pt-BR" baseline="0" dirty="0" err="1">
                <a:latin typeface="Times New Roman" pitchFamily="18" charset="0"/>
              </a:rPr>
              <a:t>particulas</a:t>
            </a:r>
            <a:r>
              <a:rPr lang="pt-BR" altLang="pt-BR" baseline="0" dirty="0">
                <a:latin typeface="Times New Roman" pitchFamily="18" charset="0"/>
              </a:rPr>
              <a:t>, excitando esses </a:t>
            </a:r>
            <a:r>
              <a:rPr lang="pt-BR" altLang="pt-BR" baseline="0" dirty="0" err="1">
                <a:latin typeface="Times New Roman" pitchFamily="18" charset="0"/>
              </a:rPr>
              <a:t>atomos</a:t>
            </a:r>
            <a:r>
              <a:rPr lang="pt-BR" altLang="pt-BR" baseline="0" dirty="0">
                <a:latin typeface="Times New Roman" pitchFamily="18" charset="0"/>
              </a:rPr>
              <a:t> esses </a:t>
            </a:r>
            <a:r>
              <a:rPr lang="pt-BR" altLang="pt-BR" baseline="0" dirty="0" err="1">
                <a:latin typeface="Times New Roman" pitchFamily="18" charset="0"/>
              </a:rPr>
              <a:t>atomos</a:t>
            </a:r>
            <a:r>
              <a:rPr lang="pt-BR" altLang="pt-BR" baseline="0" dirty="0">
                <a:latin typeface="Times New Roman" pitchFamily="18" charset="0"/>
              </a:rPr>
              <a:t> depois de um tempo se </a:t>
            </a:r>
            <a:r>
              <a:rPr lang="pt-BR" altLang="pt-BR" baseline="0" dirty="0" err="1">
                <a:latin typeface="Times New Roman" pitchFamily="18" charset="0"/>
              </a:rPr>
              <a:t>deexcitam</a:t>
            </a:r>
            <a:r>
              <a:rPr lang="pt-BR" altLang="pt-BR" baseline="0" dirty="0">
                <a:latin typeface="Times New Roman" pitchFamily="18" charset="0"/>
              </a:rPr>
              <a:t> emitindo luz. formando este evento celestial, chamado de aurora </a:t>
            </a:r>
          </a:p>
          <a:p>
            <a:r>
              <a:rPr lang="pt-BR" altLang="pt-BR" dirty="0">
                <a:latin typeface="Times New Roman" pitchFamily="18" charset="0"/>
              </a:rPr>
              <a:t>https://www.youtube.com/watch?v=yhwnjljwzwE</a:t>
            </a:r>
          </a:p>
          <a:p>
            <a:endParaRPr lang="pt-BR" altLang="pt-BR" dirty="0">
              <a:latin typeface="Times New Roman" pitchFamily="18" charset="0"/>
            </a:endParaRPr>
          </a:p>
        </p:txBody>
      </p:sp>
    </p:spTree>
    <p:extLst>
      <p:ext uri="{BB962C8B-B14F-4D97-AF65-F5344CB8AC3E}">
        <p14:creationId xmlns:p14="http://schemas.microsoft.com/office/powerpoint/2010/main" val="39683336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9154"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cs typeface="Arial"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cs typeface="Arial"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cs typeface="Arial"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cs typeface="Arial"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cs typeface="Arial"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cs typeface="Arial"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cs typeface="Arial"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cs typeface="Arial"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cs typeface="Arial" charset="0"/>
              </a:defRPr>
            </a:lvl9pPr>
          </a:lstStyle>
          <a:p>
            <a:pPr eaLnBrk="1" hangingPunct="1">
              <a:buFont typeface="Times New Roman" pitchFamily="18" charset="0"/>
              <a:buNone/>
            </a:pPr>
            <a:fld id="{EB8C18C2-5684-4A5F-8293-412D21FB48A3}" type="slidenum">
              <a:rPr lang="pt-BR" altLang="pt-BR" smtClean="0">
                <a:solidFill>
                  <a:srgbClr val="000000"/>
                </a:solidFill>
              </a:rPr>
              <a:pPr eaLnBrk="1" hangingPunct="1">
                <a:buFont typeface="Times New Roman" pitchFamily="18" charset="0"/>
                <a:buNone/>
              </a:pPr>
              <a:t>6</a:t>
            </a:fld>
            <a:endParaRPr lang="pt-BR" altLang="pt-BR">
              <a:solidFill>
                <a:srgbClr val="000000"/>
              </a:solidFill>
            </a:endParaRPr>
          </a:p>
        </p:txBody>
      </p:sp>
      <p:sp>
        <p:nvSpPr>
          <p:cNvPr id="49155" name="Text Box 1"/>
          <p:cNvSpPr txBox="1">
            <a:spLocks noChangeArrowheads="1"/>
          </p:cNvSpPr>
          <p:nvPr/>
        </p:nvSpPr>
        <p:spPr bwMode="auto">
          <a:xfrm>
            <a:off x="1143000" y="651510"/>
            <a:ext cx="4572000" cy="3257550"/>
          </a:xfrm>
          <a:prstGeom prst="rect">
            <a:avLst/>
          </a:prstGeom>
          <a:solidFill>
            <a:srgbClr val="FFFFFF"/>
          </a:solidFill>
          <a:ln w="9525">
            <a:solidFill>
              <a:srgbClr val="000000"/>
            </a:solidFill>
            <a:miter lim="800000"/>
            <a:headEnd/>
            <a:tailEnd/>
          </a:ln>
        </p:spPr>
        <p:txBody>
          <a:bodyPr wrap="none" anchor="ctr"/>
          <a:lstStyle/>
          <a:p>
            <a:endParaRPr lang="pt-BR" altLang="pt-BR"/>
          </a:p>
        </p:txBody>
      </p:sp>
      <p:sp>
        <p:nvSpPr>
          <p:cNvPr id="49156" name="Rectangle 2"/>
          <p:cNvSpPr>
            <a:spLocks noGrp="1" noChangeArrowheads="1"/>
          </p:cNvSpPr>
          <p:nvPr>
            <p:ph type="body"/>
          </p:nvPr>
        </p:nvSpPr>
        <p:spPr>
          <a:xfrm>
            <a:off x="685800" y="4126230"/>
            <a:ext cx="5486400" cy="399804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pt-BR" altLang="pt-BR">
              <a:latin typeface="Times New Roman" pitchFamily="18" charset="0"/>
            </a:endParaRPr>
          </a:p>
        </p:txBody>
      </p:sp>
    </p:spTree>
    <p:extLst>
      <p:ext uri="{BB962C8B-B14F-4D97-AF65-F5344CB8AC3E}">
        <p14:creationId xmlns:p14="http://schemas.microsoft.com/office/powerpoint/2010/main" val="41454911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65238" y="657225"/>
            <a:ext cx="4327525" cy="3244850"/>
          </a:xfrm>
        </p:spPr>
      </p:sp>
      <p:sp>
        <p:nvSpPr>
          <p:cNvPr id="3" name="Notes Placeholder 2"/>
          <p:cNvSpPr>
            <a:spLocks noGrp="1"/>
          </p:cNvSpPr>
          <p:nvPr>
            <p:ph type="body" idx="1"/>
          </p:nvPr>
        </p:nvSpPr>
        <p:spPr/>
        <p:txBody>
          <a:bodyPr/>
          <a:lstStyle/>
          <a:p>
            <a:r>
              <a:rPr lang="pt-BR" sz="1200" b="0" i="0" kern="1200" dirty="0">
                <a:solidFill>
                  <a:schemeClr val="tx1"/>
                </a:solidFill>
                <a:effectLst/>
                <a:latin typeface="Times New Roman" pitchFamily="18" charset="0"/>
                <a:ea typeface="+mn-ea"/>
                <a:cs typeface="+mn-cs"/>
              </a:rPr>
              <a:t>As auroras boreais são velhas conhecidas da humanidade, já inspiraram incontáveis mitos que tentavam explicar suas origens, cada um de um jeito mais criativo que o outro. Mas foi só nos últimos 300 anos que explicações mais racionais que “espíritos” ou “raposas árticas gigantes” começaram a surgir. Hoje é sabido que o efeito luminoso é provocado a partir da interação de partículas carregadas provenientes do Sol com átomos de oxigênio e nitrogênio que ficam a uma distância média de 100 a 200 quilômetros do chão. Essas partículas podem se desprender quando ocorrem grandes erupções solares ou então em um fluxo mais natural, chamado de vento solar. Quando esses elétrons chegam aqui, são “arrastados” pelo campo magnético da Terra (1), e alguns acabam ficando presos na atmosfera. Ao se chocar com o oxigênio e o nitrogênio, essa “chuva” de partículas energizadas excita (isso mesmo) os átomos (2), que, ao voltar a seu estado normal, liberam fótons com colorações que variam de acordo com o gás e a quantidade de energia envolvida no processo.</a:t>
            </a:r>
            <a:endParaRPr lang="pt-BR" dirty="0"/>
          </a:p>
        </p:txBody>
      </p:sp>
      <p:sp>
        <p:nvSpPr>
          <p:cNvPr id="4" name="Slide Number Placeholder 3"/>
          <p:cNvSpPr>
            <a:spLocks noGrp="1"/>
          </p:cNvSpPr>
          <p:nvPr>
            <p:ph type="sldNum" sz="quarter" idx="10"/>
          </p:nvPr>
        </p:nvSpPr>
        <p:spPr/>
        <p:txBody>
          <a:bodyPr/>
          <a:lstStyle/>
          <a:p>
            <a:pPr>
              <a:defRPr/>
            </a:pPr>
            <a:fld id="{44C27E86-A91C-48BC-BC6F-3157D93EDA57}" type="slidenum">
              <a:rPr lang="pt-BR" smtClean="0"/>
              <a:pPr>
                <a:defRPr/>
              </a:pPr>
              <a:t>7</a:t>
            </a:fld>
            <a:endParaRPr lang="pt-BR"/>
          </a:p>
        </p:txBody>
      </p:sp>
    </p:spTree>
    <p:extLst>
      <p:ext uri="{BB962C8B-B14F-4D97-AF65-F5344CB8AC3E}">
        <p14:creationId xmlns:p14="http://schemas.microsoft.com/office/powerpoint/2010/main" val="34400930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6082"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cs typeface="Arial"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cs typeface="Arial"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cs typeface="Arial"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cs typeface="Arial"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cs typeface="Arial"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cs typeface="Arial"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cs typeface="Arial"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cs typeface="Arial"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cs typeface="Arial" charset="0"/>
              </a:defRPr>
            </a:lvl9pPr>
          </a:lstStyle>
          <a:p>
            <a:pPr eaLnBrk="1" hangingPunct="1">
              <a:buFont typeface="Times New Roman" pitchFamily="18" charset="0"/>
              <a:buNone/>
            </a:pPr>
            <a:fld id="{875D113C-C3E8-4B64-A465-A4E62C81E7DB}" type="slidenum">
              <a:rPr lang="pt-BR" altLang="pt-BR" smtClean="0">
                <a:solidFill>
                  <a:srgbClr val="000000"/>
                </a:solidFill>
              </a:rPr>
              <a:pPr eaLnBrk="1" hangingPunct="1">
                <a:buFont typeface="Times New Roman" pitchFamily="18" charset="0"/>
                <a:buNone/>
              </a:pPr>
              <a:t>8</a:t>
            </a:fld>
            <a:endParaRPr lang="pt-BR" altLang="pt-BR">
              <a:solidFill>
                <a:srgbClr val="000000"/>
              </a:solidFill>
            </a:endParaRPr>
          </a:p>
        </p:txBody>
      </p:sp>
      <p:sp>
        <p:nvSpPr>
          <p:cNvPr id="46083" name="Text Box 1"/>
          <p:cNvSpPr txBox="1">
            <a:spLocks noChangeArrowheads="1"/>
          </p:cNvSpPr>
          <p:nvPr/>
        </p:nvSpPr>
        <p:spPr bwMode="auto">
          <a:xfrm>
            <a:off x="1143000" y="651510"/>
            <a:ext cx="4572000" cy="3257550"/>
          </a:xfrm>
          <a:prstGeom prst="rect">
            <a:avLst/>
          </a:prstGeom>
          <a:solidFill>
            <a:srgbClr val="FFFFFF"/>
          </a:solidFill>
          <a:ln w="9525">
            <a:solidFill>
              <a:srgbClr val="000000"/>
            </a:solidFill>
            <a:miter lim="800000"/>
            <a:headEnd/>
            <a:tailEnd/>
          </a:ln>
        </p:spPr>
        <p:txBody>
          <a:bodyPr wrap="none" anchor="ctr"/>
          <a:lstStyle/>
          <a:p>
            <a:endParaRPr lang="pt-BR" altLang="pt-BR"/>
          </a:p>
        </p:txBody>
      </p:sp>
      <p:sp>
        <p:nvSpPr>
          <p:cNvPr id="46084" name="Rectangle 2"/>
          <p:cNvSpPr>
            <a:spLocks noGrp="1" noChangeArrowheads="1"/>
          </p:cNvSpPr>
          <p:nvPr>
            <p:ph type="body"/>
          </p:nvPr>
        </p:nvSpPr>
        <p:spPr>
          <a:xfrm>
            <a:off x="685800" y="4126230"/>
            <a:ext cx="5486400" cy="399804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pt-BR" altLang="pt-BR" dirty="0">
              <a:latin typeface="Times New Roman" pitchFamily="18" charset="0"/>
            </a:endParaRPr>
          </a:p>
        </p:txBody>
      </p:sp>
    </p:spTree>
    <p:extLst>
      <p:ext uri="{BB962C8B-B14F-4D97-AF65-F5344CB8AC3E}">
        <p14:creationId xmlns:p14="http://schemas.microsoft.com/office/powerpoint/2010/main" val="26978430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5298"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cs typeface="Arial"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cs typeface="Arial"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cs typeface="Arial"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cs typeface="Arial"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cs typeface="Arial"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cs typeface="Arial"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cs typeface="Arial"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cs typeface="Arial"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cs typeface="Arial" charset="0"/>
              </a:defRPr>
            </a:lvl9pPr>
          </a:lstStyle>
          <a:p>
            <a:pPr eaLnBrk="1" hangingPunct="1">
              <a:buFont typeface="Times New Roman" pitchFamily="18" charset="0"/>
              <a:buNone/>
            </a:pPr>
            <a:fld id="{9D820484-47AE-46E9-931B-4F8A994B1B1A}" type="slidenum">
              <a:rPr lang="pt-BR" altLang="pt-BR" smtClean="0">
                <a:solidFill>
                  <a:srgbClr val="000000"/>
                </a:solidFill>
              </a:rPr>
              <a:pPr eaLnBrk="1" hangingPunct="1">
                <a:buFont typeface="Times New Roman" pitchFamily="18" charset="0"/>
                <a:buNone/>
              </a:pPr>
              <a:t>9</a:t>
            </a:fld>
            <a:endParaRPr lang="pt-BR" altLang="pt-BR">
              <a:solidFill>
                <a:srgbClr val="000000"/>
              </a:solidFill>
            </a:endParaRPr>
          </a:p>
        </p:txBody>
      </p:sp>
      <p:sp>
        <p:nvSpPr>
          <p:cNvPr id="55299" name="Text Box 1"/>
          <p:cNvSpPr txBox="1">
            <a:spLocks noChangeArrowheads="1"/>
          </p:cNvSpPr>
          <p:nvPr/>
        </p:nvSpPr>
        <p:spPr bwMode="auto">
          <a:xfrm>
            <a:off x="1143000" y="651510"/>
            <a:ext cx="4572000" cy="3257550"/>
          </a:xfrm>
          <a:prstGeom prst="rect">
            <a:avLst/>
          </a:prstGeom>
          <a:solidFill>
            <a:srgbClr val="FFFFFF"/>
          </a:solidFill>
          <a:ln w="9525">
            <a:solidFill>
              <a:srgbClr val="000000"/>
            </a:solidFill>
            <a:miter lim="800000"/>
            <a:headEnd/>
            <a:tailEnd/>
          </a:ln>
        </p:spPr>
        <p:txBody>
          <a:bodyPr wrap="none" anchor="ctr"/>
          <a:lstStyle/>
          <a:p>
            <a:endParaRPr lang="pt-BR" altLang="pt-BR"/>
          </a:p>
        </p:txBody>
      </p:sp>
      <p:sp>
        <p:nvSpPr>
          <p:cNvPr id="55300" name="Rectangle 2"/>
          <p:cNvSpPr>
            <a:spLocks noGrp="1" noChangeArrowheads="1"/>
          </p:cNvSpPr>
          <p:nvPr>
            <p:ph type="body"/>
          </p:nvPr>
        </p:nvSpPr>
        <p:spPr>
          <a:xfrm>
            <a:off x="685800" y="4126230"/>
            <a:ext cx="5486400" cy="399804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r>
              <a:rPr lang="pt-BR" sz="1200" b="0" i="0" kern="1200" dirty="0">
                <a:solidFill>
                  <a:schemeClr val="tx1"/>
                </a:solidFill>
                <a:latin typeface="Times New Roman" pitchFamily="18" charset="0"/>
                <a:ea typeface="+mn-ea"/>
                <a:cs typeface="+mn-cs"/>
              </a:rPr>
              <a:t>https://www.youtube.com/watch?v=vPRpLg7bmOw#t=11</a:t>
            </a:r>
            <a:br>
              <a:rPr lang="pt-BR" sz="1200" b="0" i="0" kern="1200" dirty="0">
                <a:solidFill>
                  <a:schemeClr val="tx1"/>
                </a:solidFill>
                <a:latin typeface="Times New Roman" pitchFamily="18" charset="0"/>
                <a:ea typeface="+mn-ea"/>
                <a:cs typeface="+mn-cs"/>
              </a:rPr>
            </a:br>
            <a:br>
              <a:rPr lang="pt-BR" sz="1200" b="0" i="0" kern="1200" dirty="0">
                <a:solidFill>
                  <a:schemeClr val="tx1"/>
                </a:solidFill>
                <a:latin typeface="Times New Roman" pitchFamily="18" charset="0"/>
                <a:ea typeface="+mn-ea"/>
                <a:cs typeface="+mn-cs"/>
              </a:rPr>
            </a:br>
            <a:r>
              <a:rPr lang="pt-BR" sz="1200" b="0" i="0" kern="1200" dirty="0">
                <a:solidFill>
                  <a:schemeClr val="tx1"/>
                </a:solidFill>
                <a:latin typeface="Times New Roman" pitchFamily="18" charset="0"/>
                <a:ea typeface="+mn-ea"/>
                <a:cs typeface="+mn-cs"/>
              </a:rPr>
              <a:t>As auroras também podem ser formadas através de explosões nucleares em altas camadas da atmosfera (em torno de 400 km). Tal fenômeno foi demonstrado pela aurora artificial criada pelo teste nuclear estadunidense </a:t>
            </a:r>
            <a:r>
              <a:rPr lang="pt-BR" sz="1200" b="0" i="0" kern="1200" dirty="0" err="1">
                <a:solidFill>
                  <a:schemeClr val="tx1"/>
                </a:solidFill>
                <a:latin typeface="Times New Roman" pitchFamily="18" charset="0"/>
                <a:ea typeface="+mn-ea"/>
                <a:cs typeface="+mn-cs"/>
              </a:rPr>
              <a:t>Starfish</a:t>
            </a:r>
            <a:r>
              <a:rPr lang="pt-BR" sz="1200" b="0" i="0" kern="1200" dirty="0">
                <a:solidFill>
                  <a:schemeClr val="tx1"/>
                </a:solidFill>
                <a:latin typeface="Times New Roman" pitchFamily="18" charset="0"/>
                <a:ea typeface="+mn-ea"/>
                <a:cs typeface="+mn-cs"/>
              </a:rPr>
              <a:t> Prime em 9 de julho de 1962. Nessa ocasião o céu da região do Oceano Pacífico foi iluminado pela aurora por mais de sete minutos. Tal efeito foi previsto pelo cientista Nicholas </a:t>
            </a:r>
            <a:r>
              <a:rPr lang="pt-BR" sz="1200" b="0" i="0" kern="1200" dirty="0" err="1">
                <a:solidFill>
                  <a:schemeClr val="tx1"/>
                </a:solidFill>
                <a:latin typeface="Times New Roman" pitchFamily="18" charset="0"/>
                <a:ea typeface="+mn-ea"/>
                <a:cs typeface="+mn-cs"/>
              </a:rPr>
              <a:t>Christofilos</a:t>
            </a:r>
            <a:r>
              <a:rPr lang="pt-BR" sz="1200" b="0" i="0" kern="1200" dirty="0">
                <a:solidFill>
                  <a:schemeClr val="tx1"/>
                </a:solidFill>
                <a:latin typeface="Times New Roman" pitchFamily="18" charset="0"/>
                <a:ea typeface="+mn-ea"/>
                <a:cs typeface="+mn-cs"/>
              </a:rPr>
              <a:t>, que havia trabalhado em outros projetos sobre explosões nucleares. De acordo com o veterano estadunidense Cecil R. Coale, alguns hotéis no Havaí ofereceram festas da bomba de arco-íris em seus telhados para acompanhar o </a:t>
            </a:r>
            <a:r>
              <a:rPr lang="pt-BR" sz="1200" b="0" i="0" kern="1200" dirty="0" err="1">
                <a:solidFill>
                  <a:schemeClr val="tx1"/>
                </a:solidFill>
                <a:latin typeface="Times New Roman" pitchFamily="18" charset="0"/>
                <a:ea typeface="+mn-ea"/>
                <a:cs typeface="+mn-cs"/>
              </a:rPr>
              <a:t>Starfish</a:t>
            </a:r>
            <a:r>
              <a:rPr lang="pt-BR" sz="1200" b="0" i="0" kern="1200" dirty="0">
                <a:solidFill>
                  <a:schemeClr val="tx1"/>
                </a:solidFill>
                <a:latin typeface="Times New Roman" pitchFamily="18" charset="0"/>
                <a:ea typeface="+mn-ea"/>
                <a:cs typeface="+mn-cs"/>
              </a:rPr>
              <a:t> Prime, contradizendo relatórios oficiais que indicavam que a aurora artificial era inesperada. O fenômeno também foi registrado em filme nas Ilhas Samoa, em torno de 3.200 km distante da ilha Johnston, local da explosão.</a:t>
            </a:r>
            <a:endParaRPr lang="pt-BR" altLang="pt-BR" dirty="0">
              <a:latin typeface="Times New Roman" pitchFamily="18" charset="0"/>
            </a:endParaRPr>
          </a:p>
        </p:txBody>
      </p:sp>
    </p:spTree>
    <p:extLst>
      <p:ext uri="{BB962C8B-B14F-4D97-AF65-F5344CB8AC3E}">
        <p14:creationId xmlns:p14="http://schemas.microsoft.com/office/powerpoint/2010/main" val="37221998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a:t>Clique para editar o estilo do título mestre</a:t>
            </a:r>
          </a:p>
        </p:txBody>
      </p:sp>
      <p:sp>
        <p:nvSpPr>
          <p:cNvPr id="3" name="Subtítu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t-BR"/>
              <a:t>Clique para editar o estilo do subtítulo mestre</a:t>
            </a:r>
          </a:p>
        </p:txBody>
      </p:sp>
      <p:sp>
        <p:nvSpPr>
          <p:cNvPr id="4" name="Rectangle 4"/>
          <p:cNvSpPr>
            <a:spLocks noGrp="1" noChangeArrowheads="1"/>
          </p:cNvSpPr>
          <p:nvPr>
            <p:ph type="dt" sz="half" idx="10"/>
          </p:nvPr>
        </p:nvSpPr>
        <p:spPr>
          <a:ln/>
        </p:spPr>
        <p:txBody>
          <a:bodyPr/>
          <a:lstStyle>
            <a:lvl1pPr>
              <a:defRPr/>
            </a:lvl1pPr>
          </a:lstStyle>
          <a:p>
            <a:pPr>
              <a:defRPr/>
            </a:pPr>
            <a:endParaRPr lang="pt-BR"/>
          </a:p>
        </p:txBody>
      </p:sp>
      <p:sp>
        <p:nvSpPr>
          <p:cNvPr id="5" name="Rectangle 5"/>
          <p:cNvSpPr>
            <a:spLocks noGrp="1" noChangeArrowheads="1"/>
          </p:cNvSpPr>
          <p:nvPr>
            <p:ph type="ftr" sz="quarter" idx="11"/>
          </p:nvPr>
        </p:nvSpPr>
        <p:spPr>
          <a:ln/>
        </p:spPr>
        <p:txBody>
          <a:bodyPr/>
          <a:lstStyle>
            <a:lvl1pPr>
              <a:defRPr/>
            </a:lvl1pPr>
          </a:lstStyle>
          <a:p>
            <a:pPr>
              <a:defRPr/>
            </a:pPr>
            <a:endParaRPr lang="pt-BR"/>
          </a:p>
        </p:txBody>
      </p:sp>
      <p:sp>
        <p:nvSpPr>
          <p:cNvPr id="6" name="Rectangle 6"/>
          <p:cNvSpPr>
            <a:spLocks noGrp="1" noChangeArrowheads="1"/>
          </p:cNvSpPr>
          <p:nvPr>
            <p:ph type="sldNum" sz="quarter" idx="12"/>
          </p:nvPr>
        </p:nvSpPr>
        <p:spPr>
          <a:ln/>
        </p:spPr>
        <p:txBody>
          <a:bodyPr/>
          <a:lstStyle>
            <a:lvl1pPr>
              <a:defRPr/>
            </a:lvl1pPr>
          </a:lstStyle>
          <a:p>
            <a:pPr>
              <a:defRPr/>
            </a:pPr>
            <a:fld id="{AB343F6D-B3BC-43C7-9F61-0D3E4270499C}" type="slidenum">
              <a:rPr lang="pt-BR"/>
              <a:pPr>
                <a:defRPr/>
              </a:pPr>
              <a:t>‹#›</a:t>
            </a:fld>
            <a:endParaRPr lang="pt-BR"/>
          </a:p>
        </p:txBody>
      </p:sp>
    </p:spTree>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estilo do título mestre</a:t>
            </a:r>
          </a:p>
        </p:txBody>
      </p:sp>
      <p:sp>
        <p:nvSpPr>
          <p:cNvPr id="3" name="Espaço Reservado para Texto Vertical 2"/>
          <p:cNvSpPr>
            <a:spLocks noGrp="1"/>
          </p:cNvSpPr>
          <p:nvPr>
            <p:ph type="body" orient="vert" idx="1"/>
          </p:nvPr>
        </p:nvSpPr>
        <p:spPr/>
        <p:txBody>
          <a:bodyPr vert="eaVert"/>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Rectangle 4"/>
          <p:cNvSpPr>
            <a:spLocks noGrp="1" noChangeArrowheads="1"/>
          </p:cNvSpPr>
          <p:nvPr>
            <p:ph type="dt" sz="half" idx="10"/>
          </p:nvPr>
        </p:nvSpPr>
        <p:spPr>
          <a:ln/>
        </p:spPr>
        <p:txBody>
          <a:bodyPr/>
          <a:lstStyle>
            <a:lvl1pPr>
              <a:defRPr/>
            </a:lvl1pPr>
          </a:lstStyle>
          <a:p>
            <a:pPr>
              <a:defRPr/>
            </a:pPr>
            <a:endParaRPr lang="pt-BR"/>
          </a:p>
        </p:txBody>
      </p:sp>
      <p:sp>
        <p:nvSpPr>
          <p:cNvPr id="5" name="Rectangle 5"/>
          <p:cNvSpPr>
            <a:spLocks noGrp="1" noChangeArrowheads="1"/>
          </p:cNvSpPr>
          <p:nvPr>
            <p:ph type="ftr" sz="quarter" idx="11"/>
          </p:nvPr>
        </p:nvSpPr>
        <p:spPr>
          <a:ln/>
        </p:spPr>
        <p:txBody>
          <a:bodyPr/>
          <a:lstStyle>
            <a:lvl1pPr>
              <a:defRPr/>
            </a:lvl1pPr>
          </a:lstStyle>
          <a:p>
            <a:pPr>
              <a:defRPr/>
            </a:pPr>
            <a:endParaRPr lang="pt-BR"/>
          </a:p>
        </p:txBody>
      </p:sp>
      <p:sp>
        <p:nvSpPr>
          <p:cNvPr id="6" name="Rectangle 6"/>
          <p:cNvSpPr>
            <a:spLocks noGrp="1" noChangeArrowheads="1"/>
          </p:cNvSpPr>
          <p:nvPr>
            <p:ph type="sldNum" sz="quarter" idx="12"/>
          </p:nvPr>
        </p:nvSpPr>
        <p:spPr>
          <a:ln/>
        </p:spPr>
        <p:txBody>
          <a:bodyPr/>
          <a:lstStyle>
            <a:lvl1pPr>
              <a:defRPr/>
            </a:lvl1pPr>
          </a:lstStyle>
          <a:p>
            <a:pPr>
              <a:defRPr/>
            </a:pPr>
            <a:fld id="{CE955AC8-A920-4769-B1A2-5912854039D9}" type="slidenum">
              <a:rPr lang="pt-BR"/>
              <a:pPr>
                <a:defRPr/>
              </a:pPr>
              <a:t>‹#›</a:t>
            </a:fld>
            <a:endParaRPr lang="pt-BR"/>
          </a:p>
        </p:txBody>
      </p:sp>
    </p:spTree>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15100" y="609600"/>
            <a:ext cx="1943100" cy="5486400"/>
          </a:xfrm>
        </p:spPr>
        <p:txBody>
          <a:bodyPr vert="eaVert"/>
          <a:lstStyle/>
          <a:p>
            <a:r>
              <a:rPr lang="pt-BR"/>
              <a:t>Clique para editar o estilo do título mestre</a:t>
            </a:r>
          </a:p>
        </p:txBody>
      </p:sp>
      <p:sp>
        <p:nvSpPr>
          <p:cNvPr id="3" name="Espaço Reservado para Texto Vertical 2"/>
          <p:cNvSpPr>
            <a:spLocks noGrp="1"/>
          </p:cNvSpPr>
          <p:nvPr>
            <p:ph type="body" orient="vert" idx="1"/>
          </p:nvPr>
        </p:nvSpPr>
        <p:spPr>
          <a:xfrm>
            <a:off x="685800" y="609600"/>
            <a:ext cx="5676900" cy="5486400"/>
          </a:xfrm>
        </p:spPr>
        <p:txBody>
          <a:bodyPr vert="eaVert"/>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Rectangle 4"/>
          <p:cNvSpPr>
            <a:spLocks noGrp="1" noChangeArrowheads="1"/>
          </p:cNvSpPr>
          <p:nvPr>
            <p:ph type="dt" sz="half" idx="10"/>
          </p:nvPr>
        </p:nvSpPr>
        <p:spPr>
          <a:ln/>
        </p:spPr>
        <p:txBody>
          <a:bodyPr/>
          <a:lstStyle>
            <a:lvl1pPr>
              <a:defRPr/>
            </a:lvl1pPr>
          </a:lstStyle>
          <a:p>
            <a:pPr>
              <a:defRPr/>
            </a:pPr>
            <a:endParaRPr lang="pt-BR"/>
          </a:p>
        </p:txBody>
      </p:sp>
      <p:sp>
        <p:nvSpPr>
          <p:cNvPr id="5" name="Rectangle 5"/>
          <p:cNvSpPr>
            <a:spLocks noGrp="1" noChangeArrowheads="1"/>
          </p:cNvSpPr>
          <p:nvPr>
            <p:ph type="ftr" sz="quarter" idx="11"/>
          </p:nvPr>
        </p:nvSpPr>
        <p:spPr>
          <a:ln/>
        </p:spPr>
        <p:txBody>
          <a:bodyPr/>
          <a:lstStyle>
            <a:lvl1pPr>
              <a:defRPr/>
            </a:lvl1pPr>
          </a:lstStyle>
          <a:p>
            <a:pPr>
              <a:defRPr/>
            </a:pPr>
            <a:endParaRPr lang="pt-BR"/>
          </a:p>
        </p:txBody>
      </p:sp>
      <p:sp>
        <p:nvSpPr>
          <p:cNvPr id="6" name="Rectangle 6"/>
          <p:cNvSpPr>
            <a:spLocks noGrp="1" noChangeArrowheads="1"/>
          </p:cNvSpPr>
          <p:nvPr>
            <p:ph type="sldNum" sz="quarter" idx="12"/>
          </p:nvPr>
        </p:nvSpPr>
        <p:spPr>
          <a:ln/>
        </p:spPr>
        <p:txBody>
          <a:bodyPr/>
          <a:lstStyle>
            <a:lvl1pPr>
              <a:defRPr/>
            </a:lvl1pPr>
          </a:lstStyle>
          <a:p>
            <a:pPr>
              <a:defRPr/>
            </a:pPr>
            <a:fld id="{00F7A315-CC19-44C3-8593-18B8EBEC57DD}" type="slidenum">
              <a:rPr lang="pt-BR"/>
              <a:pPr>
                <a:defRPr/>
              </a:pPr>
              <a:t>‹#›</a:t>
            </a:fld>
            <a:endParaRPr lang="pt-BR"/>
          </a:p>
        </p:txBody>
      </p:sp>
    </p:spTree>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estilo do título mestre</a:t>
            </a:r>
          </a:p>
        </p:txBody>
      </p:sp>
      <p:sp>
        <p:nvSpPr>
          <p:cNvPr id="3" name="Espaço Reservado para Conteúdo 2"/>
          <p:cNvSpPr>
            <a:spLocks noGrp="1"/>
          </p:cNvSpPr>
          <p:nvPr>
            <p:ph idx="1"/>
          </p:nvPr>
        </p:nvSpPr>
        <p:spPr/>
        <p:txBody>
          <a:body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Rectangle 4"/>
          <p:cNvSpPr>
            <a:spLocks noGrp="1" noChangeArrowheads="1"/>
          </p:cNvSpPr>
          <p:nvPr>
            <p:ph type="dt" sz="half" idx="10"/>
          </p:nvPr>
        </p:nvSpPr>
        <p:spPr>
          <a:ln/>
        </p:spPr>
        <p:txBody>
          <a:bodyPr/>
          <a:lstStyle>
            <a:lvl1pPr>
              <a:defRPr/>
            </a:lvl1pPr>
          </a:lstStyle>
          <a:p>
            <a:pPr>
              <a:defRPr/>
            </a:pPr>
            <a:endParaRPr lang="pt-BR"/>
          </a:p>
        </p:txBody>
      </p:sp>
      <p:sp>
        <p:nvSpPr>
          <p:cNvPr id="5" name="Rectangle 5"/>
          <p:cNvSpPr>
            <a:spLocks noGrp="1" noChangeArrowheads="1"/>
          </p:cNvSpPr>
          <p:nvPr>
            <p:ph type="ftr" sz="quarter" idx="11"/>
          </p:nvPr>
        </p:nvSpPr>
        <p:spPr>
          <a:ln/>
        </p:spPr>
        <p:txBody>
          <a:bodyPr/>
          <a:lstStyle>
            <a:lvl1pPr>
              <a:defRPr/>
            </a:lvl1pPr>
          </a:lstStyle>
          <a:p>
            <a:pPr>
              <a:defRPr/>
            </a:pPr>
            <a:endParaRPr lang="pt-BR"/>
          </a:p>
        </p:txBody>
      </p:sp>
      <p:sp>
        <p:nvSpPr>
          <p:cNvPr id="6" name="Rectangle 6"/>
          <p:cNvSpPr>
            <a:spLocks noGrp="1" noChangeArrowheads="1"/>
          </p:cNvSpPr>
          <p:nvPr>
            <p:ph type="sldNum" sz="quarter" idx="12"/>
          </p:nvPr>
        </p:nvSpPr>
        <p:spPr>
          <a:ln/>
        </p:spPr>
        <p:txBody>
          <a:bodyPr/>
          <a:lstStyle>
            <a:lvl1pPr>
              <a:defRPr/>
            </a:lvl1pPr>
          </a:lstStyle>
          <a:p>
            <a:pPr>
              <a:defRPr/>
            </a:pPr>
            <a:fld id="{AB7B8734-B6FD-4E2E-86CF-4B48DF8D7031}" type="slidenum">
              <a:rPr lang="pt-BR"/>
              <a:pPr>
                <a:defRPr/>
              </a:pPr>
              <a:t>‹#›</a:t>
            </a:fld>
            <a:endParaRPr lang="pt-BR"/>
          </a:p>
        </p:txBody>
      </p:sp>
    </p:spTree>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a:t>Clique para editar o estilo do título mestre</a:t>
            </a: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t-BR"/>
              <a:t>Clique para editar os estilos do texto mestre</a:t>
            </a:r>
          </a:p>
        </p:txBody>
      </p:sp>
      <p:sp>
        <p:nvSpPr>
          <p:cNvPr id="4" name="Rectangle 4"/>
          <p:cNvSpPr>
            <a:spLocks noGrp="1" noChangeArrowheads="1"/>
          </p:cNvSpPr>
          <p:nvPr>
            <p:ph type="dt" sz="half" idx="10"/>
          </p:nvPr>
        </p:nvSpPr>
        <p:spPr>
          <a:ln/>
        </p:spPr>
        <p:txBody>
          <a:bodyPr/>
          <a:lstStyle>
            <a:lvl1pPr>
              <a:defRPr/>
            </a:lvl1pPr>
          </a:lstStyle>
          <a:p>
            <a:pPr>
              <a:defRPr/>
            </a:pPr>
            <a:endParaRPr lang="pt-BR"/>
          </a:p>
        </p:txBody>
      </p:sp>
      <p:sp>
        <p:nvSpPr>
          <p:cNvPr id="5" name="Rectangle 5"/>
          <p:cNvSpPr>
            <a:spLocks noGrp="1" noChangeArrowheads="1"/>
          </p:cNvSpPr>
          <p:nvPr>
            <p:ph type="ftr" sz="quarter" idx="11"/>
          </p:nvPr>
        </p:nvSpPr>
        <p:spPr>
          <a:ln/>
        </p:spPr>
        <p:txBody>
          <a:bodyPr/>
          <a:lstStyle>
            <a:lvl1pPr>
              <a:defRPr/>
            </a:lvl1pPr>
          </a:lstStyle>
          <a:p>
            <a:pPr>
              <a:defRPr/>
            </a:pPr>
            <a:endParaRPr lang="pt-BR"/>
          </a:p>
        </p:txBody>
      </p:sp>
      <p:sp>
        <p:nvSpPr>
          <p:cNvPr id="6" name="Rectangle 6"/>
          <p:cNvSpPr>
            <a:spLocks noGrp="1" noChangeArrowheads="1"/>
          </p:cNvSpPr>
          <p:nvPr>
            <p:ph type="sldNum" sz="quarter" idx="12"/>
          </p:nvPr>
        </p:nvSpPr>
        <p:spPr>
          <a:ln/>
        </p:spPr>
        <p:txBody>
          <a:bodyPr/>
          <a:lstStyle>
            <a:lvl1pPr>
              <a:defRPr/>
            </a:lvl1pPr>
          </a:lstStyle>
          <a:p>
            <a:pPr>
              <a:defRPr/>
            </a:pPr>
            <a:fld id="{BF331C9D-6521-4E9E-9867-0D56DF9C17A7}" type="slidenum">
              <a:rPr lang="pt-BR"/>
              <a:pPr>
                <a:defRPr/>
              </a:pPr>
              <a:t>‹#›</a:t>
            </a:fld>
            <a:endParaRPr lang="pt-BR"/>
          </a:p>
        </p:txBody>
      </p:sp>
    </p:spTree>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estilo do título mestre</a:t>
            </a:r>
          </a:p>
        </p:txBody>
      </p:sp>
      <p:sp>
        <p:nvSpPr>
          <p:cNvPr id="3" name="Espaço Reservado para Conteúdo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Rectangle 4"/>
          <p:cNvSpPr>
            <a:spLocks noGrp="1" noChangeArrowheads="1"/>
          </p:cNvSpPr>
          <p:nvPr>
            <p:ph type="dt" sz="half" idx="10"/>
          </p:nvPr>
        </p:nvSpPr>
        <p:spPr>
          <a:ln/>
        </p:spPr>
        <p:txBody>
          <a:bodyPr/>
          <a:lstStyle>
            <a:lvl1pPr>
              <a:defRPr/>
            </a:lvl1pPr>
          </a:lstStyle>
          <a:p>
            <a:pPr>
              <a:defRPr/>
            </a:pPr>
            <a:endParaRPr lang="pt-BR"/>
          </a:p>
        </p:txBody>
      </p:sp>
      <p:sp>
        <p:nvSpPr>
          <p:cNvPr id="6" name="Rectangle 5"/>
          <p:cNvSpPr>
            <a:spLocks noGrp="1" noChangeArrowheads="1"/>
          </p:cNvSpPr>
          <p:nvPr>
            <p:ph type="ftr" sz="quarter" idx="11"/>
          </p:nvPr>
        </p:nvSpPr>
        <p:spPr>
          <a:ln/>
        </p:spPr>
        <p:txBody>
          <a:bodyPr/>
          <a:lstStyle>
            <a:lvl1pPr>
              <a:defRPr/>
            </a:lvl1pPr>
          </a:lstStyle>
          <a:p>
            <a:pPr>
              <a:defRPr/>
            </a:pPr>
            <a:endParaRPr lang="pt-BR"/>
          </a:p>
        </p:txBody>
      </p:sp>
      <p:sp>
        <p:nvSpPr>
          <p:cNvPr id="7" name="Rectangle 6"/>
          <p:cNvSpPr>
            <a:spLocks noGrp="1" noChangeArrowheads="1"/>
          </p:cNvSpPr>
          <p:nvPr>
            <p:ph type="sldNum" sz="quarter" idx="12"/>
          </p:nvPr>
        </p:nvSpPr>
        <p:spPr>
          <a:ln/>
        </p:spPr>
        <p:txBody>
          <a:bodyPr/>
          <a:lstStyle>
            <a:lvl1pPr>
              <a:defRPr/>
            </a:lvl1pPr>
          </a:lstStyle>
          <a:p>
            <a:pPr>
              <a:defRPr/>
            </a:pPr>
            <a:fld id="{0492774E-4E5F-42E4-9C2D-D1ED87FE5F01}" type="slidenum">
              <a:rPr lang="pt-BR"/>
              <a:pPr>
                <a:defRPr/>
              </a:pPr>
              <a:t>‹#›</a:t>
            </a:fld>
            <a:endParaRPr lang="pt-BR"/>
          </a:p>
        </p:txBody>
      </p:sp>
    </p:spTree>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p:spPr>
        <p:txBody>
          <a:bodyPr/>
          <a:lstStyle>
            <a:lvl1pPr>
              <a:defRPr/>
            </a:lvl1pPr>
          </a:lstStyle>
          <a:p>
            <a:r>
              <a:rPr lang="pt-BR"/>
              <a:t>Clique para editar o estilo do título mestre</a:t>
            </a: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7" name="Rectangle 4"/>
          <p:cNvSpPr>
            <a:spLocks noGrp="1" noChangeArrowheads="1"/>
          </p:cNvSpPr>
          <p:nvPr>
            <p:ph type="dt" sz="half" idx="10"/>
          </p:nvPr>
        </p:nvSpPr>
        <p:spPr>
          <a:ln/>
        </p:spPr>
        <p:txBody>
          <a:bodyPr/>
          <a:lstStyle>
            <a:lvl1pPr>
              <a:defRPr/>
            </a:lvl1pPr>
          </a:lstStyle>
          <a:p>
            <a:pPr>
              <a:defRPr/>
            </a:pPr>
            <a:endParaRPr lang="pt-BR"/>
          </a:p>
        </p:txBody>
      </p:sp>
      <p:sp>
        <p:nvSpPr>
          <p:cNvPr id="8" name="Rectangle 5"/>
          <p:cNvSpPr>
            <a:spLocks noGrp="1" noChangeArrowheads="1"/>
          </p:cNvSpPr>
          <p:nvPr>
            <p:ph type="ftr" sz="quarter" idx="11"/>
          </p:nvPr>
        </p:nvSpPr>
        <p:spPr>
          <a:ln/>
        </p:spPr>
        <p:txBody>
          <a:bodyPr/>
          <a:lstStyle>
            <a:lvl1pPr>
              <a:defRPr/>
            </a:lvl1pPr>
          </a:lstStyle>
          <a:p>
            <a:pPr>
              <a:defRPr/>
            </a:pPr>
            <a:endParaRPr lang="pt-BR"/>
          </a:p>
        </p:txBody>
      </p:sp>
      <p:sp>
        <p:nvSpPr>
          <p:cNvPr id="9" name="Rectangle 6"/>
          <p:cNvSpPr>
            <a:spLocks noGrp="1" noChangeArrowheads="1"/>
          </p:cNvSpPr>
          <p:nvPr>
            <p:ph type="sldNum" sz="quarter" idx="12"/>
          </p:nvPr>
        </p:nvSpPr>
        <p:spPr>
          <a:ln/>
        </p:spPr>
        <p:txBody>
          <a:bodyPr/>
          <a:lstStyle>
            <a:lvl1pPr>
              <a:defRPr/>
            </a:lvl1pPr>
          </a:lstStyle>
          <a:p>
            <a:pPr>
              <a:defRPr/>
            </a:pPr>
            <a:fld id="{F9347BA4-A96F-4A96-AB57-9474F2437135}" type="slidenum">
              <a:rPr lang="pt-BR"/>
              <a:pPr>
                <a:defRPr/>
              </a:pPr>
              <a:t>‹#›</a:t>
            </a:fld>
            <a:endParaRPr lang="pt-BR"/>
          </a:p>
        </p:txBody>
      </p:sp>
    </p:spTree>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estilo do título mestre</a:t>
            </a:r>
          </a:p>
        </p:txBody>
      </p:sp>
      <p:sp>
        <p:nvSpPr>
          <p:cNvPr id="3" name="Rectangle 4"/>
          <p:cNvSpPr>
            <a:spLocks noGrp="1" noChangeArrowheads="1"/>
          </p:cNvSpPr>
          <p:nvPr>
            <p:ph type="dt" sz="half" idx="10"/>
          </p:nvPr>
        </p:nvSpPr>
        <p:spPr>
          <a:ln/>
        </p:spPr>
        <p:txBody>
          <a:bodyPr/>
          <a:lstStyle>
            <a:lvl1pPr>
              <a:defRPr/>
            </a:lvl1pPr>
          </a:lstStyle>
          <a:p>
            <a:pPr>
              <a:defRPr/>
            </a:pPr>
            <a:endParaRPr lang="pt-BR"/>
          </a:p>
        </p:txBody>
      </p:sp>
      <p:sp>
        <p:nvSpPr>
          <p:cNvPr id="4" name="Rectangle 5"/>
          <p:cNvSpPr>
            <a:spLocks noGrp="1" noChangeArrowheads="1"/>
          </p:cNvSpPr>
          <p:nvPr>
            <p:ph type="ftr" sz="quarter" idx="11"/>
          </p:nvPr>
        </p:nvSpPr>
        <p:spPr>
          <a:ln/>
        </p:spPr>
        <p:txBody>
          <a:bodyPr/>
          <a:lstStyle>
            <a:lvl1pPr>
              <a:defRPr/>
            </a:lvl1pPr>
          </a:lstStyle>
          <a:p>
            <a:pPr>
              <a:defRPr/>
            </a:pPr>
            <a:endParaRPr lang="pt-BR"/>
          </a:p>
        </p:txBody>
      </p:sp>
      <p:sp>
        <p:nvSpPr>
          <p:cNvPr id="5" name="Rectangle 6"/>
          <p:cNvSpPr>
            <a:spLocks noGrp="1" noChangeArrowheads="1"/>
          </p:cNvSpPr>
          <p:nvPr>
            <p:ph type="sldNum" sz="quarter" idx="12"/>
          </p:nvPr>
        </p:nvSpPr>
        <p:spPr>
          <a:ln/>
        </p:spPr>
        <p:txBody>
          <a:bodyPr/>
          <a:lstStyle>
            <a:lvl1pPr>
              <a:defRPr/>
            </a:lvl1pPr>
          </a:lstStyle>
          <a:p>
            <a:pPr>
              <a:defRPr/>
            </a:pPr>
            <a:fld id="{BCA8D6FD-40CF-4EB0-807D-3CD31BDC69B4}" type="slidenum">
              <a:rPr lang="pt-BR"/>
              <a:pPr>
                <a:defRPr/>
              </a:pPr>
              <a:t>‹#›</a:t>
            </a:fld>
            <a:endParaRPr lang="pt-BR"/>
          </a:p>
        </p:txBody>
      </p:sp>
    </p:spTree>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pt-BR"/>
          </a:p>
        </p:txBody>
      </p:sp>
      <p:sp>
        <p:nvSpPr>
          <p:cNvPr id="3" name="Rectangle 5"/>
          <p:cNvSpPr>
            <a:spLocks noGrp="1" noChangeArrowheads="1"/>
          </p:cNvSpPr>
          <p:nvPr>
            <p:ph type="ftr" sz="quarter" idx="11"/>
          </p:nvPr>
        </p:nvSpPr>
        <p:spPr>
          <a:ln/>
        </p:spPr>
        <p:txBody>
          <a:bodyPr/>
          <a:lstStyle>
            <a:lvl1pPr>
              <a:defRPr/>
            </a:lvl1pPr>
          </a:lstStyle>
          <a:p>
            <a:pPr>
              <a:defRPr/>
            </a:pPr>
            <a:endParaRPr lang="pt-BR"/>
          </a:p>
        </p:txBody>
      </p:sp>
      <p:sp>
        <p:nvSpPr>
          <p:cNvPr id="4" name="Rectangle 6"/>
          <p:cNvSpPr>
            <a:spLocks noGrp="1" noChangeArrowheads="1"/>
          </p:cNvSpPr>
          <p:nvPr>
            <p:ph type="sldNum" sz="quarter" idx="12"/>
          </p:nvPr>
        </p:nvSpPr>
        <p:spPr>
          <a:ln/>
        </p:spPr>
        <p:txBody>
          <a:bodyPr/>
          <a:lstStyle>
            <a:lvl1pPr>
              <a:defRPr/>
            </a:lvl1pPr>
          </a:lstStyle>
          <a:p>
            <a:pPr>
              <a:defRPr/>
            </a:pPr>
            <a:fld id="{AFBE96D3-7929-4008-98A5-E4F536520FE9}" type="slidenum">
              <a:rPr lang="pt-BR"/>
              <a:pPr>
                <a:defRPr/>
              </a:pPr>
              <a:t>‹#›</a:t>
            </a:fld>
            <a:endParaRPr lang="pt-BR"/>
          </a:p>
        </p:txBody>
      </p:sp>
    </p:spTree>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a:t>Clique para editar o estilo do título mestre</a:t>
            </a: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do texto mestre</a:t>
            </a:r>
          </a:p>
        </p:txBody>
      </p:sp>
      <p:sp>
        <p:nvSpPr>
          <p:cNvPr id="5" name="Rectangle 4"/>
          <p:cNvSpPr>
            <a:spLocks noGrp="1" noChangeArrowheads="1"/>
          </p:cNvSpPr>
          <p:nvPr>
            <p:ph type="dt" sz="half" idx="10"/>
          </p:nvPr>
        </p:nvSpPr>
        <p:spPr>
          <a:ln/>
        </p:spPr>
        <p:txBody>
          <a:bodyPr/>
          <a:lstStyle>
            <a:lvl1pPr>
              <a:defRPr/>
            </a:lvl1pPr>
          </a:lstStyle>
          <a:p>
            <a:pPr>
              <a:defRPr/>
            </a:pPr>
            <a:endParaRPr lang="pt-BR"/>
          </a:p>
        </p:txBody>
      </p:sp>
      <p:sp>
        <p:nvSpPr>
          <p:cNvPr id="6" name="Rectangle 5"/>
          <p:cNvSpPr>
            <a:spLocks noGrp="1" noChangeArrowheads="1"/>
          </p:cNvSpPr>
          <p:nvPr>
            <p:ph type="ftr" sz="quarter" idx="11"/>
          </p:nvPr>
        </p:nvSpPr>
        <p:spPr>
          <a:ln/>
        </p:spPr>
        <p:txBody>
          <a:bodyPr/>
          <a:lstStyle>
            <a:lvl1pPr>
              <a:defRPr/>
            </a:lvl1pPr>
          </a:lstStyle>
          <a:p>
            <a:pPr>
              <a:defRPr/>
            </a:pPr>
            <a:endParaRPr lang="pt-BR"/>
          </a:p>
        </p:txBody>
      </p:sp>
      <p:sp>
        <p:nvSpPr>
          <p:cNvPr id="7" name="Rectangle 6"/>
          <p:cNvSpPr>
            <a:spLocks noGrp="1" noChangeArrowheads="1"/>
          </p:cNvSpPr>
          <p:nvPr>
            <p:ph type="sldNum" sz="quarter" idx="12"/>
          </p:nvPr>
        </p:nvSpPr>
        <p:spPr>
          <a:ln/>
        </p:spPr>
        <p:txBody>
          <a:bodyPr/>
          <a:lstStyle>
            <a:lvl1pPr>
              <a:defRPr/>
            </a:lvl1pPr>
          </a:lstStyle>
          <a:p>
            <a:pPr>
              <a:defRPr/>
            </a:pPr>
            <a:fld id="{B511A674-F612-46AE-A196-8603CB9EACBD}" type="slidenum">
              <a:rPr lang="pt-BR"/>
              <a:pPr>
                <a:defRPr/>
              </a:pPr>
              <a:t>‹#›</a:t>
            </a:fld>
            <a:endParaRPr lang="pt-BR"/>
          </a:p>
        </p:txBody>
      </p:sp>
    </p:spTree>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a:t>Clique para editar o estilo do título mestre</a:t>
            </a: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do texto mestre</a:t>
            </a:r>
          </a:p>
        </p:txBody>
      </p:sp>
      <p:sp>
        <p:nvSpPr>
          <p:cNvPr id="5" name="Rectangle 4"/>
          <p:cNvSpPr>
            <a:spLocks noGrp="1" noChangeArrowheads="1"/>
          </p:cNvSpPr>
          <p:nvPr>
            <p:ph type="dt" sz="half" idx="10"/>
          </p:nvPr>
        </p:nvSpPr>
        <p:spPr>
          <a:ln/>
        </p:spPr>
        <p:txBody>
          <a:bodyPr/>
          <a:lstStyle>
            <a:lvl1pPr>
              <a:defRPr/>
            </a:lvl1pPr>
          </a:lstStyle>
          <a:p>
            <a:pPr>
              <a:defRPr/>
            </a:pPr>
            <a:endParaRPr lang="pt-BR"/>
          </a:p>
        </p:txBody>
      </p:sp>
      <p:sp>
        <p:nvSpPr>
          <p:cNvPr id="6" name="Rectangle 5"/>
          <p:cNvSpPr>
            <a:spLocks noGrp="1" noChangeArrowheads="1"/>
          </p:cNvSpPr>
          <p:nvPr>
            <p:ph type="ftr" sz="quarter" idx="11"/>
          </p:nvPr>
        </p:nvSpPr>
        <p:spPr>
          <a:ln/>
        </p:spPr>
        <p:txBody>
          <a:bodyPr/>
          <a:lstStyle>
            <a:lvl1pPr>
              <a:defRPr/>
            </a:lvl1pPr>
          </a:lstStyle>
          <a:p>
            <a:pPr>
              <a:defRPr/>
            </a:pPr>
            <a:endParaRPr lang="pt-BR"/>
          </a:p>
        </p:txBody>
      </p:sp>
      <p:sp>
        <p:nvSpPr>
          <p:cNvPr id="7" name="Rectangle 6"/>
          <p:cNvSpPr>
            <a:spLocks noGrp="1" noChangeArrowheads="1"/>
          </p:cNvSpPr>
          <p:nvPr>
            <p:ph type="sldNum" sz="quarter" idx="12"/>
          </p:nvPr>
        </p:nvSpPr>
        <p:spPr>
          <a:ln/>
        </p:spPr>
        <p:txBody>
          <a:bodyPr/>
          <a:lstStyle>
            <a:lvl1pPr>
              <a:defRPr/>
            </a:lvl1pPr>
          </a:lstStyle>
          <a:p>
            <a:pPr>
              <a:defRPr/>
            </a:pPr>
            <a:fld id="{FEF229ED-2D68-4DDB-BE4F-5D3D651D7D66}" type="slidenum">
              <a:rPr lang="pt-BR"/>
              <a:pPr>
                <a:defRPr/>
              </a:pPr>
              <a:t>‹#›</a:t>
            </a:fld>
            <a:endParaRPr lang="pt-BR"/>
          </a:p>
        </p:txBody>
      </p:sp>
    </p:spTree>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lum/>
          </a:blip>
          <a:srcRect/>
          <a:stretch>
            <a:fillRect l="-21000" r="-21000"/>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pt-BR"/>
              <a:t>Click to edit Master title style</a:t>
            </a:r>
          </a:p>
        </p:txBody>
      </p:sp>
      <p:sp>
        <p:nvSpPr>
          <p:cNvPr id="205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pt-BR"/>
              <a:t>Click to edit Master text styles</a:t>
            </a:r>
          </a:p>
          <a:p>
            <a:pPr lvl="1"/>
            <a:r>
              <a:rPr lang="pt-BR"/>
              <a:t>Second level</a:t>
            </a:r>
          </a:p>
          <a:p>
            <a:pPr lvl="2"/>
            <a:r>
              <a:rPr lang="pt-BR"/>
              <a:t>Third level</a:t>
            </a:r>
          </a:p>
          <a:p>
            <a:pPr lvl="3"/>
            <a:r>
              <a:rPr lang="pt-BR"/>
              <a:t>Fourth level</a:t>
            </a:r>
          </a:p>
          <a:p>
            <a:pPr lvl="4"/>
            <a:r>
              <a:rPr lang="pt-BR"/>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l">
              <a:defRPr sz="1400" b="0">
                <a:solidFill>
                  <a:schemeClr val="tx1"/>
                </a:solidFill>
              </a:defRPr>
            </a:lvl1pPr>
          </a:lstStyle>
          <a:p>
            <a:pPr>
              <a:defRPr/>
            </a:pPr>
            <a:endParaRPr lang="pt-B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defRPr sz="1400" b="0">
                <a:solidFill>
                  <a:schemeClr val="tx1"/>
                </a:solidFill>
              </a:defRPr>
            </a:lvl1pPr>
          </a:lstStyle>
          <a:p>
            <a:pPr>
              <a:defRPr/>
            </a:pPr>
            <a:endParaRPr lang="pt-B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400" b="0">
                <a:solidFill>
                  <a:schemeClr val="tx1"/>
                </a:solidFill>
              </a:defRPr>
            </a:lvl1pPr>
          </a:lstStyle>
          <a:p>
            <a:pPr>
              <a:defRPr/>
            </a:pPr>
            <a:fld id="{36C6CC0E-1808-46ED-B6CB-D709E7537B07}" type="slidenum">
              <a:rPr lang="pt-BR"/>
              <a:pPr>
                <a:defRPr/>
              </a:pPr>
              <a:t>‹#›</a:t>
            </a:fld>
            <a:endParaRPr lang="pt-B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fade/>
  </p:transition>
  <p:txStyles>
    <p:titleStyle>
      <a:lvl1pPr algn="ctr" rtl="0" eaLnBrk="0" fontAlgn="base" hangingPunct="0">
        <a:spcBef>
          <a:spcPct val="0"/>
        </a:spcBef>
        <a:spcAft>
          <a:spcPct val="0"/>
        </a:spcAft>
        <a:defRPr sz="4400" b="1">
          <a:solidFill>
            <a:schemeClr val="tx2"/>
          </a:solidFill>
          <a:latin typeface="+mj-lt"/>
          <a:ea typeface="+mj-ea"/>
          <a:cs typeface="+mj-cs"/>
        </a:defRPr>
      </a:lvl1pPr>
      <a:lvl2pPr algn="ctr" rtl="0" eaLnBrk="0" fontAlgn="base" hangingPunct="0">
        <a:spcBef>
          <a:spcPct val="0"/>
        </a:spcBef>
        <a:spcAft>
          <a:spcPct val="0"/>
        </a:spcAft>
        <a:defRPr sz="4400" b="1">
          <a:solidFill>
            <a:schemeClr val="tx2"/>
          </a:solidFill>
          <a:latin typeface="Arial" charset="0"/>
        </a:defRPr>
      </a:lvl2pPr>
      <a:lvl3pPr algn="ctr" rtl="0" eaLnBrk="0" fontAlgn="base" hangingPunct="0">
        <a:spcBef>
          <a:spcPct val="0"/>
        </a:spcBef>
        <a:spcAft>
          <a:spcPct val="0"/>
        </a:spcAft>
        <a:defRPr sz="4400" b="1">
          <a:solidFill>
            <a:schemeClr val="tx2"/>
          </a:solidFill>
          <a:latin typeface="Arial" charset="0"/>
        </a:defRPr>
      </a:lvl3pPr>
      <a:lvl4pPr algn="ctr" rtl="0" eaLnBrk="0" fontAlgn="base" hangingPunct="0">
        <a:spcBef>
          <a:spcPct val="0"/>
        </a:spcBef>
        <a:spcAft>
          <a:spcPct val="0"/>
        </a:spcAft>
        <a:defRPr sz="4400" b="1">
          <a:solidFill>
            <a:schemeClr val="tx2"/>
          </a:solidFill>
          <a:latin typeface="Arial" charset="0"/>
        </a:defRPr>
      </a:lvl4pPr>
      <a:lvl5pPr algn="ctr" rtl="0" eaLnBrk="0" fontAlgn="base" hangingPunct="0">
        <a:spcBef>
          <a:spcPct val="0"/>
        </a:spcBef>
        <a:spcAft>
          <a:spcPct val="0"/>
        </a:spcAft>
        <a:defRPr sz="4400" b="1">
          <a:solidFill>
            <a:schemeClr val="tx2"/>
          </a:solidFill>
          <a:latin typeface="Arial" charset="0"/>
        </a:defRPr>
      </a:lvl5pPr>
      <a:lvl6pPr marL="457200" algn="ctr" rtl="0" eaLnBrk="0" fontAlgn="base" hangingPunct="0">
        <a:spcBef>
          <a:spcPct val="0"/>
        </a:spcBef>
        <a:spcAft>
          <a:spcPct val="0"/>
        </a:spcAft>
        <a:defRPr sz="4400" b="1">
          <a:solidFill>
            <a:schemeClr val="tx2"/>
          </a:solidFill>
          <a:latin typeface="Arial" charset="0"/>
        </a:defRPr>
      </a:lvl6pPr>
      <a:lvl7pPr marL="914400" algn="ctr" rtl="0" eaLnBrk="0" fontAlgn="base" hangingPunct="0">
        <a:spcBef>
          <a:spcPct val="0"/>
        </a:spcBef>
        <a:spcAft>
          <a:spcPct val="0"/>
        </a:spcAft>
        <a:defRPr sz="4400" b="1">
          <a:solidFill>
            <a:schemeClr val="tx2"/>
          </a:solidFill>
          <a:latin typeface="Arial" charset="0"/>
        </a:defRPr>
      </a:lvl7pPr>
      <a:lvl8pPr marL="1371600" algn="ctr" rtl="0" eaLnBrk="0" fontAlgn="base" hangingPunct="0">
        <a:spcBef>
          <a:spcPct val="0"/>
        </a:spcBef>
        <a:spcAft>
          <a:spcPct val="0"/>
        </a:spcAft>
        <a:defRPr sz="4400" b="1">
          <a:solidFill>
            <a:schemeClr val="tx2"/>
          </a:solidFill>
          <a:latin typeface="Arial" charset="0"/>
        </a:defRPr>
      </a:lvl8pPr>
      <a:lvl9pPr marL="1828800" algn="ctr" rtl="0" eaLnBrk="0" fontAlgn="base" hangingPunct="0">
        <a:spcBef>
          <a:spcPct val="0"/>
        </a:spcBef>
        <a:spcAft>
          <a:spcPct val="0"/>
        </a:spcAft>
        <a:defRPr sz="4400" b="1">
          <a:solidFill>
            <a:schemeClr val="tx2"/>
          </a:solidFill>
          <a:latin typeface="Arial" charset="0"/>
        </a:defRPr>
      </a:lvl9pPr>
    </p:titleStyle>
    <p:bodyStyle>
      <a:lvl1pPr marL="342900" indent="-342900" algn="l" rtl="0" eaLnBrk="0" fontAlgn="base" hangingPunct="0">
        <a:spcBef>
          <a:spcPct val="20000"/>
        </a:spcBef>
        <a:spcAft>
          <a:spcPct val="0"/>
        </a:spcAft>
        <a:buClr>
          <a:srgbClr val="FF0066"/>
        </a:buClr>
        <a:buFont typeface="Wingdings" pitchFamily="2" charset="2"/>
        <a:buChar char="l"/>
        <a:defRPr sz="3200" b="1">
          <a:solidFill>
            <a:schemeClr val="tx1"/>
          </a:solidFill>
          <a:latin typeface="+mn-lt"/>
          <a:ea typeface="+mn-ea"/>
          <a:cs typeface="+mn-cs"/>
        </a:defRPr>
      </a:lvl1pPr>
      <a:lvl2pPr marL="742950" indent="-285750" algn="l" rtl="0" eaLnBrk="0" fontAlgn="base" hangingPunct="0">
        <a:spcBef>
          <a:spcPct val="20000"/>
        </a:spcBef>
        <a:spcAft>
          <a:spcPct val="0"/>
        </a:spcAft>
        <a:buClr>
          <a:srgbClr val="FF0066"/>
        </a:buClr>
        <a:buFont typeface="Wingdings" pitchFamily="2" charset="2"/>
        <a:buChar char="l"/>
        <a:defRPr sz="2800" b="1">
          <a:solidFill>
            <a:schemeClr val="tx1"/>
          </a:solidFill>
          <a:latin typeface="+mn-lt"/>
        </a:defRPr>
      </a:lvl2pPr>
      <a:lvl3pPr marL="1143000" indent="-228600" algn="l" rtl="0" eaLnBrk="0" fontAlgn="base" hangingPunct="0">
        <a:spcBef>
          <a:spcPct val="20000"/>
        </a:spcBef>
        <a:spcAft>
          <a:spcPct val="0"/>
        </a:spcAft>
        <a:buClr>
          <a:srgbClr val="FF0066"/>
        </a:buClr>
        <a:buFont typeface="Wingdings" pitchFamily="2" charset="2"/>
        <a:buChar char="l"/>
        <a:defRPr sz="2400" b="1">
          <a:solidFill>
            <a:schemeClr val="tx1"/>
          </a:solidFill>
          <a:latin typeface="+mn-lt"/>
        </a:defRPr>
      </a:lvl3pPr>
      <a:lvl4pPr marL="1600200" indent="-228600" algn="l" rtl="0" eaLnBrk="0" fontAlgn="base" hangingPunct="0">
        <a:spcBef>
          <a:spcPct val="20000"/>
        </a:spcBef>
        <a:spcAft>
          <a:spcPct val="0"/>
        </a:spcAft>
        <a:buClr>
          <a:srgbClr val="FF0066"/>
        </a:buClr>
        <a:buFont typeface="Wingdings" pitchFamily="2" charset="2"/>
        <a:buChar char="l"/>
        <a:defRPr sz="2000" b="1">
          <a:solidFill>
            <a:schemeClr val="tx1"/>
          </a:solidFill>
          <a:latin typeface="+mn-lt"/>
        </a:defRPr>
      </a:lvl4pPr>
      <a:lvl5pPr marL="2057400" indent="-228600" algn="l" rtl="0" eaLnBrk="0" fontAlgn="base" hangingPunct="0">
        <a:spcBef>
          <a:spcPct val="20000"/>
        </a:spcBef>
        <a:spcAft>
          <a:spcPct val="0"/>
        </a:spcAft>
        <a:buClr>
          <a:srgbClr val="FF0066"/>
        </a:buClr>
        <a:buFont typeface="Wingdings" pitchFamily="2" charset="2"/>
        <a:buChar char="l"/>
        <a:defRPr sz="2000" b="1">
          <a:solidFill>
            <a:schemeClr val="tx1"/>
          </a:solidFill>
          <a:latin typeface="+mn-lt"/>
        </a:defRPr>
      </a:lvl5pPr>
      <a:lvl6pPr marL="2514600" indent="-228600" algn="l" rtl="0" eaLnBrk="0" fontAlgn="base" hangingPunct="0">
        <a:spcBef>
          <a:spcPct val="20000"/>
        </a:spcBef>
        <a:spcAft>
          <a:spcPct val="0"/>
        </a:spcAft>
        <a:buClr>
          <a:srgbClr val="FF0066"/>
        </a:buClr>
        <a:buFont typeface="Wingdings" pitchFamily="2" charset="2"/>
        <a:buChar char="l"/>
        <a:defRPr sz="2000" b="1">
          <a:solidFill>
            <a:schemeClr val="tx1"/>
          </a:solidFill>
          <a:latin typeface="+mn-lt"/>
        </a:defRPr>
      </a:lvl6pPr>
      <a:lvl7pPr marL="2971800" indent="-228600" algn="l" rtl="0" eaLnBrk="0" fontAlgn="base" hangingPunct="0">
        <a:spcBef>
          <a:spcPct val="20000"/>
        </a:spcBef>
        <a:spcAft>
          <a:spcPct val="0"/>
        </a:spcAft>
        <a:buClr>
          <a:srgbClr val="FF0066"/>
        </a:buClr>
        <a:buFont typeface="Wingdings" pitchFamily="2" charset="2"/>
        <a:buChar char="l"/>
        <a:defRPr sz="2000" b="1">
          <a:solidFill>
            <a:schemeClr val="tx1"/>
          </a:solidFill>
          <a:latin typeface="+mn-lt"/>
        </a:defRPr>
      </a:lvl7pPr>
      <a:lvl8pPr marL="3429000" indent="-228600" algn="l" rtl="0" eaLnBrk="0" fontAlgn="base" hangingPunct="0">
        <a:spcBef>
          <a:spcPct val="20000"/>
        </a:spcBef>
        <a:spcAft>
          <a:spcPct val="0"/>
        </a:spcAft>
        <a:buClr>
          <a:srgbClr val="FF0066"/>
        </a:buClr>
        <a:buFont typeface="Wingdings" pitchFamily="2" charset="2"/>
        <a:buChar char="l"/>
        <a:defRPr sz="2000" b="1">
          <a:solidFill>
            <a:schemeClr val="tx1"/>
          </a:solidFill>
          <a:latin typeface="+mn-lt"/>
        </a:defRPr>
      </a:lvl8pPr>
      <a:lvl9pPr marL="3886200" indent="-228600" algn="l" rtl="0" eaLnBrk="0" fontAlgn="base" hangingPunct="0">
        <a:spcBef>
          <a:spcPct val="20000"/>
        </a:spcBef>
        <a:spcAft>
          <a:spcPct val="0"/>
        </a:spcAft>
        <a:buClr>
          <a:srgbClr val="FF0066"/>
        </a:buClr>
        <a:buFont typeface="Wingdings" pitchFamily="2" charset="2"/>
        <a:buChar char="l"/>
        <a:defRPr sz="2000" b="1">
          <a:solidFill>
            <a:schemeClr val="tx1"/>
          </a:solidFill>
          <a:latin typeface="+mn-lt"/>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6.jpe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hyperlink" Target="http://quantocustaviajar.com/argentina/ushuaia" TargetMode="External"/><Relationship Id="rId2" Type="http://schemas.openxmlformats.org/officeDocument/2006/relationships/image" Target="../media/image26.jp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32.jpeg"/></Relationships>
</file>

<file path=ppt/slides/_rels/slide33.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image" Target="../media/image34.jpg"/></Relationships>
</file>

<file path=ppt/slides/_rels/slide34.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10.jpeg"/></Relationships>
</file>

<file path=ppt/slides/_rels/slide4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hyperlink" Target="http://geotrip.com.br/" TargetMode="External"/><Relationship Id="rId2" Type="http://schemas.openxmlformats.org/officeDocument/2006/relationships/hyperlink" Target="http://insight.tur.br/" TargetMode="Externa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image" Target="../media/image38.png"/><Relationship Id="rId1" Type="http://schemas.openxmlformats.org/officeDocument/2006/relationships/slideLayout" Target="../slideLayouts/slideLayout4.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ubtítulo 3"/>
          <p:cNvSpPr>
            <a:spLocks noGrp="1"/>
          </p:cNvSpPr>
          <p:nvPr>
            <p:ph type="subTitle" idx="1"/>
          </p:nvPr>
        </p:nvSpPr>
        <p:spPr>
          <a:xfrm>
            <a:off x="0" y="2636912"/>
            <a:ext cx="9144000" cy="1752600"/>
          </a:xfrm>
        </p:spPr>
        <p:txBody>
          <a:bodyPr/>
          <a:lstStyle/>
          <a:p>
            <a:br>
              <a:rPr lang="pt-BR" sz="4800" dirty="0">
                <a:solidFill>
                  <a:schemeClr val="bg1"/>
                </a:solidFill>
                <a:latin typeface="Century Gothic" pitchFamily="34" charset="0"/>
              </a:rPr>
            </a:br>
            <a:endParaRPr lang="pt-BR" sz="4800" dirty="0">
              <a:latin typeface="Century Gothic" pitchFamily="34" charset="0"/>
            </a:endParaRPr>
          </a:p>
        </p:txBody>
      </p:sp>
      <p:sp>
        <p:nvSpPr>
          <p:cNvPr id="5" name="CaixaDeTexto 4"/>
          <p:cNvSpPr txBox="1"/>
          <p:nvPr/>
        </p:nvSpPr>
        <p:spPr>
          <a:xfrm>
            <a:off x="0" y="6596063"/>
            <a:ext cx="9144000" cy="261937"/>
          </a:xfrm>
          <a:prstGeom prst="rect">
            <a:avLst/>
          </a:prstGeom>
          <a:noFill/>
        </p:spPr>
        <p:txBody>
          <a:bodyPr>
            <a:spAutoFit/>
          </a:bodyPr>
          <a:lstStyle>
            <a:defPPr>
              <a:defRPr lang="pt-BR"/>
            </a:defPPr>
            <a:lvl1pPr algn="ctr" rtl="0" eaLnBrk="0" fontAlgn="base" hangingPunct="0">
              <a:spcBef>
                <a:spcPct val="0"/>
              </a:spcBef>
              <a:spcAft>
                <a:spcPct val="0"/>
              </a:spcAft>
              <a:defRPr sz="1600" b="1" kern="1200">
                <a:solidFill>
                  <a:srgbClr val="FF0066"/>
                </a:solidFill>
                <a:latin typeface="Arial" charset="0"/>
                <a:ea typeface="+mn-ea"/>
                <a:cs typeface="+mn-cs"/>
              </a:defRPr>
            </a:lvl1pPr>
            <a:lvl2pPr marL="457200" algn="ctr" rtl="0" eaLnBrk="0" fontAlgn="base" hangingPunct="0">
              <a:spcBef>
                <a:spcPct val="0"/>
              </a:spcBef>
              <a:spcAft>
                <a:spcPct val="0"/>
              </a:spcAft>
              <a:defRPr sz="1600" b="1" kern="1200">
                <a:solidFill>
                  <a:srgbClr val="FF0066"/>
                </a:solidFill>
                <a:latin typeface="Arial" charset="0"/>
                <a:ea typeface="+mn-ea"/>
                <a:cs typeface="+mn-cs"/>
              </a:defRPr>
            </a:lvl2pPr>
            <a:lvl3pPr marL="914400" algn="ctr" rtl="0" eaLnBrk="0" fontAlgn="base" hangingPunct="0">
              <a:spcBef>
                <a:spcPct val="0"/>
              </a:spcBef>
              <a:spcAft>
                <a:spcPct val="0"/>
              </a:spcAft>
              <a:defRPr sz="1600" b="1" kern="1200">
                <a:solidFill>
                  <a:srgbClr val="FF0066"/>
                </a:solidFill>
                <a:latin typeface="Arial" charset="0"/>
                <a:ea typeface="+mn-ea"/>
                <a:cs typeface="+mn-cs"/>
              </a:defRPr>
            </a:lvl3pPr>
            <a:lvl4pPr marL="1371600" algn="ctr" rtl="0" eaLnBrk="0" fontAlgn="base" hangingPunct="0">
              <a:spcBef>
                <a:spcPct val="0"/>
              </a:spcBef>
              <a:spcAft>
                <a:spcPct val="0"/>
              </a:spcAft>
              <a:defRPr sz="1600" b="1" kern="1200">
                <a:solidFill>
                  <a:srgbClr val="FF0066"/>
                </a:solidFill>
                <a:latin typeface="Arial" charset="0"/>
                <a:ea typeface="+mn-ea"/>
                <a:cs typeface="+mn-cs"/>
              </a:defRPr>
            </a:lvl4pPr>
            <a:lvl5pPr marL="1828800" algn="ctr" rtl="0" eaLnBrk="0" fontAlgn="base" hangingPunct="0">
              <a:spcBef>
                <a:spcPct val="0"/>
              </a:spcBef>
              <a:spcAft>
                <a:spcPct val="0"/>
              </a:spcAft>
              <a:defRPr sz="1600" b="1" kern="1200">
                <a:solidFill>
                  <a:srgbClr val="FF0066"/>
                </a:solidFill>
                <a:latin typeface="Arial" charset="0"/>
                <a:ea typeface="+mn-ea"/>
                <a:cs typeface="+mn-cs"/>
              </a:defRPr>
            </a:lvl5pPr>
            <a:lvl6pPr marL="2286000" algn="l" defTabSz="914400" rtl="0" eaLnBrk="1" latinLnBrk="0" hangingPunct="1">
              <a:defRPr sz="1600" b="1" kern="1200">
                <a:solidFill>
                  <a:srgbClr val="FF0066"/>
                </a:solidFill>
                <a:latin typeface="Arial" charset="0"/>
                <a:ea typeface="+mn-ea"/>
                <a:cs typeface="+mn-cs"/>
              </a:defRPr>
            </a:lvl6pPr>
            <a:lvl7pPr marL="2743200" algn="l" defTabSz="914400" rtl="0" eaLnBrk="1" latinLnBrk="0" hangingPunct="1">
              <a:defRPr sz="1600" b="1" kern="1200">
                <a:solidFill>
                  <a:srgbClr val="FF0066"/>
                </a:solidFill>
                <a:latin typeface="Arial" charset="0"/>
                <a:ea typeface="+mn-ea"/>
                <a:cs typeface="+mn-cs"/>
              </a:defRPr>
            </a:lvl7pPr>
            <a:lvl8pPr marL="3200400" algn="l" defTabSz="914400" rtl="0" eaLnBrk="1" latinLnBrk="0" hangingPunct="1">
              <a:defRPr sz="1600" b="1" kern="1200">
                <a:solidFill>
                  <a:srgbClr val="FF0066"/>
                </a:solidFill>
                <a:latin typeface="Arial" charset="0"/>
                <a:ea typeface="+mn-ea"/>
                <a:cs typeface="+mn-cs"/>
              </a:defRPr>
            </a:lvl8pPr>
            <a:lvl9pPr marL="3657600" algn="l" defTabSz="914400" rtl="0" eaLnBrk="1" latinLnBrk="0" hangingPunct="1">
              <a:defRPr sz="1600" b="1" kern="1200">
                <a:solidFill>
                  <a:srgbClr val="FF0066"/>
                </a:solidFill>
                <a:latin typeface="Arial" charset="0"/>
                <a:ea typeface="+mn-ea"/>
                <a:cs typeface="+mn-cs"/>
              </a:defRPr>
            </a:lvl9pPr>
          </a:lstStyle>
          <a:p>
            <a:pPr algn="l">
              <a:defRPr/>
            </a:pPr>
            <a:r>
              <a:rPr lang="pt-BR" sz="1100" dirty="0">
                <a:solidFill>
                  <a:schemeClr val="accent2">
                    <a:lumMod val="40000"/>
                    <a:lumOff val="60000"/>
                  </a:schemeClr>
                </a:solidFill>
                <a:latin typeface="Century Gothic" pitchFamily="34" charset="0"/>
              </a:rPr>
              <a:t>Imagem de fundo: céu de São Carlos na data de fundação do observatório Dietrich </a:t>
            </a:r>
            <a:r>
              <a:rPr lang="pt-BR" sz="1100" dirty="0" err="1">
                <a:solidFill>
                  <a:schemeClr val="accent2">
                    <a:lumMod val="40000"/>
                    <a:lumOff val="60000"/>
                  </a:schemeClr>
                </a:solidFill>
                <a:latin typeface="Century Gothic" pitchFamily="34" charset="0"/>
              </a:rPr>
              <a:t>Schiel</a:t>
            </a:r>
            <a:r>
              <a:rPr lang="pt-BR" sz="1100" dirty="0">
                <a:solidFill>
                  <a:schemeClr val="accent2">
                    <a:lumMod val="40000"/>
                    <a:lumOff val="60000"/>
                  </a:schemeClr>
                </a:solidFill>
                <a:latin typeface="Century Gothic" pitchFamily="34" charset="0"/>
              </a:rPr>
              <a:t> (10/04/86, 20:00 TL) crédito: </a:t>
            </a:r>
            <a:r>
              <a:rPr lang="pt-BR" sz="1100" dirty="0" err="1">
                <a:solidFill>
                  <a:schemeClr val="accent2">
                    <a:lumMod val="40000"/>
                    <a:lumOff val="60000"/>
                  </a:schemeClr>
                </a:solidFill>
                <a:latin typeface="Century Gothic" pitchFamily="34" charset="0"/>
              </a:rPr>
              <a:t>Stellarium</a:t>
            </a:r>
            <a:endParaRPr lang="pt-BR" sz="1100" dirty="0">
              <a:solidFill>
                <a:schemeClr val="accent2">
                  <a:lumMod val="40000"/>
                  <a:lumOff val="60000"/>
                </a:schemeClr>
              </a:solidFill>
              <a:latin typeface="Century Gothic" pitchFamily="34" charset="0"/>
            </a:endParaRPr>
          </a:p>
        </p:txBody>
      </p:sp>
      <p:sp>
        <p:nvSpPr>
          <p:cNvPr id="3076" name="AutoShape 9" descr="mailbox://C%7C/Users/ANDRE/AppData/Roaming/Thunderbird/Profiles/81fy1uv9.default/Mail/cdcc.usp.br/Inbox?number=248087&amp;part=1.2&amp;type=image/jpeg&amp;filename=cda-simbolo-2560x1920.jpg"/>
          <p:cNvSpPr>
            <a:spLocks noChangeAspect="1" noChangeArrowheads="1"/>
          </p:cNvSpPr>
          <p:nvPr/>
        </p:nvSpPr>
        <p:spPr bwMode="auto">
          <a:xfrm>
            <a:off x="4538663" y="-144463"/>
            <a:ext cx="304800" cy="304801"/>
          </a:xfrm>
          <a:prstGeom prst="rect">
            <a:avLst/>
          </a:prstGeom>
          <a:noFill/>
          <a:ln w="9525">
            <a:noFill/>
            <a:miter lim="800000"/>
            <a:headEnd/>
            <a:tailEnd/>
          </a:ln>
        </p:spPr>
        <p:txBody>
          <a:bodyPr/>
          <a:lstStyle/>
          <a:p>
            <a:endParaRPr lang="pt-BR"/>
          </a:p>
        </p:txBody>
      </p:sp>
      <p:sp>
        <p:nvSpPr>
          <p:cNvPr id="3077" name="AutoShape 11" descr="mailbox://C%7C/Users/ANDRE/AppData/Roaming/Thunderbird/Profiles/81fy1uv9.default/Mail/cdcc.usp.br/Inbox?number=248087&amp;part=1.2&amp;type=image/jpeg&amp;filename=cda-simbolo-2560x1920.jpg"/>
          <p:cNvSpPr>
            <a:spLocks noChangeAspect="1" noChangeArrowheads="1"/>
          </p:cNvSpPr>
          <p:nvPr/>
        </p:nvSpPr>
        <p:spPr bwMode="auto">
          <a:xfrm>
            <a:off x="4538663" y="-144463"/>
            <a:ext cx="304800" cy="304801"/>
          </a:xfrm>
          <a:prstGeom prst="rect">
            <a:avLst/>
          </a:prstGeom>
          <a:noFill/>
          <a:ln w="9525">
            <a:noFill/>
            <a:miter lim="800000"/>
            <a:headEnd/>
            <a:tailEnd/>
          </a:ln>
        </p:spPr>
        <p:txBody>
          <a:bodyPr/>
          <a:lstStyle/>
          <a:p>
            <a:endParaRPr lang="pt-BR"/>
          </a:p>
        </p:txBody>
      </p:sp>
      <p:sp>
        <p:nvSpPr>
          <p:cNvPr id="3078" name="AutoShape 13" descr="mailbox://C%7C/Users/ANDRE/AppData/Roaming/Thunderbird/Profiles/81fy1uv9.default/Mail/cdcc.usp.br/Inbox?number=248087&amp;part=1.2&amp;type=image/jpeg&amp;filename=cda-simbolo-2560x1920.jpg"/>
          <p:cNvSpPr>
            <a:spLocks noChangeAspect="1" noChangeArrowheads="1"/>
          </p:cNvSpPr>
          <p:nvPr/>
        </p:nvSpPr>
        <p:spPr bwMode="auto">
          <a:xfrm>
            <a:off x="4538663" y="-144463"/>
            <a:ext cx="304800" cy="304801"/>
          </a:xfrm>
          <a:prstGeom prst="rect">
            <a:avLst/>
          </a:prstGeom>
          <a:noFill/>
          <a:ln w="9525">
            <a:noFill/>
            <a:miter lim="800000"/>
            <a:headEnd/>
            <a:tailEnd/>
          </a:ln>
        </p:spPr>
        <p:txBody>
          <a:bodyPr/>
          <a:lstStyle/>
          <a:p>
            <a:endParaRPr lang="pt-BR"/>
          </a:p>
        </p:txBody>
      </p:sp>
      <p:pic>
        <p:nvPicPr>
          <p:cNvPr id="9" name="Picture 2"/>
          <p:cNvPicPr>
            <a:picLocks noChangeAspect="1" noChangeArrowheads="1"/>
          </p:cNvPicPr>
          <p:nvPr/>
        </p:nvPicPr>
        <p:blipFill>
          <a:blip r:embed="rId3" cstate="print">
            <a:clrChange>
              <a:clrFrom>
                <a:srgbClr val="000000"/>
              </a:clrFrom>
              <a:clrTo>
                <a:srgbClr val="000000">
                  <a:alpha val="0"/>
                </a:srgbClr>
              </a:clrTo>
            </a:clrChange>
          </a:blip>
          <a:srcRect/>
          <a:stretch>
            <a:fillRect/>
          </a:stretch>
        </p:blipFill>
        <p:spPr bwMode="auto">
          <a:xfrm>
            <a:off x="144016" y="66528"/>
            <a:ext cx="2699792" cy="1448280"/>
          </a:xfrm>
          <a:prstGeom prst="rect">
            <a:avLst/>
          </a:prstGeom>
          <a:ln w="9525">
            <a:noFill/>
            <a:miter lim="800000"/>
            <a:headEnd/>
            <a:tailEnd/>
          </a:ln>
        </p:spPr>
      </p:pic>
      <p:pic>
        <p:nvPicPr>
          <p:cNvPr id="10" name="Picture 13"/>
          <p:cNvPicPr>
            <a:picLocks noChangeAspect="1" noChangeArrowheads="1"/>
          </p:cNvPicPr>
          <p:nvPr/>
        </p:nvPicPr>
        <p:blipFill>
          <a:blip r:embed="rId4" cstate="print">
            <a:clrChange>
              <a:clrFrom>
                <a:srgbClr val="000000"/>
              </a:clrFrom>
              <a:clrTo>
                <a:srgbClr val="000000">
                  <a:alpha val="0"/>
                </a:srgbClr>
              </a:clrTo>
            </a:clrChange>
          </a:blip>
          <a:srcRect/>
          <a:stretch>
            <a:fillRect/>
          </a:stretch>
        </p:blipFill>
        <p:spPr bwMode="auto">
          <a:xfrm>
            <a:off x="6948264" y="0"/>
            <a:ext cx="1523820" cy="1296144"/>
          </a:xfrm>
          <a:prstGeom prst="rect">
            <a:avLst/>
          </a:prstGeom>
          <a:noFill/>
          <a:ln w="9525">
            <a:noFill/>
            <a:miter lim="800000"/>
            <a:headEnd/>
            <a:tailEnd/>
          </a:ln>
        </p:spPr>
      </p:pic>
      <p:sp>
        <p:nvSpPr>
          <p:cNvPr id="11" name="Retângulo 10"/>
          <p:cNvSpPr/>
          <p:nvPr/>
        </p:nvSpPr>
        <p:spPr>
          <a:xfrm>
            <a:off x="5701362" y="1213302"/>
            <a:ext cx="4055214" cy="415498"/>
          </a:xfrm>
          <a:prstGeom prst="rect">
            <a:avLst/>
          </a:prstGeom>
        </p:spPr>
        <p:txBody>
          <a:bodyPr wrap="square">
            <a:spAutoFit/>
          </a:bodyPr>
          <a:lstStyle/>
          <a:p>
            <a:pPr algn="ctr"/>
            <a:r>
              <a:rPr lang="pt-BR" sz="1050" b="1" dirty="0">
                <a:solidFill>
                  <a:schemeClr val="bg1"/>
                </a:solidFill>
                <a:latin typeface="Century Gothic" pitchFamily="34" charset="0"/>
              </a:rPr>
              <a:t>Centro de Divulgação da Astronomia</a:t>
            </a:r>
          </a:p>
          <a:p>
            <a:pPr algn="ctr"/>
            <a:r>
              <a:rPr lang="pt-BR" sz="1050" b="1" dirty="0">
                <a:solidFill>
                  <a:schemeClr val="bg1"/>
                </a:solidFill>
                <a:latin typeface="Century Gothic" pitchFamily="34" charset="0"/>
              </a:rPr>
              <a:t>Observatório Dietrich </a:t>
            </a:r>
            <a:r>
              <a:rPr lang="pt-BR" sz="1050" b="1" dirty="0" err="1">
                <a:solidFill>
                  <a:schemeClr val="bg1"/>
                </a:solidFill>
                <a:latin typeface="Century Gothic" pitchFamily="34" charset="0"/>
              </a:rPr>
              <a:t>Schiel</a:t>
            </a:r>
            <a:endParaRPr lang="pt-BR" sz="1050" b="1" dirty="0">
              <a:solidFill>
                <a:schemeClr val="bg1"/>
              </a:solidFill>
              <a:latin typeface="Century Gothic" pitchFamily="34" charset="0"/>
            </a:endParaRPr>
          </a:p>
        </p:txBody>
      </p:sp>
      <p:sp>
        <p:nvSpPr>
          <p:cNvPr id="12" name="CaixaDeTexto 11"/>
          <p:cNvSpPr txBox="1"/>
          <p:nvPr/>
        </p:nvSpPr>
        <p:spPr>
          <a:xfrm>
            <a:off x="4860032" y="4365104"/>
            <a:ext cx="4032448" cy="584775"/>
          </a:xfrm>
          <a:prstGeom prst="rect">
            <a:avLst/>
          </a:prstGeom>
          <a:noFill/>
        </p:spPr>
        <p:txBody>
          <a:bodyPr wrap="square" rtlCol="0">
            <a:spAutoFit/>
          </a:bodyPr>
          <a:lstStyle/>
          <a:p>
            <a:r>
              <a:rPr lang="pt-BR" dirty="0">
                <a:solidFill>
                  <a:schemeClr val="bg1"/>
                </a:solidFill>
              </a:rPr>
              <a:t>Tamara Galindo </a:t>
            </a:r>
            <a:r>
              <a:rPr lang="pt-BR" dirty="0" err="1">
                <a:solidFill>
                  <a:schemeClr val="bg1"/>
                </a:solidFill>
              </a:rPr>
              <a:t>Ferlin</a:t>
            </a:r>
            <a:br>
              <a:rPr lang="pt-BR" dirty="0">
                <a:solidFill>
                  <a:schemeClr val="bg1"/>
                </a:solidFill>
              </a:rPr>
            </a:br>
            <a:r>
              <a:rPr lang="pt-BR" dirty="0">
                <a:solidFill>
                  <a:schemeClr val="bg1"/>
                </a:solidFill>
              </a:rPr>
              <a:t>tamaragferlin@gmail.com</a:t>
            </a:r>
          </a:p>
        </p:txBody>
      </p:sp>
      <p:sp>
        <p:nvSpPr>
          <p:cNvPr id="13" name="CaixaDeTexto 12"/>
          <p:cNvSpPr txBox="1"/>
          <p:nvPr/>
        </p:nvSpPr>
        <p:spPr>
          <a:xfrm>
            <a:off x="1547664" y="2710970"/>
            <a:ext cx="6048672" cy="584775"/>
          </a:xfrm>
          <a:prstGeom prst="rect">
            <a:avLst/>
          </a:prstGeom>
          <a:noFill/>
        </p:spPr>
        <p:txBody>
          <a:bodyPr wrap="square" rtlCol="0">
            <a:spAutoFit/>
          </a:bodyPr>
          <a:lstStyle/>
          <a:p>
            <a:r>
              <a:rPr lang="pt-BR" sz="3200" dirty="0">
                <a:solidFill>
                  <a:schemeClr val="bg1"/>
                </a:solidFill>
              </a:rPr>
              <a:t>Caçadores de Auroras</a:t>
            </a:r>
          </a:p>
        </p:txBody>
      </p:sp>
    </p:spTree>
  </p:cSld>
  <p:clrMapOvr>
    <a:masterClrMapping/>
  </p:clrMapOvr>
  <p:transition spd="med">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2780928"/>
            <a:ext cx="7772400" cy="1143000"/>
          </a:xfrm>
        </p:spPr>
        <p:txBody>
          <a:bodyPr/>
          <a:lstStyle/>
          <a:p>
            <a:r>
              <a:rPr lang="pt-BR" b="0" dirty="0">
                <a:solidFill>
                  <a:schemeClr val="bg1"/>
                </a:solidFill>
              </a:rPr>
              <a:t>Onde é melhor ver?</a:t>
            </a:r>
          </a:p>
        </p:txBody>
      </p:sp>
    </p:spTree>
    <p:extLst>
      <p:ext uri="{BB962C8B-B14F-4D97-AF65-F5344CB8AC3E}">
        <p14:creationId xmlns:p14="http://schemas.microsoft.com/office/powerpoint/2010/main" val="2485190366"/>
      </p:ext>
    </p:ext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636912"/>
            <a:ext cx="7772400" cy="1143000"/>
          </a:xfrm>
        </p:spPr>
        <p:txBody>
          <a:bodyPr/>
          <a:lstStyle/>
          <a:p>
            <a:r>
              <a:rPr lang="pt-BR" dirty="0">
                <a:solidFill>
                  <a:schemeClr val="bg1"/>
                </a:solidFill>
              </a:rPr>
              <a:t>Hemisfério Norte</a:t>
            </a:r>
          </a:p>
        </p:txBody>
      </p:sp>
    </p:spTree>
    <p:extLst>
      <p:ext uri="{BB962C8B-B14F-4D97-AF65-F5344CB8AC3E}">
        <p14:creationId xmlns:p14="http://schemas.microsoft.com/office/powerpoint/2010/main" val="355825436"/>
      </p:ext>
    </p:extLst>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051720" y="-111809"/>
            <a:ext cx="5705460" cy="6937456"/>
          </a:xfrm>
        </p:spPr>
      </p:pic>
    </p:spTree>
    <p:extLst>
      <p:ext uri="{BB962C8B-B14F-4D97-AF65-F5344CB8AC3E}">
        <p14:creationId xmlns:p14="http://schemas.microsoft.com/office/powerpoint/2010/main" val="193459027"/>
      </p:ext>
    </p:extLst>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5496" y="0"/>
            <a:ext cx="9859008" cy="6858000"/>
          </a:xfrm>
          <a:prstGeom prst="rect">
            <a:avLst/>
          </a:prstGeom>
        </p:spPr>
      </p:pic>
      <p:sp>
        <p:nvSpPr>
          <p:cNvPr id="7" name="TextBox 6"/>
          <p:cNvSpPr txBox="1"/>
          <p:nvPr/>
        </p:nvSpPr>
        <p:spPr>
          <a:xfrm>
            <a:off x="2555776" y="908720"/>
            <a:ext cx="3600400" cy="769441"/>
          </a:xfrm>
          <a:prstGeom prst="rect">
            <a:avLst/>
          </a:prstGeom>
          <a:noFill/>
        </p:spPr>
        <p:txBody>
          <a:bodyPr wrap="square" rtlCol="0">
            <a:spAutoFit/>
          </a:bodyPr>
          <a:lstStyle/>
          <a:p>
            <a:r>
              <a:rPr lang="pt-BR" sz="4400" dirty="0">
                <a:solidFill>
                  <a:schemeClr val="bg1"/>
                </a:solidFill>
              </a:rPr>
              <a:t>1 – Rússia.</a:t>
            </a:r>
            <a:endParaRPr lang="pt-BR" sz="4400" dirty="0"/>
          </a:p>
        </p:txBody>
      </p:sp>
      <p:sp>
        <p:nvSpPr>
          <p:cNvPr id="2" name="TextBox 1"/>
          <p:cNvSpPr txBox="1"/>
          <p:nvPr/>
        </p:nvSpPr>
        <p:spPr>
          <a:xfrm>
            <a:off x="0" y="1988840"/>
            <a:ext cx="5688632" cy="1631216"/>
          </a:xfrm>
          <a:prstGeom prst="rect">
            <a:avLst/>
          </a:prstGeom>
          <a:noFill/>
        </p:spPr>
        <p:txBody>
          <a:bodyPr wrap="square" rtlCol="0">
            <a:spAutoFit/>
          </a:bodyPr>
          <a:lstStyle/>
          <a:p>
            <a:pPr marL="285750" indent="-285750" algn="l">
              <a:buFont typeface="Arial" panose="020B0604020202020204" pitchFamily="34" charset="0"/>
              <a:buChar char="•"/>
            </a:pPr>
            <a:r>
              <a:rPr lang="pt-BR" sz="2800" b="0" dirty="0">
                <a:solidFill>
                  <a:schemeClr val="bg1"/>
                </a:solidFill>
                <a:latin typeface="Times New Roman" pitchFamily="18" charset="0"/>
              </a:rPr>
              <a:t>Dificuldade do idioma</a:t>
            </a:r>
          </a:p>
          <a:p>
            <a:pPr algn="l"/>
            <a:endParaRPr lang="pt-BR" sz="2800" b="0" dirty="0">
              <a:solidFill>
                <a:schemeClr val="bg1"/>
              </a:solidFill>
              <a:latin typeface="Times New Roman" pitchFamily="18" charset="0"/>
            </a:endParaRPr>
          </a:p>
          <a:p>
            <a:pPr marL="285750" indent="-285750" algn="l">
              <a:buFont typeface="Arial" panose="020B0604020202020204" pitchFamily="34" charset="0"/>
              <a:buChar char="•"/>
            </a:pPr>
            <a:r>
              <a:rPr lang="pt-BR" sz="2800" b="0" dirty="0">
                <a:solidFill>
                  <a:schemeClr val="bg1"/>
                </a:solidFill>
                <a:latin typeface="Times New Roman" pitchFamily="18" charset="0"/>
              </a:rPr>
              <a:t>Frio intenso grande parte do tempo</a:t>
            </a:r>
          </a:p>
          <a:p>
            <a:pPr marL="285750" indent="-285750">
              <a:buFont typeface="Arial" panose="020B0604020202020204" pitchFamily="34" charset="0"/>
              <a:buChar char="•"/>
            </a:pPr>
            <a:endParaRPr lang="pt-BR" dirty="0">
              <a:solidFill>
                <a:schemeClr val="bg1"/>
              </a:solidFill>
            </a:endParaRPr>
          </a:p>
        </p:txBody>
      </p:sp>
    </p:spTree>
    <p:extLst>
      <p:ext uri="{BB962C8B-B14F-4D97-AF65-F5344CB8AC3E}">
        <p14:creationId xmlns:p14="http://schemas.microsoft.com/office/powerpoint/2010/main" val="1300099529"/>
      </p:ext>
    </p:extLst>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4624" y="0"/>
            <a:ext cx="10909212" cy="7272808"/>
          </a:xfrm>
          <a:prstGeom prst="rect">
            <a:avLst/>
          </a:prstGeom>
        </p:spPr>
      </p:pic>
      <p:sp>
        <p:nvSpPr>
          <p:cNvPr id="6" name="TextBox 5"/>
          <p:cNvSpPr txBox="1"/>
          <p:nvPr/>
        </p:nvSpPr>
        <p:spPr>
          <a:xfrm>
            <a:off x="1277634" y="620688"/>
            <a:ext cx="6048672" cy="707886"/>
          </a:xfrm>
          <a:prstGeom prst="rect">
            <a:avLst/>
          </a:prstGeom>
          <a:noFill/>
        </p:spPr>
        <p:txBody>
          <a:bodyPr wrap="square" rtlCol="0">
            <a:spAutoFit/>
          </a:bodyPr>
          <a:lstStyle/>
          <a:p>
            <a:r>
              <a:rPr lang="pt-BR" sz="4000" dirty="0">
                <a:solidFill>
                  <a:schemeClr val="bg1"/>
                </a:solidFill>
              </a:rPr>
              <a:t>2 – Finlândia</a:t>
            </a:r>
            <a:endParaRPr lang="pt-BR" sz="4000" dirty="0"/>
          </a:p>
        </p:txBody>
      </p:sp>
      <p:sp>
        <p:nvSpPr>
          <p:cNvPr id="2" name="TextBox 1"/>
          <p:cNvSpPr txBox="1"/>
          <p:nvPr/>
        </p:nvSpPr>
        <p:spPr>
          <a:xfrm>
            <a:off x="-450558" y="1628800"/>
            <a:ext cx="9721080" cy="2800767"/>
          </a:xfrm>
          <a:prstGeom prst="rect">
            <a:avLst/>
          </a:prstGeom>
          <a:noFill/>
        </p:spPr>
        <p:txBody>
          <a:bodyPr wrap="square" rtlCol="0">
            <a:spAutoFit/>
          </a:bodyPr>
          <a:lstStyle/>
          <a:p>
            <a:pPr marL="285750" indent="-285750" algn="l">
              <a:buFont typeface="Arial" panose="020B0604020202020204" pitchFamily="34" charset="0"/>
              <a:buChar char="•"/>
            </a:pPr>
            <a:r>
              <a:rPr lang="pt-BR" sz="2400" b="0" dirty="0">
                <a:solidFill>
                  <a:schemeClr val="bg1"/>
                </a:solidFill>
                <a:latin typeface="Times New Roman" pitchFamily="18" charset="0"/>
              </a:rPr>
              <a:t>Euro bem mais barato</a:t>
            </a:r>
          </a:p>
          <a:p>
            <a:pPr marL="285750" indent="-285750" algn="l">
              <a:buFont typeface="Arial" panose="020B0604020202020204" pitchFamily="34" charset="0"/>
              <a:buChar char="•"/>
            </a:pPr>
            <a:endParaRPr lang="pt-BR" sz="2400" b="0" dirty="0">
              <a:solidFill>
                <a:schemeClr val="bg1"/>
              </a:solidFill>
              <a:latin typeface="Times New Roman" pitchFamily="18" charset="0"/>
            </a:endParaRPr>
          </a:p>
          <a:p>
            <a:pPr marL="285750" indent="-285750" algn="l">
              <a:buFont typeface="Arial" panose="020B0604020202020204" pitchFamily="34" charset="0"/>
              <a:buChar char="•"/>
            </a:pPr>
            <a:r>
              <a:rPr lang="pt-BR" sz="2400" b="0" dirty="0">
                <a:solidFill>
                  <a:schemeClr val="bg1"/>
                </a:solidFill>
                <a:latin typeface="Times New Roman" pitchFamily="18" charset="0"/>
              </a:rPr>
              <a:t>As paisagens de contos de fadas me fazem colocar a Finlândia como um excelente local para ver Aurora Boreal</a:t>
            </a:r>
          </a:p>
          <a:p>
            <a:pPr marL="285750" indent="-285750" algn="l">
              <a:buFont typeface="Arial" panose="020B0604020202020204" pitchFamily="34" charset="0"/>
              <a:buChar char="•"/>
            </a:pPr>
            <a:endParaRPr lang="pt-BR" sz="2400" b="0" dirty="0">
              <a:solidFill>
                <a:schemeClr val="bg1"/>
              </a:solidFill>
              <a:latin typeface="Times New Roman" pitchFamily="18" charset="0"/>
            </a:endParaRPr>
          </a:p>
          <a:p>
            <a:pPr marL="285750" indent="-285750" algn="l">
              <a:buFont typeface="Arial" panose="020B0604020202020204" pitchFamily="34" charset="0"/>
              <a:buChar char="•"/>
            </a:pPr>
            <a:r>
              <a:rPr lang="pt-BR" sz="2400" b="0" dirty="0">
                <a:solidFill>
                  <a:schemeClr val="bg1"/>
                </a:solidFill>
                <a:latin typeface="Times New Roman" pitchFamily="18" charset="0"/>
              </a:rPr>
              <a:t>Finlândia tem um clima muito mais gelado </a:t>
            </a:r>
          </a:p>
          <a:p>
            <a:pPr algn="l"/>
            <a:endParaRPr lang="pt-BR" b="0" dirty="0">
              <a:solidFill>
                <a:schemeClr val="bg1"/>
              </a:solidFill>
              <a:latin typeface="Times New Roman" pitchFamily="18" charset="0"/>
            </a:endParaRPr>
          </a:p>
          <a:p>
            <a:pPr algn="l"/>
            <a:endParaRPr lang="pt-BR" b="0" dirty="0">
              <a:solidFill>
                <a:schemeClr val="bg1"/>
              </a:solidFill>
              <a:latin typeface="Times New Roman" pitchFamily="18" charset="0"/>
            </a:endParaRPr>
          </a:p>
        </p:txBody>
      </p:sp>
    </p:spTree>
    <p:extLst>
      <p:ext uri="{BB962C8B-B14F-4D97-AF65-F5344CB8AC3E}">
        <p14:creationId xmlns:p14="http://schemas.microsoft.com/office/powerpoint/2010/main" val="716541440"/>
      </p:ext>
    </p:extLst>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pt-BR"/>
          </a:p>
        </p:txBody>
      </p:sp>
      <p:pic>
        <p:nvPicPr>
          <p:cNvPr id="5" name="Content Placeholder 4"/>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511714" y="0"/>
            <a:ext cx="10319828" cy="6879885"/>
          </a:xfrm>
        </p:spPr>
      </p:pic>
      <p:sp>
        <p:nvSpPr>
          <p:cNvPr id="6" name="TextBox 5"/>
          <p:cNvSpPr txBox="1"/>
          <p:nvPr/>
        </p:nvSpPr>
        <p:spPr>
          <a:xfrm>
            <a:off x="2195736" y="609093"/>
            <a:ext cx="4752528" cy="769441"/>
          </a:xfrm>
          <a:prstGeom prst="rect">
            <a:avLst/>
          </a:prstGeom>
          <a:noFill/>
        </p:spPr>
        <p:txBody>
          <a:bodyPr wrap="square" rtlCol="0">
            <a:spAutoFit/>
          </a:bodyPr>
          <a:lstStyle/>
          <a:p>
            <a:r>
              <a:rPr lang="pt-BR" sz="4400" dirty="0">
                <a:solidFill>
                  <a:schemeClr val="bg1"/>
                </a:solidFill>
              </a:rPr>
              <a:t>3 - Suécia</a:t>
            </a:r>
          </a:p>
        </p:txBody>
      </p:sp>
      <p:sp>
        <p:nvSpPr>
          <p:cNvPr id="3" name="TextBox 2"/>
          <p:cNvSpPr txBox="1"/>
          <p:nvPr/>
        </p:nvSpPr>
        <p:spPr>
          <a:xfrm>
            <a:off x="-180528" y="4221088"/>
            <a:ext cx="9154464" cy="1200329"/>
          </a:xfrm>
          <a:prstGeom prst="rect">
            <a:avLst/>
          </a:prstGeom>
          <a:noFill/>
        </p:spPr>
        <p:txBody>
          <a:bodyPr wrap="square" rtlCol="0">
            <a:spAutoFit/>
          </a:bodyPr>
          <a:lstStyle/>
          <a:p>
            <a:pPr marL="342900" indent="-342900" algn="l">
              <a:buFont typeface="Arial" panose="020B0604020202020204" pitchFamily="34" charset="0"/>
              <a:buChar char="•"/>
            </a:pPr>
            <a:r>
              <a:rPr lang="pt-BR" sz="2400" b="0" dirty="0">
                <a:solidFill>
                  <a:schemeClr val="bg1"/>
                </a:solidFill>
                <a:latin typeface="Times New Roman" pitchFamily="18" charset="0"/>
              </a:rPr>
              <a:t>O preço é similar ao da Noruega e a temperatura igual a da Finlândia</a:t>
            </a:r>
          </a:p>
          <a:p>
            <a:pPr marL="342900" indent="-342900" algn="l">
              <a:buFont typeface="Arial" panose="020B0604020202020204" pitchFamily="34" charset="0"/>
              <a:buChar char="•"/>
            </a:pPr>
            <a:endParaRPr lang="pt-BR" sz="2400" b="0" dirty="0">
              <a:solidFill>
                <a:schemeClr val="bg1"/>
              </a:solidFill>
              <a:latin typeface="Times New Roman" pitchFamily="18" charset="0"/>
            </a:endParaRPr>
          </a:p>
          <a:p>
            <a:pPr marL="342900" indent="-342900" algn="l">
              <a:buFont typeface="Arial" panose="020B0604020202020204" pitchFamily="34" charset="0"/>
              <a:buChar char="•"/>
            </a:pPr>
            <a:r>
              <a:rPr lang="pt-BR" sz="2400" b="0" dirty="0">
                <a:solidFill>
                  <a:schemeClr val="bg1"/>
                </a:solidFill>
                <a:latin typeface="Times New Roman" pitchFamily="18" charset="0"/>
              </a:rPr>
              <a:t>ICE HOTEL</a:t>
            </a:r>
            <a:endParaRPr lang="pt-BR" sz="2400" dirty="0">
              <a:solidFill>
                <a:schemeClr val="bg1"/>
              </a:solidFill>
            </a:endParaRPr>
          </a:p>
        </p:txBody>
      </p:sp>
    </p:spTree>
    <p:extLst>
      <p:ext uri="{BB962C8B-B14F-4D97-AF65-F5344CB8AC3E}">
        <p14:creationId xmlns:p14="http://schemas.microsoft.com/office/powerpoint/2010/main" val="1545701738"/>
      </p:ext>
    </p:extLst>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a:solidFill>
                  <a:schemeClr val="bg1"/>
                </a:solidFill>
              </a:rPr>
              <a:t>4 -Dinamarca.</a:t>
            </a:r>
            <a:br>
              <a:rPr lang="pt-BR" dirty="0">
                <a:solidFill>
                  <a:schemeClr val="bg1"/>
                </a:solidFill>
              </a:rPr>
            </a:br>
            <a:endParaRPr lang="pt-BR" dirty="0">
              <a:solidFill>
                <a:schemeClr val="bg1"/>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0528" y="-99392"/>
            <a:ext cx="9896028" cy="6957392"/>
          </a:xfrm>
          <a:prstGeom prst="rect">
            <a:avLst/>
          </a:prstGeom>
        </p:spPr>
      </p:pic>
      <p:sp>
        <p:nvSpPr>
          <p:cNvPr id="4" name="TextBox 3"/>
          <p:cNvSpPr txBox="1"/>
          <p:nvPr/>
        </p:nvSpPr>
        <p:spPr>
          <a:xfrm>
            <a:off x="1923170" y="857934"/>
            <a:ext cx="5544616" cy="646331"/>
          </a:xfrm>
          <a:prstGeom prst="rect">
            <a:avLst/>
          </a:prstGeom>
          <a:noFill/>
        </p:spPr>
        <p:txBody>
          <a:bodyPr wrap="square" rtlCol="0">
            <a:spAutoFit/>
          </a:bodyPr>
          <a:lstStyle/>
          <a:p>
            <a:r>
              <a:rPr lang="pt-BR" sz="3600" dirty="0">
                <a:solidFill>
                  <a:schemeClr val="bg1"/>
                </a:solidFill>
              </a:rPr>
              <a:t>4 - Dinamarca</a:t>
            </a:r>
          </a:p>
        </p:txBody>
      </p:sp>
      <p:sp>
        <p:nvSpPr>
          <p:cNvPr id="5" name="TextBox 4"/>
          <p:cNvSpPr txBox="1"/>
          <p:nvPr/>
        </p:nvSpPr>
        <p:spPr>
          <a:xfrm>
            <a:off x="6389" y="3789040"/>
            <a:ext cx="4824536" cy="1938992"/>
          </a:xfrm>
          <a:prstGeom prst="rect">
            <a:avLst/>
          </a:prstGeom>
          <a:noFill/>
        </p:spPr>
        <p:txBody>
          <a:bodyPr wrap="square" rtlCol="0">
            <a:spAutoFit/>
          </a:bodyPr>
          <a:lstStyle/>
          <a:p>
            <a:pPr marL="342900" indent="-342900" algn="l">
              <a:buFont typeface="Arial" panose="020B0604020202020204" pitchFamily="34" charset="0"/>
              <a:buChar char="•"/>
            </a:pPr>
            <a:r>
              <a:rPr lang="pt-BR" sz="2400" b="0" dirty="0">
                <a:solidFill>
                  <a:schemeClr val="bg1"/>
                </a:solidFill>
                <a:latin typeface="Times New Roman" pitchFamily="18" charset="0"/>
              </a:rPr>
              <a:t>Dificuldade parachegar </a:t>
            </a:r>
          </a:p>
          <a:p>
            <a:pPr marL="342900" indent="-342900" algn="l">
              <a:buFont typeface="Arial" panose="020B0604020202020204" pitchFamily="34" charset="0"/>
              <a:buChar char="•"/>
            </a:pPr>
            <a:endParaRPr lang="pt-BR" sz="2400" b="0" dirty="0">
              <a:solidFill>
                <a:schemeClr val="bg1"/>
              </a:solidFill>
              <a:latin typeface="Times New Roman" pitchFamily="18" charset="0"/>
            </a:endParaRPr>
          </a:p>
          <a:p>
            <a:pPr marL="342900" indent="-342900" algn="l">
              <a:buFont typeface="Arial" panose="020B0604020202020204" pitchFamily="34" charset="0"/>
              <a:buChar char="•"/>
            </a:pPr>
            <a:r>
              <a:rPr lang="pt-BR" sz="2400" b="0" dirty="0">
                <a:solidFill>
                  <a:schemeClr val="bg1"/>
                </a:solidFill>
                <a:latin typeface="Times New Roman" pitchFamily="18" charset="0"/>
              </a:rPr>
              <a:t>Preços estratosféricos </a:t>
            </a:r>
          </a:p>
          <a:p>
            <a:pPr algn="l"/>
            <a:endParaRPr lang="pt-BR" sz="2400" b="0" dirty="0">
              <a:solidFill>
                <a:schemeClr val="bg1"/>
              </a:solidFill>
              <a:latin typeface="Times New Roman" pitchFamily="18" charset="0"/>
            </a:endParaRPr>
          </a:p>
          <a:p>
            <a:pPr marL="342900" indent="-342900" algn="l">
              <a:buFont typeface="Arial" panose="020B0604020202020204" pitchFamily="34" charset="0"/>
              <a:buChar char="•"/>
            </a:pPr>
            <a:r>
              <a:rPr lang="pt-BR" sz="2400" b="0" dirty="0">
                <a:solidFill>
                  <a:schemeClr val="bg1"/>
                </a:solidFill>
                <a:latin typeface="Times New Roman" pitchFamily="18" charset="0"/>
              </a:rPr>
              <a:t>Pouca incidencia de Auroras</a:t>
            </a:r>
            <a:endParaRPr lang="pt-BR" sz="2400" dirty="0">
              <a:solidFill>
                <a:schemeClr val="bg1"/>
              </a:solidFill>
            </a:endParaRPr>
          </a:p>
        </p:txBody>
      </p:sp>
    </p:spTree>
    <p:extLst>
      <p:ext uri="{BB962C8B-B14F-4D97-AF65-F5344CB8AC3E}">
        <p14:creationId xmlns:p14="http://schemas.microsoft.com/office/powerpoint/2010/main" val="1405496584"/>
      </p:ext>
    </p:extLst>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pt-BR"/>
          </a:p>
        </p:txBody>
      </p:sp>
      <p:pic>
        <p:nvPicPr>
          <p:cNvPr id="5" name="Content Placeholder 4"/>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206593" y="-35294"/>
            <a:ext cx="9383250" cy="7029400"/>
          </a:xfrm>
        </p:spPr>
      </p:pic>
      <p:sp>
        <p:nvSpPr>
          <p:cNvPr id="8" name="Rectangle 7"/>
          <p:cNvSpPr/>
          <p:nvPr/>
        </p:nvSpPr>
        <p:spPr>
          <a:xfrm>
            <a:off x="2483768" y="513478"/>
            <a:ext cx="2723823" cy="646331"/>
          </a:xfrm>
          <a:prstGeom prst="rect">
            <a:avLst/>
          </a:prstGeom>
        </p:spPr>
        <p:txBody>
          <a:bodyPr wrap="none">
            <a:spAutoFit/>
          </a:bodyPr>
          <a:lstStyle/>
          <a:p>
            <a:r>
              <a:rPr lang="pt-BR" sz="3600" dirty="0">
                <a:solidFill>
                  <a:schemeClr val="bg1"/>
                </a:solidFill>
              </a:rPr>
              <a:t>5 - Noruega</a:t>
            </a:r>
          </a:p>
        </p:txBody>
      </p:sp>
      <p:sp>
        <p:nvSpPr>
          <p:cNvPr id="9" name="TextBox 8"/>
          <p:cNvSpPr txBox="1"/>
          <p:nvPr/>
        </p:nvSpPr>
        <p:spPr>
          <a:xfrm>
            <a:off x="1352110" y="1708581"/>
            <a:ext cx="7848872" cy="3416320"/>
          </a:xfrm>
          <a:prstGeom prst="rect">
            <a:avLst/>
          </a:prstGeom>
          <a:noFill/>
        </p:spPr>
        <p:txBody>
          <a:bodyPr wrap="square" rtlCol="0">
            <a:spAutoFit/>
          </a:bodyPr>
          <a:lstStyle/>
          <a:p>
            <a:pPr marL="285750" indent="-285750" algn="l">
              <a:buFont typeface="Arial" panose="020B0604020202020204" pitchFamily="34" charset="0"/>
              <a:buChar char="•"/>
            </a:pPr>
            <a:r>
              <a:rPr lang="pt-BR" sz="2400" b="0" dirty="0">
                <a:solidFill>
                  <a:schemeClr val="bg1"/>
                </a:solidFill>
                <a:latin typeface="Times New Roman" pitchFamily="18" charset="0"/>
              </a:rPr>
              <a:t>Tromso, capital da Aurora Boreal na Noruega</a:t>
            </a:r>
          </a:p>
          <a:p>
            <a:pPr marL="285750" indent="-285750" algn="l">
              <a:buFont typeface="Arial" panose="020B0604020202020204" pitchFamily="34" charset="0"/>
              <a:buChar char="•"/>
            </a:pPr>
            <a:endParaRPr lang="pt-BR" sz="2400" b="0" dirty="0">
              <a:solidFill>
                <a:schemeClr val="bg1"/>
              </a:solidFill>
              <a:latin typeface="Times New Roman" pitchFamily="18" charset="0"/>
            </a:endParaRPr>
          </a:p>
          <a:p>
            <a:pPr marL="285750" indent="-285750" algn="l">
              <a:buFont typeface="Arial" panose="020B0604020202020204" pitchFamily="34" charset="0"/>
              <a:buChar char="•"/>
            </a:pPr>
            <a:r>
              <a:rPr lang="pt-BR" sz="2400" b="0" dirty="0">
                <a:solidFill>
                  <a:schemeClr val="bg1"/>
                </a:solidFill>
                <a:latin typeface="Times New Roman" pitchFamily="18" charset="0"/>
              </a:rPr>
              <a:t>Tromso tem um aeroporto internacional, restaurantes espetaculares e é uma cidade universitária com toda estrutura para receber turistas que vão até lá ver a Aurora</a:t>
            </a:r>
          </a:p>
          <a:p>
            <a:pPr algn="l"/>
            <a:endParaRPr lang="pt-BR" sz="2400" b="0" dirty="0">
              <a:solidFill>
                <a:schemeClr val="bg1"/>
              </a:solidFill>
              <a:latin typeface="Times New Roman" pitchFamily="18" charset="0"/>
            </a:endParaRPr>
          </a:p>
          <a:p>
            <a:pPr marL="285750" indent="-285750" algn="l">
              <a:buFont typeface="Arial" panose="020B0604020202020204" pitchFamily="34" charset="0"/>
              <a:buChar char="•"/>
            </a:pPr>
            <a:r>
              <a:rPr lang="pt-BR" sz="2400" b="0" dirty="0">
                <a:solidFill>
                  <a:schemeClr val="bg1"/>
                </a:solidFill>
                <a:latin typeface="Times New Roman" pitchFamily="18" charset="0"/>
              </a:rPr>
              <a:t>Muito caro</a:t>
            </a:r>
          </a:p>
          <a:p>
            <a:pPr algn="l"/>
            <a:endParaRPr lang="pt-BR" sz="2400" b="0" dirty="0">
              <a:solidFill>
                <a:schemeClr val="bg1"/>
              </a:solidFill>
              <a:latin typeface="Times New Roman" pitchFamily="18" charset="0"/>
            </a:endParaRPr>
          </a:p>
          <a:p>
            <a:pPr marL="285750" indent="-285750" algn="l">
              <a:buFont typeface="Arial" panose="020B0604020202020204" pitchFamily="34" charset="0"/>
              <a:buChar char="•"/>
            </a:pPr>
            <a:r>
              <a:rPr lang="pt-BR" sz="2400" b="0" dirty="0">
                <a:solidFill>
                  <a:schemeClr val="bg1"/>
                </a:solidFill>
                <a:latin typeface="Times New Roman" pitchFamily="18" charset="0"/>
              </a:rPr>
              <a:t>A temperatura é a mais amena</a:t>
            </a:r>
            <a:endParaRPr lang="pt-BR" sz="2400" dirty="0"/>
          </a:p>
        </p:txBody>
      </p:sp>
    </p:spTree>
    <p:extLst>
      <p:ext uri="{BB962C8B-B14F-4D97-AF65-F5344CB8AC3E}">
        <p14:creationId xmlns:p14="http://schemas.microsoft.com/office/powerpoint/2010/main" val="1634377155"/>
      </p:ext>
    </p:extLst>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pt-BR"/>
          </a:p>
        </p:txBody>
      </p:sp>
      <p:pic>
        <p:nvPicPr>
          <p:cNvPr id="7" name="Content Placeholder 6"/>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245775" y="-12411"/>
            <a:ext cx="10402930" cy="6929952"/>
          </a:xfrm>
        </p:spPr>
      </p:pic>
      <p:sp>
        <p:nvSpPr>
          <p:cNvPr id="8" name="TextBox 7"/>
          <p:cNvSpPr txBox="1"/>
          <p:nvPr/>
        </p:nvSpPr>
        <p:spPr>
          <a:xfrm>
            <a:off x="1435410" y="609600"/>
            <a:ext cx="5040560" cy="646331"/>
          </a:xfrm>
          <a:prstGeom prst="rect">
            <a:avLst/>
          </a:prstGeom>
          <a:noFill/>
        </p:spPr>
        <p:txBody>
          <a:bodyPr wrap="square" rtlCol="0">
            <a:spAutoFit/>
          </a:bodyPr>
          <a:lstStyle/>
          <a:p>
            <a:r>
              <a:rPr lang="pt-BR" sz="3600" dirty="0">
                <a:solidFill>
                  <a:schemeClr val="bg1"/>
                </a:solidFill>
              </a:rPr>
              <a:t>6 - Inslândia</a:t>
            </a:r>
          </a:p>
        </p:txBody>
      </p:sp>
      <p:sp>
        <p:nvSpPr>
          <p:cNvPr id="9" name="TextBox 8"/>
          <p:cNvSpPr txBox="1"/>
          <p:nvPr/>
        </p:nvSpPr>
        <p:spPr>
          <a:xfrm>
            <a:off x="-538483" y="1682850"/>
            <a:ext cx="6696744" cy="3539430"/>
          </a:xfrm>
          <a:prstGeom prst="rect">
            <a:avLst/>
          </a:prstGeom>
          <a:noFill/>
        </p:spPr>
        <p:txBody>
          <a:bodyPr wrap="square" rtlCol="0">
            <a:spAutoFit/>
          </a:bodyPr>
          <a:lstStyle/>
          <a:p>
            <a:pPr marL="285750" indent="-285750" algn="l">
              <a:buFont typeface="Arial" panose="020B0604020202020204" pitchFamily="34" charset="0"/>
              <a:buChar char="•"/>
            </a:pPr>
            <a:r>
              <a:rPr lang="pt-BR" sz="2800" b="0" dirty="0">
                <a:solidFill>
                  <a:schemeClr val="bg1"/>
                </a:solidFill>
                <a:latin typeface="Times New Roman" pitchFamily="18" charset="0"/>
              </a:rPr>
              <a:t>Preço insano</a:t>
            </a:r>
          </a:p>
          <a:p>
            <a:pPr marL="285750" indent="-285750" algn="l">
              <a:buFont typeface="Arial" panose="020B0604020202020204" pitchFamily="34" charset="0"/>
              <a:buChar char="•"/>
            </a:pPr>
            <a:endParaRPr lang="pt-BR" sz="2800" b="0" dirty="0">
              <a:solidFill>
                <a:schemeClr val="bg1"/>
              </a:solidFill>
              <a:latin typeface="Times New Roman" pitchFamily="18" charset="0"/>
            </a:endParaRPr>
          </a:p>
          <a:p>
            <a:pPr marL="285750" indent="-285750" algn="l">
              <a:buFont typeface="Arial" panose="020B0604020202020204" pitchFamily="34" charset="0"/>
              <a:buChar char="•"/>
            </a:pPr>
            <a:r>
              <a:rPr lang="pt-BR" sz="2800" b="0" dirty="0">
                <a:solidFill>
                  <a:schemeClr val="bg1"/>
                </a:solidFill>
                <a:latin typeface="Times New Roman" pitchFamily="18" charset="0"/>
              </a:rPr>
              <a:t>Dificuldade de transporte</a:t>
            </a:r>
          </a:p>
          <a:p>
            <a:pPr marL="285750" indent="-285750" algn="l">
              <a:buFont typeface="Arial" panose="020B0604020202020204" pitchFamily="34" charset="0"/>
              <a:buChar char="•"/>
            </a:pPr>
            <a:endParaRPr lang="pt-BR" sz="2800" b="0" dirty="0">
              <a:solidFill>
                <a:schemeClr val="bg1"/>
              </a:solidFill>
              <a:latin typeface="Times New Roman" pitchFamily="18" charset="0"/>
            </a:endParaRPr>
          </a:p>
          <a:p>
            <a:pPr marL="285750" indent="-285750" algn="l">
              <a:buFont typeface="Arial" panose="020B0604020202020204" pitchFamily="34" charset="0"/>
              <a:buChar char="•"/>
            </a:pPr>
            <a:r>
              <a:rPr lang="pt-BR" sz="2800" b="0" dirty="0">
                <a:solidFill>
                  <a:schemeClr val="bg1"/>
                </a:solidFill>
                <a:latin typeface="Times New Roman" pitchFamily="18" charset="0"/>
              </a:rPr>
              <a:t>Estruturas e estradas bloqueadas durante boa parte do ano</a:t>
            </a:r>
          </a:p>
          <a:p>
            <a:pPr marL="285750" indent="-285750" algn="l">
              <a:buFont typeface="Arial" panose="020B0604020202020204" pitchFamily="34" charset="0"/>
              <a:buChar char="•"/>
            </a:pPr>
            <a:r>
              <a:rPr lang="pt-BR" sz="2800" b="0" dirty="0">
                <a:solidFill>
                  <a:schemeClr val="bg1"/>
                </a:solidFill>
                <a:latin typeface="Times New Roman" pitchFamily="18" charset="0"/>
              </a:rPr>
              <a:t> </a:t>
            </a:r>
          </a:p>
          <a:p>
            <a:pPr marL="285750" indent="-285750" algn="l">
              <a:buFont typeface="Arial" panose="020B0604020202020204" pitchFamily="34" charset="0"/>
              <a:buChar char="•"/>
            </a:pPr>
            <a:r>
              <a:rPr lang="pt-BR" sz="2800" b="0" dirty="0">
                <a:solidFill>
                  <a:schemeClr val="bg1"/>
                </a:solidFill>
                <a:latin typeface="Times New Roman" pitchFamily="18" charset="0"/>
              </a:rPr>
              <a:t>Um lugar para não se aventurar sozinho</a:t>
            </a:r>
            <a:endParaRPr lang="pt-BR" sz="2800" dirty="0">
              <a:solidFill>
                <a:schemeClr val="bg1"/>
              </a:solidFill>
            </a:endParaRPr>
          </a:p>
        </p:txBody>
      </p:sp>
    </p:spTree>
    <p:extLst>
      <p:ext uri="{BB962C8B-B14F-4D97-AF65-F5344CB8AC3E}">
        <p14:creationId xmlns:p14="http://schemas.microsoft.com/office/powerpoint/2010/main" val="3397011026"/>
      </p:ext>
    </p:extLst>
  </p:cSld>
  <p:clrMapOvr>
    <a:masterClrMapping/>
  </p:clrMapOvr>
  <p:transitio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pt-BR"/>
          </a:p>
        </p:txBody>
      </p:sp>
      <p:pic>
        <p:nvPicPr>
          <p:cNvPr id="5" name="Content Placeholder 4"/>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116632" y="0"/>
            <a:ext cx="10731152" cy="7154102"/>
          </a:xfrm>
        </p:spPr>
      </p:pic>
      <p:sp>
        <p:nvSpPr>
          <p:cNvPr id="6" name="TextBox 5"/>
          <p:cNvSpPr txBox="1"/>
          <p:nvPr/>
        </p:nvSpPr>
        <p:spPr>
          <a:xfrm>
            <a:off x="2627784" y="609600"/>
            <a:ext cx="3888432" cy="707886"/>
          </a:xfrm>
          <a:prstGeom prst="rect">
            <a:avLst/>
          </a:prstGeom>
          <a:noFill/>
        </p:spPr>
        <p:txBody>
          <a:bodyPr wrap="square" rtlCol="0">
            <a:spAutoFit/>
          </a:bodyPr>
          <a:lstStyle/>
          <a:p>
            <a:r>
              <a:rPr lang="pt-BR" sz="4000" dirty="0">
                <a:solidFill>
                  <a:schemeClr val="bg1"/>
                </a:solidFill>
              </a:rPr>
              <a:t>7 - Canadá</a:t>
            </a:r>
          </a:p>
        </p:txBody>
      </p:sp>
      <p:sp>
        <p:nvSpPr>
          <p:cNvPr id="3" name="TextBox 2"/>
          <p:cNvSpPr txBox="1"/>
          <p:nvPr/>
        </p:nvSpPr>
        <p:spPr>
          <a:xfrm>
            <a:off x="251520" y="1752600"/>
            <a:ext cx="7270576" cy="3539430"/>
          </a:xfrm>
          <a:prstGeom prst="rect">
            <a:avLst/>
          </a:prstGeom>
          <a:noFill/>
        </p:spPr>
        <p:txBody>
          <a:bodyPr wrap="square" rtlCol="0">
            <a:spAutoFit/>
          </a:bodyPr>
          <a:lstStyle/>
          <a:p>
            <a:pPr marL="457200" indent="-457200" algn="l">
              <a:buFont typeface="Arial" panose="020B0604020202020204" pitchFamily="34" charset="0"/>
              <a:buChar char="•"/>
            </a:pPr>
            <a:r>
              <a:rPr lang="pt-BR" sz="2800" b="0" dirty="0">
                <a:solidFill>
                  <a:schemeClr val="bg1"/>
                </a:solidFill>
                <a:latin typeface="Times New Roman" pitchFamily="18" charset="0"/>
              </a:rPr>
              <a:t>Churchill e Yellowknife são as duas principais localidades pra se ver a Aurora no Canadá. </a:t>
            </a:r>
          </a:p>
          <a:p>
            <a:pPr marL="457200" indent="-457200" algn="l">
              <a:buFont typeface="Arial" panose="020B0604020202020204" pitchFamily="34" charset="0"/>
              <a:buChar char="•"/>
            </a:pPr>
            <a:endParaRPr lang="pt-BR" sz="2800" b="0" dirty="0">
              <a:solidFill>
                <a:schemeClr val="bg1"/>
              </a:solidFill>
              <a:latin typeface="Times New Roman" pitchFamily="18" charset="0"/>
            </a:endParaRPr>
          </a:p>
          <a:p>
            <a:pPr marL="457200" indent="-457200" algn="l">
              <a:buFont typeface="Arial" panose="020B0604020202020204" pitchFamily="34" charset="0"/>
              <a:buChar char="•"/>
            </a:pPr>
            <a:r>
              <a:rPr lang="pt-BR" sz="2800" b="0" dirty="0">
                <a:solidFill>
                  <a:schemeClr val="bg1"/>
                </a:solidFill>
                <a:latin typeface="Times New Roman" pitchFamily="18" charset="0"/>
              </a:rPr>
              <a:t>A dificuldade do visto e a temperatura glacial são os dois pontos negativos</a:t>
            </a:r>
          </a:p>
          <a:p>
            <a:pPr marL="457200" indent="-457200" algn="l">
              <a:buFont typeface="Arial" panose="020B0604020202020204" pitchFamily="34" charset="0"/>
              <a:buChar char="•"/>
            </a:pPr>
            <a:endParaRPr lang="pt-BR" sz="2800" b="0" dirty="0">
              <a:solidFill>
                <a:schemeClr val="bg1"/>
              </a:solidFill>
              <a:latin typeface="Times New Roman" pitchFamily="18" charset="0"/>
            </a:endParaRPr>
          </a:p>
          <a:p>
            <a:pPr marL="457200" indent="-457200" algn="l">
              <a:buFont typeface="Arial" panose="020B0604020202020204" pitchFamily="34" charset="0"/>
              <a:buChar char="•"/>
            </a:pPr>
            <a:r>
              <a:rPr lang="pt-BR" sz="2800" b="0" dirty="0">
                <a:solidFill>
                  <a:schemeClr val="bg1"/>
                </a:solidFill>
                <a:latin typeface="Times New Roman" pitchFamily="18" charset="0"/>
              </a:rPr>
              <a:t>Quantidade de Auroras em Churchill no ano é incrivelmente alta. Acima de 280 dias no ano</a:t>
            </a:r>
            <a:endParaRPr lang="pt-BR" sz="2800" dirty="0">
              <a:solidFill>
                <a:schemeClr val="bg1"/>
              </a:solidFill>
            </a:endParaRPr>
          </a:p>
        </p:txBody>
      </p:sp>
    </p:spTree>
    <p:extLst>
      <p:ext uri="{BB962C8B-B14F-4D97-AF65-F5344CB8AC3E}">
        <p14:creationId xmlns:p14="http://schemas.microsoft.com/office/powerpoint/2010/main" val="2474914886"/>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Grp="1" noChangeArrowheads="1"/>
          </p:cNvSpPr>
          <p:nvPr>
            <p:ph type="title"/>
          </p:nvPr>
        </p:nvSpPr>
        <p:spPr>
          <a:xfrm>
            <a:off x="457200" y="274638"/>
            <a:ext cx="8229600" cy="1143000"/>
          </a:xfrm>
        </p:spPr>
        <p:txBody>
          <a:bodyPr/>
          <a:lstStyle/>
          <a:p>
            <a:pPr algn="l"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altLang="pt-BR" b="1" dirty="0">
                <a:solidFill>
                  <a:srgbClr val="FFFFFF"/>
                </a:solidFill>
              </a:rPr>
              <a:t>O que é?</a:t>
            </a:r>
          </a:p>
        </p:txBody>
      </p:sp>
      <p:sp>
        <p:nvSpPr>
          <p:cNvPr id="11266" name="Rectangle 2"/>
          <p:cNvSpPr>
            <a:spLocks noGrp="1" noChangeArrowheads="1"/>
          </p:cNvSpPr>
          <p:nvPr>
            <p:ph type="body" idx="1"/>
          </p:nvPr>
        </p:nvSpPr>
        <p:spPr>
          <a:xfrm>
            <a:off x="0" y="1600200"/>
            <a:ext cx="3851275" cy="820738"/>
          </a:xfrm>
        </p:spPr>
        <p:txBody>
          <a:bodyPr/>
          <a:lstStyle/>
          <a:p>
            <a:pPr marL="341313" indent="-341313" algn="just" eaLnBrk="1" hangingPunct="1">
              <a:spcBef>
                <a:spcPts val="550"/>
              </a:spcBef>
              <a:buClr>
                <a:srgbClr val="FFFFFF"/>
              </a:buClr>
              <a:tabLst>
                <a:tab pos="911225" algn="l"/>
                <a:tab pos="1825625" algn="l"/>
                <a:tab pos="2740025" algn="l"/>
                <a:tab pos="3654425" algn="l"/>
                <a:tab pos="4568825" algn="l"/>
                <a:tab pos="5483225" algn="l"/>
                <a:tab pos="6397625" algn="l"/>
                <a:tab pos="7312025" algn="l"/>
                <a:tab pos="8226425" algn="l"/>
                <a:tab pos="9140825" algn="l"/>
                <a:tab pos="10055225" algn="l"/>
              </a:tabLst>
            </a:pPr>
            <a:r>
              <a:rPr lang="pt-BR" altLang="pt-BR" sz="2400" dirty="0">
                <a:solidFill>
                  <a:schemeClr val="bg1"/>
                </a:solidFill>
              </a:rPr>
              <a:t>		</a:t>
            </a:r>
            <a:r>
              <a:rPr lang="pt-BR" altLang="pt-BR" sz="2200" dirty="0">
                <a:solidFill>
                  <a:schemeClr val="bg1"/>
                </a:solidFill>
              </a:rPr>
              <a:t>A Aurora Polar é um fenômeno óptico e luminoso que ocorre nas proximidades das zonas polares através de partículas energizadas vindas do Sol, que pode ser em forma de mancha, ralo, arco, faixa ou véu e ainda diferentes cores, como verde, vermelho, violeta e azul. </a:t>
            </a:r>
          </a:p>
        </p:txBody>
      </p:sp>
      <p:pic>
        <p:nvPicPr>
          <p:cNvPr id="10" name="Espaço Reservado para Conteúdo 9" descr="06.jpg"/>
          <p:cNvPicPr>
            <a:picLocks noGrp="1" noChangeAspect="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a:xfrm>
            <a:off x="6227763" y="404813"/>
            <a:ext cx="3324225" cy="2492375"/>
          </a:xfrm>
        </p:spPr>
      </p:pic>
      <p:pic>
        <p:nvPicPr>
          <p:cNvPr id="11" name="Imagem 10" descr="08012802_blog_uncovering_org_aurora-boreal.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03800" y="3998913"/>
            <a:ext cx="4140200" cy="267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Imagem 11" descr="aurora_boreall.jp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11638" y="1916113"/>
            <a:ext cx="2465387" cy="367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28426229"/>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pt-BR"/>
          </a:p>
        </p:txBody>
      </p:sp>
      <p:pic>
        <p:nvPicPr>
          <p:cNvPr id="5" name="Content Placeholder 4"/>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332656" y="-674566"/>
            <a:ext cx="11307216" cy="7538144"/>
          </a:xfrm>
        </p:spPr>
      </p:pic>
      <p:sp>
        <p:nvSpPr>
          <p:cNvPr id="6" name="TextBox 5"/>
          <p:cNvSpPr txBox="1"/>
          <p:nvPr/>
        </p:nvSpPr>
        <p:spPr>
          <a:xfrm>
            <a:off x="2268724" y="612743"/>
            <a:ext cx="4104456" cy="646331"/>
          </a:xfrm>
          <a:prstGeom prst="rect">
            <a:avLst/>
          </a:prstGeom>
          <a:noFill/>
        </p:spPr>
        <p:txBody>
          <a:bodyPr wrap="square" rtlCol="0">
            <a:spAutoFit/>
          </a:bodyPr>
          <a:lstStyle/>
          <a:p>
            <a:r>
              <a:rPr lang="pt-BR" sz="3600" dirty="0">
                <a:solidFill>
                  <a:schemeClr val="bg1"/>
                </a:solidFill>
              </a:rPr>
              <a:t>8 - Alasca</a:t>
            </a:r>
          </a:p>
        </p:txBody>
      </p:sp>
      <p:sp>
        <p:nvSpPr>
          <p:cNvPr id="3" name="TextBox 2"/>
          <p:cNvSpPr txBox="1"/>
          <p:nvPr/>
        </p:nvSpPr>
        <p:spPr>
          <a:xfrm>
            <a:off x="612540" y="1535277"/>
            <a:ext cx="7416824" cy="3785652"/>
          </a:xfrm>
          <a:prstGeom prst="rect">
            <a:avLst/>
          </a:prstGeom>
          <a:noFill/>
        </p:spPr>
        <p:txBody>
          <a:bodyPr wrap="square" rtlCol="0">
            <a:spAutoFit/>
          </a:bodyPr>
          <a:lstStyle/>
          <a:p>
            <a:pPr marL="285750" indent="-285750" algn="l">
              <a:buFont typeface="Arial" panose="020B0604020202020204" pitchFamily="34" charset="0"/>
              <a:buChar char="•"/>
            </a:pPr>
            <a:r>
              <a:rPr lang="pt-BR" sz="2800" dirty="0">
                <a:solidFill>
                  <a:schemeClr val="tx1"/>
                </a:solidFill>
                <a:latin typeface="Times New Roman" pitchFamily="18" charset="0"/>
              </a:rPr>
              <a:t>Em setembro a média de temperatura é similar a da Noruega porém, depois de novembro, a coisa fica terrível. </a:t>
            </a:r>
          </a:p>
          <a:p>
            <a:pPr marL="285750" indent="-285750" algn="l">
              <a:buFont typeface="Arial" panose="020B0604020202020204" pitchFamily="34" charset="0"/>
              <a:buChar char="•"/>
            </a:pPr>
            <a:endParaRPr lang="pt-BR" sz="2800" dirty="0">
              <a:solidFill>
                <a:schemeClr val="tx1"/>
              </a:solidFill>
              <a:latin typeface="Times New Roman" pitchFamily="18" charset="0"/>
            </a:endParaRPr>
          </a:p>
          <a:p>
            <a:pPr marL="285750" indent="-285750" algn="l">
              <a:buFont typeface="Arial" panose="020B0604020202020204" pitchFamily="34" charset="0"/>
              <a:buChar char="•"/>
            </a:pPr>
            <a:r>
              <a:rPr lang="pt-BR" sz="2800" dirty="0">
                <a:solidFill>
                  <a:schemeClr val="tx1"/>
                </a:solidFill>
                <a:latin typeface="Times New Roman" pitchFamily="18" charset="0"/>
              </a:rPr>
              <a:t>Rústico, lindo, exuberante, vida selvagem</a:t>
            </a:r>
          </a:p>
          <a:p>
            <a:pPr marL="285750" indent="-285750" algn="l">
              <a:buFont typeface="Arial" panose="020B0604020202020204" pitchFamily="34" charset="0"/>
              <a:buChar char="•"/>
            </a:pPr>
            <a:endParaRPr lang="pt-BR" sz="2800" dirty="0">
              <a:solidFill>
                <a:schemeClr val="tx1"/>
              </a:solidFill>
              <a:latin typeface="Times New Roman" pitchFamily="18" charset="0"/>
            </a:endParaRPr>
          </a:p>
          <a:p>
            <a:pPr marL="285750" indent="-285750" algn="l">
              <a:buFont typeface="Arial" panose="020B0604020202020204" pitchFamily="34" charset="0"/>
              <a:buChar char="•"/>
            </a:pPr>
            <a:r>
              <a:rPr lang="pt-BR" sz="2800" dirty="0">
                <a:solidFill>
                  <a:schemeClr val="tx1"/>
                </a:solidFill>
                <a:latin typeface="Times New Roman" pitchFamily="18" charset="0"/>
              </a:rPr>
              <a:t>Não é tão frio quanto o Canadá e a Sibéria mas chega fácil a -25ºC</a:t>
            </a:r>
          </a:p>
          <a:p>
            <a:endParaRPr lang="pt-BR" dirty="0"/>
          </a:p>
        </p:txBody>
      </p:sp>
    </p:spTree>
    <p:extLst>
      <p:ext uri="{BB962C8B-B14F-4D97-AF65-F5344CB8AC3E}">
        <p14:creationId xmlns:p14="http://schemas.microsoft.com/office/powerpoint/2010/main" val="2275244301"/>
      </p:ext>
    </p:extLst>
  </p:cSld>
  <p:clrMapOvr>
    <a:masterClrMapping/>
  </p:clrMapOvr>
  <p:transition spd="slow">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2636912"/>
            <a:ext cx="7772400" cy="1143000"/>
          </a:xfrm>
        </p:spPr>
        <p:txBody>
          <a:bodyPr/>
          <a:lstStyle/>
          <a:p>
            <a:r>
              <a:rPr lang="pt-BR" dirty="0">
                <a:solidFill>
                  <a:schemeClr val="bg1"/>
                </a:solidFill>
              </a:rPr>
              <a:t>Hemisfério Sul</a:t>
            </a:r>
          </a:p>
        </p:txBody>
      </p:sp>
    </p:spTree>
    <p:extLst>
      <p:ext uri="{BB962C8B-B14F-4D97-AF65-F5344CB8AC3E}">
        <p14:creationId xmlns:p14="http://schemas.microsoft.com/office/powerpoint/2010/main" val="2405588596"/>
      </p:ext>
    </p:extLst>
  </p:cSld>
  <p:clrMapOvr>
    <a:masterClrMapping/>
  </p:clrMapOvr>
  <p:transition spd="slow">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pt-BR" dirty="0"/>
          </a:p>
        </p:txBody>
      </p:sp>
      <p:pic>
        <p:nvPicPr>
          <p:cNvPr id="5" name="Content Placeholder 4"/>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937604" y="-482486"/>
            <a:ext cx="11019208" cy="7340486"/>
          </a:xfrm>
        </p:spPr>
      </p:pic>
      <p:sp>
        <p:nvSpPr>
          <p:cNvPr id="6" name="TextBox 5"/>
          <p:cNvSpPr txBox="1"/>
          <p:nvPr/>
        </p:nvSpPr>
        <p:spPr>
          <a:xfrm>
            <a:off x="1691680" y="503132"/>
            <a:ext cx="5256584" cy="707886"/>
          </a:xfrm>
          <a:prstGeom prst="rect">
            <a:avLst/>
          </a:prstGeom>
          <a:noFill/>
        </p:spPr>
        <p:txBody>
          <a:bodyPr wrap="square" rtlCol="0">
            <a:spAutoFit/>
          </a:bodyPr>
          <a:lstStyle/>
          <a:p>
            <a:r>
              <a:rPr lang="pt-BR" sz="4000" dirty="0">
                <a:solidFill>
                  <a:schemeClr val="bg1"/>
                </a:solidFill>
              </a:rPr>
              <a:t>1 – Nova Zelândia</a:t>
            </a:r>
          </a:p>
        </p:txBody>
      </p:sp>
      <p:sp>
        <p:nvSpPr>
          <p:cNvPr id="7" name="TextBox 6"/>
          <p:cNvSpPr txBox="1"/>
          <p:nvPr/>
        </p:nvSpPr>
        <p:spPr>
          <a:xfrm>
            <a:off x="-937604" y="3187757"/>
            <a:ext cx="9036496" cy="3046988"/>
          </a:xfrm>
          <a:prstGeom prst="rect">
            <a:avLst/>
          </a:prstGeom>
          <a:noFill/>
        </p:spPr>
        <p:txBody>
          <a:bodyPr wrap="square" rtlCol="0">
            <a:spAutoFit/>
          </a:bodyPr>
          <a:lstStyle/>
          <a:p>
            <a:pPr marL="457200" indent="-457200" algn="l">
              <a:buFont typeface="Arial" panose="020B0604020202020204" pitchFamily="34" charset="0"/>
              <a:buChar char="•"/>
            </a:pPr>
            <a:r>
              <a:rPr lang="pt-BR" sz="3200" b="0" dirty="0">
                <a:solidFill>
                  <a:schemeClr val="tx1"/>
                </a:solidFill>
              </a:rPr>
              <a:t>Um dos melhores pontos fora da Antártida para se observar o fenômeno, embora tenha muita chuva. </a:t>
            </a:r>
          </a:p>
          <a:p>
            <a:pPr marL="457200" indent="-457200" algn="l">
              <a:buFont typeface="Arial" panose="020B0604020202020204" pitchFamily="34" charset="0"/>
              <a:buChar char="•"/>
            </a:pPr>
            <a:endParaRPr lang="pt-BR" sz="3200" b="0" dirty="0">
              <a:solidFill>
                <a:schemeClr val="bg1"/>
              </a:solidFill>
            </a:endParaRPr>
          </a:p>
          <a:p>
            <a:pPr marL="457200" indent="-457200" algn="l">
              <a:buFont typeface="Arial" panose="020B0604020202020204" pitchFamily="34" charset="0"/>
              <a:buChar char="•"/>
            </a:pPr>
            <a:r>
              <a:rPr lang="pt-BR" sz="3200" b="0" dirty="0">
                <a:solidFill>
                  <a:schemeClr val="bg1"/>
                </a:solidFill>
              </a:rPr>
              <a:t>Em Queenstown também existem alguns pontos isolados para vê-lo.</a:t>
            </a:r>
            <a:endParaRPr lang="pt-BR" sz="3200" dirty="0">
              <a:solidFill>
                <a:schemeClr val="bg1"/>
              </a:solidFill>
            </a:endParaRPr>
          </a:p>
        </p:txBody>
      </p:sp>
    </p:spTree>
    <p:extLst>
      <p:ext uri="{BB962C8B-B14F-4D97-AF65-F5344CB8AC3E}">
        <p14:creationId xmlns:p14="http://schemas.microsoft.com/office/powerpoint/2010/main" val="3628621748"/>
      </p:ext>
    </p:extLst>
  </p:cSld>
  <p:clrMapOvr>
    <a:masterClrMapping/>
  </p:clrMapOvr>
  <p:transition spd="slow">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pt-BR"/>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676200" y="0"/>
            <a:ext cx="10648800" cy="7093738"/>
          </a:xfrm>
        </p:spPr>
      </p:pic>
      <p:sp>
        <p:nvSpPr>
          <p:cNvPr id="7" name="TextBox 6"/>
          <p:cNvSpPr txBox="1"/>
          <p:nvPr/>
        </p:nvSpPr>
        <p:spPr>
          <a:xfrm>
            <a:off x="2447764" y="647700"/>
            <a:ext cx="4248472" cy="707886"/>
          </a:xfrm>
          <a:prstGeom prst="rect">
            <a:avLst/>
          </a:prstGeom>
          <a:noFill/>
        </p:spPr>
        <p:txBody>
          <a:bodyPr wrap="square" rtlCol="0">
            <a:spAutoFit/>
          </a:bodyPr>
          <a:lstStyle/>
          <a:p>
            <a:r>
              <a:rPr lang="pt-BR" sz="4000" b="0" u="sng" dirty="0">
                <a:solidFill>
                  <a:schemeClr val="bg1"/>
                </a:solidFill>
                <a:hlinkClick r:id="rId3"/>
              </a:rPr>
              <a:t>2 - Ushuaia</a:t>
            </a:r>
            <a:endParaRPr lang="pt-BR" sz="4000" b="0" u="sng" dirty="0">
              <a:solidFill>
                <a:schemeClr val="bg1"/>
              </a:solidFill>
            </a:endParaRPr>
          </a:p>
        </p:txBody>
      </p:sp>
      <p:sp>
        <p:nvSpPr>
          <p:cNvPr id="8" name="TextBox 7"/>
          <p:cNvSpPr txBox="1"/>
          <p:nvPr/>
        </p:nvSpPr>
        <p:spPr>
          <a:xfrm>
            <a:off x="215516" y="4961064"/>
            <a:ext cx="8712968" cy="1569660"/>
          </a:xfrm>
          <a:prstGeom prst="rect">
            <a:avLst/>
          </a:prstGeom>
          <a:noFill/>
        </p:spPr>
        <p:txBody>
          <a:bodyPr wrap="square" rtlCol="0">
            <a:spAutoFit/>
          </a:bodyPr>
          <a:lstStyle/>
          <a:p>
            <a:pPr algn="just"/>
            <a:r>
              <a:rPr lang="pt-BR" sz="3200" b="0" dirty="0">
                <a:solidFill>
                  <a:schemeClr val="bg1"/>
                </a:solidFill>
              </a:rPr>
              <a:t>O único lugar na América do Sul onde as luzes aparecem. A terra do fogo Ushuaia, também chamada de “fim do mundo”, fica na Argentina</a:t>
            </a:r>
            <a:endParaRPr lang="pt-BR" sz="3200" dirty="0">
              <a:solidFill>
                <a:schemeClr val="bg1"/>
              </a:solidFill>
            </a:endParaRPr>
          </a:p>
        </p:txBody>
      </p:sp>
    </p:spTree>
    <p:extLst>
      <p:ext uri="{BB962C8B-B14F-4D97-AF65-F5344CB8AC3E}">
        <p14:creationId xmlns:p14="http://schemas.microsoft.com/office/powerpoint/2010/main" val="2070461120"/>
      </p:ext>
    </p:extLst>
  </p:cSld>
  <p:clrMapOvr>
    <a:masterClrMapping/>
  </p:clrMapOvr>
  <p:transition spd="slow">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pt-BR"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493068" y="0"/>
            <a:ext cx="12130136" cy="6823197"/>
          </a:xfrm>
        </p:spPr>
      </p:pic>
      <p:sp>
        <p:nvSpPr>
          <p:cNvPr id="6" name="TextBox 5"/>
          <p:cNvSpPr txBox="1"/>
          <p:nvPr/>
        </p:nvSpPr>
        <p:spPr>
          <a:xfrm>
            <a:off x="1152736" y="827157"/>
            <a:ext cx="6838528" cy="707886"/>
          </a:xfrm>
          <a:prstGeom prst="rect">
            <a:avLst/>
          </a:prstGeom>
          <a:noFill/>
        </p:spPr>
        <p:txBody>
          <a:bodyPr wrap="square" rtlCol="0">
            <a:spAutoFit/>
          </a:bodyPr>
          <a:lstStyle/>
          <a:p>
            <a:r>
              <a:rPr lang="pt-BR" sz="4000" dirty="0">
                <a:solidFill>
                  <a:schemeClr val="tx1"/>
                </a:solidFill>
              </a:rPr>
              <a:t>4 - Antártida</a:t>
            </a:r>
          </a:p>
        </p:txBody>
      </p:sp>
      <p:sp>
        <p:nvSpPr>
          <p:cNvPr id="7" name="TextBox 6"/>
          <p:cNvSpPr txBox="1"/>
          <p:nvPr/>
        </p:nvSpPr>
        <p:spPr>
          <a:xfrm>
            <a:off x="395536" y="1970157"/>
            <a:ext cx="8352928" cy="3046988"/>
          </a:xfrm>
          <a:prstGeom prst="rect">
            <a:avLst/>
          </a:prstGeom>
          <a:noFill/>
        </p:spPr>
        <p:txBody>
          <a:bodyPr wrap="square" rtlCol="0">
            <a:spAutoFit/>
          </a:bodyPr>
          <a:lstStyle/>
          <a:p>
            <a:pPr algn="just"/>
            <a:r>
              <a:rPr lang="pt-BR" sz="3200" b="0" dirty="0">
                <a:solidFill>
                  <a:schemeClr val="tx1"/>
                </a:solidFill>
              </a:rPr>
              <a:t>As luzes são mais visíveis, atraentes e impressionantes, especialmente nos meses de inverno. A viagem, porém, é cara e um tanto perigosa durante este período. Se for em outra época do ano, as chances de presenciar o fenômeno diminuem</a:t>
            </a:r>
            <a:r>
              <a:rPr lang="pt-BR" sz="3200" b="0" dirty="0">
                <a:solidFill>
                  <a:schemeClr val="bg1"/>
                </a:solidFill>
              </a:rPr>
              <a:t>.</a:t>
            </a:r>
            <a:endParaRPr lang="pt-BR" sz="3200" dirty="0">
              <a:solidFill>
                <a:schemeClr val="bg1"/>
              </a:solidFill>
            </a:endParaRPr>
          </a:p>
        </p:txBody>
      </p:sp>
    </p:spTree>
    <p:extLst>
      <p:ext uri="{BB962C8B-B14F-4D97-AF65-F5344CB8AC3E}">
        <p14:creationId xmlns:p14="http://schemas.microsoft.com/office/powerpoint/2010/main" val="834876539"/>
      </p:ext>
    </p:extLst>
  </p:cSld>
  <p:clrMapOvr>
    <a:masterClrMapping/>
  </p:clrMapOvr>
  <p:transition spd="slow">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1" y="0"/>
            <a:ext cx="12261670" cy="6904264"/>
          </a:xfrm>
          <a:prstGeom prst="rect">
            <a:avLst/>
          </a:prstGeom>
        </p:spPr>
      </p:pic>
      <p:sp>
        <p:nvSpPr>
          <p:cNvPr id="7" name="Title 6"/>
          <p:cNvSpPr>
            <a:spLocks noGrp="1"/>
          </p:cNvSpPr>
          <p:nvPr>
            <p:ph type="title"/>
          </p:nvPr>
        </p:nvSpPr>
        <p:spPr>
          <a:xfrm>
            <a:off x="2247446" y="2492896"/>
            <a:ext cx="7772400" cy="1143000"/>
          </a:xfrm>
        </p:spPr>
        <p:txBody>
          <a:bodyPr/>
          <a:lstStyle/>
          <a:p>
            <a:r>
              <a:rPr lang="pt-BR" b="0" kern="1200" dirty="0">
                <a:solidFill>
                  <a:schemeClr val="bg1"/>
                </a:solidFill>
                <a:latin typeface="Times New Roman" pitchFamily="18" charset="0"/>
              </a:rPr>
              <a:t>Para correr menos riscos possíveis de não encontrar a Aurora Boreal, a região da Lapônia Norueguesa e Finlandesa além do incrível estado Norte Americano do Alasca.</a:t>
            </a:r>
            <a:endParaRPr lang="pt-BR" dirty="0"/>
          </a:p>
        </p:txBody>
      </p:sp>
    </p:spTree>
    <p:extLst>
      <p:ext uri="{BB962C8B-B14F-4D97-AF65-F5344CB8AC3E}">
        <p14:creationId xmlns:p14="http://schemas.microsoft.com/office/powerpoint/2010/main" val="582509959"/>
      </p:ext>
    </p:extLst>
  </p:cSld>
  <p:clrMapOvr>
    <a:masterClrMapping/>
  </p:clrMapOvr>
  <p:transition spd="slow">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2420888"/>
            <a:ext cx="7772400" cy="1143000"/>
          </a:xfrm>
        </p:spPr>
        <p:txBody>
          <a:bodyPr/>
          <a:lstStyle/>
          <a:p>
            <a:r>
              <a:rPr lang="pt-BR" dirty="0">
                <a:solidFill>
                  <a:schemeClr val="bg1"/>
                </a:solidFill>
              </a:rPr>
              <a:t>Dicas para caçar Aurora Boreal</a:t>
            </a:r>
          </a:p>
        </p:txBody>
      </p:sp>
    </p:spTree>
    <p:extLst>
      <p:ext uri="{BB962C8B-B14F-4D97-AF65-F5344CB8AC3E}">
        <p14:creationId xmlns:p14="http://schemas.microsoft.com/office/powerpoint/2010/main" val="3988046159"/>
      </p:ext>
    </p:extLst>
  </p:cSld>
  <p:clrMapOvr>
    <a:masterClrMapping/>
  </p:clrMapOvr>
  <p:transition spd="slow">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7624" y="3284984"/>
            <a:ext cx="6332240" cy="1143000"/>
          </a:xfrm>
        </p:spPr>
        <p:txBody>
          <a:bodyPr/>
          <a:lstStyle/>
          <a:p>
            <a:pPr marL="457200" indent="-457200" algn="just">
              <a:buFont typeface="Arial" panose="020B0604020202020204" pitchFamily="34" charset="0"/>
              <a:buChar char="•"/>
            </a:pPr>
            <a:r>
              <a:rPr lang="pt-BR" sz="2800" dirty="0">
                <a:solidFill>
                  <a:schemeClr val="bg1"/>
                </a:solidFill>
              </a:rPr>
              <a:t>Qual a melhor Lua para eu ver a Aurora?</a:t>
            </a:r>
            <a:br>
              <a:rPr lang="pt-BR" sz="2800" dirty="0">
                <a:solidFill>
                  <a:schemeClr val="bg1"/>
                </a:solidFill>
              </a:rPr>
            </a:br>
            <a:br>
              <a:rPr lang="pt-BR" sz="2800" dirty="0">
                <a:solidFill>
                  <a:schemeClr val="bg1"/>
                </a:solidFill>
              </a:rPr>
            </a:br>
            <a:br>
              <a:rPr lang="pt-BR" sz="2800" dirty="0">
                <a:solidFill>
                  <a:schemeClr val="bg1"/>
                </a:solidFill>
              </a:rPr>
            </a:br>
            <a:r>
              <a:rPr lang="pt-BR" sz="2800" b="0" dirty="0">
                <a:solidFill>
                  <a:schemeClr val="bg1"/>
                </a:solidFill>
              </a:rPr>
              <a:t>Tente escolher datas próximas ao período de LUA NOVA, se você tiver uma lua muito luminosa pode atrapalhar a visualização caso a força da Aurora esteja baixa. </a:t>
            </a:r>
            <a:br>
              <a:rPr lang="pt-BR" sz="2800" b="0" dirty="0">
                <a:solidFill>
                  <a:schemeClr val="bg1"/>
                </a:solidFill>
              </a:rPr>
            </a:br>
            <a:br>
              <a:rPr lang="pt-BR" sz="2800" b="0" dirty="0">
                <a:solidFill>
                  <a:schemeClr val="bg1"/>
                </a:solidFill>
              </a:rPr>
            </a:br>
            <a:endParaRPr lang="pt-BR" sz="2800" dirty="0">
              <a:solidFill>
                <a:schemeClr val="bg1"/>
              </a:solidFill>
            </a:endParaRPr>
          </a:p>
        </p:txBody>
      </p:sp>
    </p:spTree>
    <p:extLst>
      <p:ext uri="{BB962C8B-B14F-4D97-AF65-F5344CB8AC3E}">
        <p14:creationId xmlns:p14="http://schemas.microsoft.com/office/powerpoint/2010/main" val="3414847665"/>
      </p:ext>
    </p:extLst>
  </p:cSld>
  <p:clrMapOvr>
    <a:masterClrMapping/>
  </p:clrMapOvr>
  <p:transition spd="slow">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2636912"/>
            <a:ext cx="7772400" cy="1143000"/>
          </a:xfrm>
        </p:spPr>
        <p:txBody>
          <a:bodyPr/>
          <a:lstStyle/>
          <a:p>
            <a:r>
              <a:rPr lang="pt-BR" dirty="0">
                <a:solidFill>
                  <a:schemeClr val="bg1"/>
                </a:solidFill>
              </a:rPr>
              <a:t>Mas então nas outras fases da Lua eu não consigo ver?</a:t>
            </a:r>
          </a:p>
        </p:txBody>
      </p:sp>
    </p:spTree>
    <p:extLst>
      <p:ext uri="{BB962C8B-B14F-4D97-AF65-F5344CB8AC3E}">
        <p14:creationId xmlns:p14="http://schemas.microsoft.com/office/powerpoint/2010/main" val="3018773673"/>
      </p:ext>
    </p:extLst>
  </p:cSld>
  <p:clrMapOvr>
    <a:masterClrMapping/>
  </p:clrMapOvr>
  <p:transition spd="slow">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081066"/>
            <a:ext cx="7772400" cy="1143000"/>
          </a:xfrm>
        </p:spPr>
        <p:txBody>
          <a:bodyPr/>
          <a:lstStyle/>
          <a:p>
            <a:pPr algn="just"/>
            <a:r>
              <a:rPr lang="pt-BR" sz="2400" b="0" kern="1200" dirty="0">
                <a:solidFill>
                  <a:schemeClr val="bg1"/>
                </a:solidFill>
                <a:latin typeface="Times New Roman" pitchFamily="18" charset="0"/>
              </a:rPr>
              <a:t>Fuja da poluição luminosa. Luzes artificiais e “Luzes do Norte” não combinam. Assim como a LUA CHEIA e a iluminação artificial das cidades atrapalham muito o sucesso das caçada, raramente você conseguirá ver uma Aurora em locais iluminados e essas luzes atrapalharão suas fotos. </a:t>
            </a:r>
            <a:endParaRPr lang="pt-BR" sz="2400" dirty="0">
              <a:solidFill>
                <a:schemeClr val="bg1"/>
              </a:solidFill>
            </a:endParaRPr>
          </a:p>
        </p:txBody>
      </p:sp>
      <p:pic>
        <p:nvPicPr>
          <p:cNvPr id="5" name="Content Placeholder 4"/>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501352" y="3429000"/>
            <a:ext cx="10299104" cy="3567134"/>
          </a:xfrm>
        </p:spPr>
      </p:pic>
    </p:spTree>
    <p:extLst>
      <p:ext uri="{BB962C8B-B14F-4D97-AF65-F5344CB8AC3E}">
        <p14:creationId xmlns:p14="http://schemas.microsoft.com/office/powerpoint/2010/main" val="945073565"/>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1"/>
          <p:cNvSpPr>
            <a:spLocks noGrp="1" noChangeArrowheads="1"/>
          </p:cNvSpPr>
          <p:nvPr>
            <p:ph type="title"/>
          </p:nvPr>
        </p:nvSpPr>
        <p:spPr>
          <a:xfrm>
            <a:off x="457200" y="274638"/>
            <a:ext cx="8229600" cy="1143000"/>
          </a:xfrm>
        </p:spPr>
        <p:txBody>
          <a:bodyPr/>
          <a:lstStyle/>
          <a:p>
            <a:pPr algn="l"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altLang="pt-BR" b="1">
                <a:solidFill>
                  <a:srgbClr val="FFFFFF"/>
                </a:solidFill>
              </a:rPr>
              <a:t>Desvendando o mistério</a:t>
            </a:r>
          </a:p>
        </p:txBody>
      </p:sp>
      <p:pic>
        <p:nvPicPr>
          <p:cNvPr id="13326" name="Picture 14" descr="http://www.evanog.com/press/wp-content/uploads/2008/03/galileu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11863" y="1196975"/>
            <a:ext cx="28575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Imagem 12" descr="aurora-20-nov-2003-wisconsin.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7544" y="3140968"/>
            <a:ext cx="5040560" cy="3388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Espaço Reservado para Conteúdo 14"/>
          <p:cNvSpPr>
            <a:spLocks noGrp="1"/>
          </p:cNvSpPr>
          <p:nvPr>
            <p:ph sz="half" idx="1"/>
          </p:nvPr>
        </p:nvSpPr>
        <p:spPr>
          <a:xfrm>
            <a:off x="467544" y="1628800"/>
            <a:ext cx="5256584" cy="4869161"/>
          </a:xfrm>
        </p:spPr>
        <p:txBody>
          <a:bodyPr/>
          <a:lstStyle/>
          <a:p>
            <a:pPr marL="0" indent="0" eaLnBrk="1" hangingPunct="1">
              <a:buNone/>
            </a:pPr>
            <a:r>
              <a:rPr lang="pt-BR" altLang="pt-BR" sz="2400" dirty="0">
                <a:solidFill>
                  <a:schemeClr val="bg1"/>
                </a:solidFill>
              </a:rPr>
              <a:t>Aurora boreal  nome designado por Galileu </a:t>
            </a:r>
            <a:r>
              <a:rPr lang="pt-BR" altLang="pt-BR" sz="2400" dirty="0" err="1">
                <a:solidFill>
                  <a:schemeClr val="bg1"/>
                </a:solidFill>
              </a:rPr>
              <a:t>Galilei</a:t>
            </a:r>
            <a:r>
              <a:rPr lang="pt-BR" altLang="pt-BR" sz="2400" dirty="0">
                <a:solidFill>
                  <a:schemeClr val="bg1"/>
                </a:solidFill>
              </a:rPr>
              <a:t> em 1621</a:t>
            </a:r>
          </a:p>
        </p:txBody>
      </p:sp>
    </p:spTree>
    <p:extLst>
      <p:ext uri="{BB962C8B-B14F-4D97-AF65-F5344CB8AC3E}">
        <p14:creationId xmlns:p14="http://schemas.microsoft.com/office/powerpoint/2010/main" val="3855358597"/>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2564904"/>
            <a:ext cx="7772400" cy="1143000"/>
          </a:xfrm>
        </p:spPr>
        <p:txBody>
          <a:bodyPr/>
          <a:lstStyle/>
          <a:p>
            <a:r>
              <a:rPr lang="pt-BR" dirty="0">
                <a:solidFill>
                  <a:schemeClr val="bg1"/>
                </a:solidFill>
              </a:rPr>
              <a:t>Mas vai estar frio?</a:t>
            </a:r>
          </a:p>
        </p:txBody>
      </p:sp>
    </p:spTree>
    <p:extLst>
      <p:ext uri="{BB962C8B-B14F-4D97-AF65-F5344CB8AC3E}">
        <p14:creationId xmlns:p14="http://schemas.microsoft.com/office/powerpoint/2010/main" val="1696278149"/>
      </p:ext>
    </p:extLst>
  </p:cSld>
  <p:clrMapOvr>
    <a:masterClrMapping/>
  </p:clrMapOvr>
  <p:transition spd="slow">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pt-BR"/>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spTree>
    <p:extLst>
      <p:ext uri="{BB962C8B-B14F-4D97-AF65-F5344CB8AC3E}">
        <p14:creationId xmlns:p14="http://schemas.microsoft.com/office/powerpoint/2010/main" val="3892377909"/>
      </p:ext>
    </p:extLst>
  </p:cSld>
  <p:clrMapOvr>
    <a:masterClrMapping/>
  </p:clrMapOvr>
  <p:transition spd="slow">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pt-BR"/>
          </a:p>
        </p:txBody>
      </p:sp>
      <p:pic>
        <p:nvPicPr>
          <p:cNvPr id="5" name="Content Placeholder 4"/>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0" y="-345414"/>
            <a:ext cx="5402560" cy="7203414"/>
          </a:xfrm>
        </p:spPr>
      </p:pic>
      <p:pic>
        <p:nvPicPr>
          <p:cNvPr id="6" name="Content Placeholder 5"/>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2526455" y="980728"/>
            <a:ext cx="6618154" cy="4963616"/>
          </a:xfrm>
        </p:spPr>
      </p:pic>
    </p:spTree>
    <p:extLst>
      <p:ext uri="{BB962C8B-B14F-4D97-AF65-F5344CB8AC3E}">
        <p14:creationId xmlns:p14="http://schemas.microsoft.com/office/powerpoint/2010/main" val="306517540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pt-BR"/>
          </a:p>
        </p:txBody>
      </p:sp>
      <p:pic>
        <p:nvPicPr>
          <p:cNvPr id="5" name="Content Placeholder 4"/>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20283" y="0"/>
            <a:ext cx="5258544" cy="7011392"/>
          </a:xfrm>
        </p:spPr>
      </p:pic>
      <p:pic>
        <p:nvPicPr>
          <p:cNvPr id="6" name="Content Placeholder 5"/>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4860032" y="-459432"/>
            <a:ext cx="5774940" cy="7699920"/>
          </a:xfrm>
        </p:spPr>
      </p:pic>
    </p:spTree>
    <p:extLst>
      <p:ext uri="{BB962C8B-B14F-4D97-AF65-F5344CB8AC3E}">
        <p14:creationId xmlns:p14="http://schemas.microsoft.com/office/powerpoint/2010/main" val="202482378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pt-BR"/>
          </a:p>
        </p:txBody>
      </p:sp>
      <p:pic>
        <p:nvPicPr>
          <p:cNvPr id="5" name="Content Placeholder 4"/>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20386" y="188640"/>
            <a:ext cx="9164386" cy="6533316"/>
          </a:xfrm>
        </p:spPr>
      </p:pic>
    </p:spTree>
    <p:extLst>
      <p:ext uri="{BB962C8B-B14F-4D97-AF65-F5344CB8AC3E}">
        <p14:creationId xmlns:p14="http://schemas.microsoft.com/office/powerpoint/2010/main" val="2098138775"/>
      </p:ext>
    </p:extLst>
  </p:cSld>
  <p:clrMapOvr>
    <a:masterClrMapping/>
  </p:clrMapOvr>
  <p:transition spd="slow">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2708920"/>
            <a:ext cx="7772400" cy="1143000"/>
          </a:xfrm>
        </p:spPr>
        <p:txBody>
          <a:bodyPr/>
          <a:lstStyle/>
          <a:p>
            <a:r>
              <a:rPr lang="pt-BR" dirty="0">
                <a:solidFill>
                  <a:schemeClr val="bg1"/>
                </a:solidFill>
              </a:rPr>
              <a:t>http://ciram.epagri.sc.gov.br/index.php?option=com_content&amp;view=article&amp;id=1498&amp;Itemid=661</a:t>
            </a:r>
          </a:p>
        </p:txBody>
      </p:sp>
    </p:spTree>
    <p:extLst>
      <p:ext uri="{BB962C8B-B14F-4D97-AF65-F5344CB8AC3E}">
        <p14:creationId xmlns:p14="http://schemas.microsoft.com/office/powerpoint/2010/main" val="4097924555"/>
      </p:ext>
    </p:extLst>
  </p:cSld>
  <p:clrMapOvr>
    <a:masterClrMapping/>
  </p:clrMapOvr>
  <p:transition spd="slow">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3954" y="2905437"/>
            <a:ext cx="7772400" cy="1143000"/>
          </a:xfrm>
        </p:spPr>
        <p:txBody>
          <a:bodyPr/>
          <a:lstStyle/>
          <a:p>
            <a:r>
              <a:rPr lang="pt-BR" dirty="0">
                <a:solidFill>
                  <a:schemeClr val="bg1"/>
                </a:solidFill>
              </a:rPr>
              <a:t>Mas é certeza que eu vou ver?</a:t>
            </a:r>
          </a:p>
        </p:txBody>
      </p:sp>
    </p:spTree>
    <p:extLst>
      <p:ext uri="{BB962C8B-B14F-4D97-AF65-F5344CB8AC3E}">
        <p14:creationId xmlns:p14="http://schemas.microsoft.com/office/powerpoint/2010/main" val="2464601275"/>
      </p:ext>
    </p:extLst>
  </p:cSld>
  <p:clrMapOvr>
    <a:masterClrMapping/>
  </p:clrMapOvr>
  <p:transition spd="slow">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2924944"/>
            <a:ext cx="7772400" cy="1143000"/>
          </a:xfrm>
        </p:spPr>
        <p:txBody>
          <a:bodyPr/>
          <a:lstStyle/>
          <a:p>
            <a:r>
              <a:rPr lang="pt-BR" sz="2400" b="0" kern="1200" dirty="0">
                <a:solidFill>
                  <a:schemeClr val="bg1"/>
                </a:solidFill>
                <a:latin typeface="Times New Roman" pitchFamily="18" charset="0"/>
              </a:rPr>
              <a:t>Fevereiro/Março: dias e noites, o clima é mais ameno do que entre Novembro e Janeiro</a:t>
            </a:r>
            <a:br>
              <a:rPr lang="pt-BR" sz="2400" b="0" kern="1200" dirty="0">
                <a:solidFill>
                  <a:schemeClr val="bg1"/>
                </a:solidFill>
                <a:latin typeface="Times New Roman" pitchFamily="18" charset="0"/>
              </a:rPr>
            </a:br>
            <a:br>
              <a:rPr lang="pt-BR" sz="2400" b="0" kern="1200" dirty="0">
                <a:solidFill>
                  <a:schemeClr val="bg1"/>
                </a:solidFill>
                <a:latin typeface="Times New Roman" pitchFamily="18" charset="0"/>
              </a:rPr>
            </a:br>
            <a:r>
              <a:rPr lang="pt-BR" sz="2400" b="0" kern="1200" dirty="0">
                <a:solidFill>
                  <a:schemeClr val="bg1"/>
                </a:solidFill>
                <a:latin typeface="Times New Roman" pitchFamily="18" charset="0"/>
              </a:rPr>
              <a:t>Nesta epoca a procura por brasileiros é maior, devido ao feriado de carnaval. A procura de pacotes para esta dasta aumenta exponencialmente</a:t>
            </a:r>
            <a:endParaRPr lang="pt-BR" sz="2400" dirty="0">
              <a:solidFill>
                <a:schemeClr val="bg1"/>
              </a:solidFill>
            </a:endParaRPr>
          </a:p>
        </p:txBody>
      </p:sp>
    </p:spTree>
    <p:extLst>
      <p:ext uri="{BB962C8B-B14F-4D97-AF65-F5344CB8AC3E}">
        <p14:creationId xmlns:p14="http://schemas.microsoft.com/office/powerpoint/2010/main" val="961778308"/>
      </p:ext>
    </p:extLst>
  </p:cSld>
  <p:clrMapOvr>
    <a:masterClrMapping/>
  </p:clrMapOvr>
  <p:transition spd="slow">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3356992"/>
            <a:ext cx="7772400" cy="1143000"/>
          </a:xfrm>
        </p:spPr>
        <p:txBody>
          <a:bodyPr/>
          <a:lstStyle/>
          <a:p>
            <a:pPr algn="just"/>
            <a:r>
              <a:rPr lang="pt-BR" sz="2400" dirty="0">
                <a:solidFill>
                  <a:schemeClr val="bg1"/>
                </a:solidFill>
              </a:rPr>
              <a:t>- Setembro: </a:t>
            </a:r>
            <a:r>
              <a:rPr lang="pt-BR" sz="2400" b="0" kern="1200" dirty="0">
                <a:solidFill>
                  <a:schemeClr val="bg1"/>
                </a:solidFill>
                <a:latin typeface="Times New Roman" pitchFamily="18" charset="0"/>
              </a:rPr>
              <a:t>a temperatura está agradável, o céu fica lindo, as arvores estão em tons de marrom e vermelho e estamos próximo do equinócio época que estatisticamente ocorre muitas auroras (15°C)</a:t>
            </a:r>
            <a:br>
              <a:rPr lang="pt-BR" sz="2400" b="0" kern="1200" dirty="0">
                <a:solidFill>
                  <a:schemeClr val="bg1"/>
                </a:solidFill>
                <a:latin typeface="Times New Roman" pitchFamily="18" charset="0"/>
              </a:rPr>
            </a:br>
            <a:br>
              <a:rPr lang="pt-BR" dirty="0">
                <a:solidFill>
                  <a:schemeClr val="bg1"/>
                </a:solidFill>
              </a:rPr>
            </a:br>
            <a:r>
              <a:rPr lang="pt-BR" sz="2400" dirty="0">
                <a:solidFill>
                  <a:schemeClr val="bg1"/>
                </a:solidFill>
              </a:rPr>
              <a:t>- Outubro: </a:t>
            </a:r>
            <a:r>
              <a:rPr lang="pt-BR" sz="2400" b="0" kern="1200" dirty="0">
                <a:solidFill>
                  <a:schemeClr val="bg1"/>
                </a:solidFill>
                <a:latin typeface="Times New Roman" pitchFamily="18" charset="0"/>
              </a:rPr>
              <a:t>Tem sido o mês com maior precipitação na ultima década, um mês difícil. Eu considero um mês arriscado , principalmente a segunda quinzena.</a:t>
            </a:r>
            <a:br>
              <a:rPr lang="pt-BR" sz="2400" b="0" kern="1200" dirty="0">
                <a:solidFill>
                  <a:schemeClr val="bg1"/>
                </a:solidFill>
                <a:latin typeface="Times New Roman" pitchFamily="18" charset="0"/>
              </a:rPr>
            </a:br>
            <a:r>
              <a:rPr lang="pt-BR" sz="2400" dirty="0">
                <a:solidFill>
                  <a:schemeClr val="bg1"/>
                </a:solidFill>
              </a:rPr>
              <a:t>- </a:t>
            </a:r>
            <a:br>
              <a:rPr lang="pt-BR" sz="2400" dirty="0">
                <a:solidFill>
                  <a:schemeClr val="bg1"/>
                </a:solidFill>
              </a:rPr>
            </a:br>
            <a:br>
              <a:rPr lang="pt-BR" sz="2400" b="0" kern="1200" dirty="0">
                <a:solidFill>
                  <a:schemeClr val="bg1"/>
                </a:solidFill>
                <a:latin typeface="Times New Roman" pitchFamily="18" charset="0"/>
              </a:rPr>
            </a:br>
            <a:r>
              <a:rPr lang="pt-BR" sz="2400" b="0" kern="1200" dirty="0">
                <a:solidFill>
                  <a:schemeClr val="bg1"/>
                </a:solidFill>
                <a:latin typeface="Times New Roman" pitchFamily="18" charset="0"/>
              </a:rPr>
              <a:t>- </a:t>
            </a:r>
            <a:r>
              <a:rPr lang="pt-BR" sz="2400" kern="1200" dirty="0">
                <a:solidFill>
                  <a:schemeClr val="bg1"/>
                </a:solidFill>
                <a:latin typeface="Times New Roman" pitchFamily="18" charset="0"/>
              </a:rPr>
              <a:t>Novembro: </a:t>
            </a:r>
            <a:r>
              <a:rPr lang="pt-BR" sz="2400" b="0" kern="1200" dirty="0">
                <a:solidFill>
                  <a:schemeClr val="bg1"/>
                </a:solidFill>
                <a:latin typeface="Times New Roman" pitchFamily="18" charset="0"/>
              </a:rPr>
              <a:t>É um caso sério , inicia as neves mais frequentes , no Alasca a temperatura despenca e até meados do mês ainda estamos sujeitos a muitas chuvas. Escandinávia chuvas.No Alaska em novembro pegamos uma semana de temperaturas próximas a -30C.</a:t>
            </a:r>
            <a:br>
              <a:rPr lang="pt-BR" sz="2400" b="0" kern="1200" dirty="0">
                <a:solidFill>
                  <a:schemeClr val="bg1"/>
                </a:solidFill>
                <a:latin typeface="Times New Roman" pitchFamily="18" charset="0"/>
              </a:rPr>
            </a:br>
            <a:endParaRPr lang="pt-BR" dirty="0">
              <a:solidFill>
                <a:schemeClr val="bg1"/>
              </a:solidFill>
            </a:endParaRPr>
          </a:p>
        </p:txBody>
      </p:sp>
    </p:spTree>
    <p:extLst>
      <p:ext uri="{BB962C8B-B14F-4D97-AF65-F5344CB8AC3E}">
        <p14:creationId xmlns:p14="http://schemas.microsoft.com/office/powerpoint/2010/main" val="3988903987"/>
      </p:ext>
    </p:extLst>
  </p:cSld>
  <p:clrMapOvr>
    <a:masterClrMapping/>
  </p:clrMapOvr>
  <p:transition spd="slow">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068960"/>
            <a:ext cx="7772400" cy="1143000"/>
          </a:xfrm>
        </p:spPr>
        <p:txBody>
          <a:bodyPr/>
          <a:lstStyle/>
          <a:p>
            <a:pPr algn="just"/>
            <a:r>
              <a:rPr lang="pt-BR" sz="2400" kern="1200" dirty="0">
                <a:solidFill>
                  <a:schemeClr val="bg1"/>
                </a:solidFill>
                <a:latin typeface="Times New Roman" pitchFamily="18" charset="0"/>
              </a:rPr>
              <a:t>Dezembro: </a:t>
            </a:r>
            <a:r>
              <a:rPr lang="pt-BR" sz="2400" b="0" kern="1200" dirty="0">
                <a:solidFill>
                  <a:schemeClr val="bg1"/>
                </a:solidFill>
                <a:latin typeface="Times New Roman" pitchFamily="18" charset="0"/>
              </a:rPr>
              <a:t>Lembre que o solstício de inverno é por volta do dia 21 dezembro , a noite mais longa do ano. Um detalhe muito importante, estar mais tempo escuro aumenta a chance de você ver a aurora boreal por que teremos mais tempo de escuridão e mais tempo com chances de ter o céu limpo mas isso não interfere se terá aurora ou não. </a:t>
            </a:r>
            <a:br>
              <a:rPr lang="pt-BR" sz="2400" b="0" kern="1200" dirty="0">
                <a:solidFill>
                  <a:schemeClr val="bg1"/>
                </a:solidFill>
                <a:latin typeface="Times New Roman" pitchFamily="18" charset="0"/>
              </a:rPr>
            </a:br>
            <a:br>
              <a:rPr lang="pt-BR" sz="2400" b="0" kern="1200" dirty="0">
                <a:solidFill>
                  <a:schemeClr val="bg1"/>
                </a:solidFill>
                <a:latin typeface="Times New Roman" pitchFamily="18" charset="0"/>
              </a:rPr>
            </a:br>
            <a:r>
              <a:rPr lang="pt-BR" sz="2400" b="0" kern="1200" dirty="0">
                <a:solidFill>
                  <a:schemeClr val="bg1"/>
                </a:solidFill>
                <a:latin typeface="Times New Roman" pitchFamily="18" charset="0"/>
              </a:rPr>
              <a:t>O efeito colateral de você passar dias de escuridão, muito frio e estar em um lugar desconhecido é desafiador. Dias no escuro deixam quem não está acostumado com o organismo mais lento e algumas pessoas sofrem até depressão.</a:t>
            </a:r>
            <a:br>
              <a:rPr lang="pt-BR" b="0" kern="1200" dirty="0">
                <a:solidFill>
                  <a:schemeClr val="tx1"/>
                </a:solidFill>
                <a:latin typeface="Times New Roman" pitchFamily="18" charset="0"/>
              </a:rPr>
            </a:br>
            <a:endParaRPr lang="pt-BR" dirty="0"/>
          </a:p>
        </p:txBody>
      </p:sp>
    </p:spTree>
    <p:extLst>
      <p:ext uri="{BB962C8B-B14F-4D97-AF65-F5344CB8AC3E}">
        <p14:creationId xmlns:p14="http://schemas.microsoft.com/office/powerpoint/2010/main" val="2064798991"/>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1"/>
          <p:cNvSpPr>
            <a:spLocks noGrp="1" noChangeArrowheads="1"/>
          </p:cNvSpPr>
          <p:nvPr>
            <p:ph type="title"/>
          </p:nvPr>
        </p:nvSpPr>
        <p:spPr>
          <a:xfrm>
            <a:off x="457200" y="274638"/>
            <a:ext cx="8229600" cy="1143000"/>
          </a:xfrm>
        </p:spPr>
        <p:txBody>
          <a:bodyPr/>
          <a:lstStyle/>
          <a:p>
            <a:pPr algn="l"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altLang="pt-BR" b="1">
                <a:solidFill>
                  <a:srgbClr val="FFFFFF"/>
                </a:solidFill>
              </a:rPr>
              <a:t>Desvendando o mistério</a:t>
            </a:r>
          </a:p>
        </p:txBody>
      </p:sp>
      <p:pic>
        <p:nvPicPr>
          <p:cNvPr id="48130" name="Picture 2" descr="http://upload.wikimedia.org/wikipedia/commons/thumb/7/76/Captainjamescookportrait.jpg/174px-Captainjamescookportrai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560" y="1700808"/>
            <a:ext cx="2288528" cy="2880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Imagem 9" descr="Aurora_Borealis_12.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99992" y="1988840"/>
            <a:ext cx="3744416" cy="2664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Espaço Reservado para Conteúdo 14"/>
          <p:cNvSpPr>
            <a:spLocks noGrp="1"/>
          </p:cNvSpPr>
          <p:nvPr>
            <p:ph sz="half" idx="1"/>
          </p:nvPr>
        </p:nvSpPr>
        <p:spPr>
          <a:xfrm>
            <a:off x="1835696" y="5229200"/>
            <a:ext cx="6984776" cy="4524375"/>
          </a:xfrm>
        </p:spPr>
        <p:txBody>
          <a:bodyPr/>
          <a:lstStyle/>
          <a:p>
            <a:pPr marL="0" indent="0" algn="just" eaLnBrk="1" hangingPunct="1"/>
            <a:r>
              <a:rPr lang="pt-BR" altLang="pt-BR" sz="2200" dirty="0">
                <a:solidFill>
                  <a:schemeClr val="bg1"/>
                </a:solidFill>
              </a:rPr>
              <a:t>		James Cook presencia o mesmo fenômeno no século XVIII no hemisfério sul, denominando o efeito de ‘aurora austral’</a:t>
            </a:r>
          </a:p>
        </p:txBody>
      </p:sp>
    </p:spTree>
    <p:extLst>
      <p:ext uri="{BB962C8B-B14F-4D97-AF65-F5344CB8AC3E}">
        <p14:creationId xmlns:p14="http://schemas.microsoft.com/office/powerpoint/2010/main" val="4266258499"/>
      </p:ext>
    </p:extLst>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a:solidFill>
                  <a:schemeClr val="bg1"/>
                </a:solidFill>
              </a:rPr>
              <a:t>Pessoas que fazem isso</a:t>
            </a:r>
          </a:p>
        </p:txBody>
      </p:sp>
      <p:pic>
        <p:nvPicPr>
          <p:cNvPr id="5" name="Content Placeholder 4"/>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2627784" y="3212976"/>
            <a:ext cx="3626870" cy="2996110"/>
          </a:xfrm>
        </p:spPr>
      </p:pic>
      <p:sp>
        <p:nvSpPr>
          <p:cNvPr id="6" name="TextBox 5"/>
          <p:cNvSpPr txBox="1"/>
          <p:nvPr/>
        </p:nvSpPr>
        <p:spPr>
          <a:xfrm>
            <a:off x="2254509" y="2159622"/>
            <a:ext cx="4634982" cy="646331"/>
          </a:xfrm>
          <a:prstGeom prst="rect">
            <a:avLst/>
          </a:prstGeom>
          <a:noFill/>
        </p:spPr>
        <p:txBody>
          <a:bodyPr wrap="square" rtlCol="0">
            <a:spAutoFit/>
          </a:bodyPr>
          <a:lstStyle/>
          <a:p>
            <a:r>
              <a:rPr lang="pt-BR" sz="3600" b="0" dirty="0">
                <a:solidFill>
                  <a:schemeClr val="bg1"/>
                </a:solidFill>
              </a:rPr>
              <a:t>Marco Brotto</a:t>
            </a:r>
            <a:endParaRPr lang="pt-BR" sz="3600" dirty="0">
              <a:solidFill>
                <a:schemeClr val="bg1"/>
              </a:solidFill>
            </a:endParaRPr>
          </a:p>
        </p:txBody>
      </p:sp>
    </p:spTree>
    <p:extLst>
      <p:ext uri="{BB962C8B-B14F-4D97-AF65-F5344CB8AC3E}">
        <p14:creationId xmlns:p14="http://schemas.microsoft.com/office/powerpoint/2010/main" val="1415572788"/>
      </p:ext>
    </p:extLst>
  </p:cSld>
  <p:clrMapOvr>
    <a:masterClrMapping/>
  </p:clrMapOvr>
  <p:transition spd="slow">
    <p:fade/>
  </p:transition>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2492896"/>
            <a:ext cx="7772400" cy="1143000"/>
          </a:xfrm>
        </p:spPr>
        <p:txBody>
          <a:bodyPr/>
          <a:lstStyle/>
          <a:p>
            <a:r>
              <a:rPr lang="pt-BR" dirty="0">
                <a:solidFill>
                  <a:schemeClr val="bg1"/>
                </a:solidFill>
              </a:rPr>
              <a:t>https://www.youtube.com/watch?v=UBrwqSpSih4</a:t>
            </a:r>
          </a:p>
        </p:txBody>
      </p:sp>
    </p:spTree>
    <p:extLst>
      <p:ext uri="{BB962C8B-B14F-4D97-AF65-F5344CB8AC3E}">
        <p14:creationId xmlns:p14="http://schemas.microsoft.com/office/powerpoint/2010/main" val="2691622011"/>
      </p:ext>
    </p:extLst>
  </p:cSld>
  <p:clrMapOvr>
    <a:masterClrMapping/>
  </p:clrMapOvr>
  <p:transition spd="slow">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cap="all" dirty="0">
                <a:solidFill>
                  <a:schemeClr val="bg1"/>
                </a:solidFill>
              </a:rPr>
              <a:t>DANIEL JAPER </a:t>
            </a:r>
            <a:endParaRPr lang="pt-BR" dirty="0">
              <a:solidFill>
                <a:schemeClr val="bg1"/>
              </a:solidFill>
            </a:endParaRPr>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294656" y="1722884"/>
            <a:ext cx="6554688" cy="4602228"/>
          </a:xfrm>
        </p:spPr>
      </p:pic>
    </p:spTree>
    <p:extLst>
      <p:ext uri="{BB962C8B-B14F-4D97-AF65-F5344CB8AC3E}">
        <p14:creationId xmlns:p14="http://schemas.microsoft.com/office/powerpoint/2010/main" val="3594131417"/>
      </p:ext>
    </p:extLst>
  </p:cSld>
  <p:clrMapOvr>
    <a:masterClrMapping/>
  </p:clrMapOvr>
  <p:transition spd="slow">
    <p:fade/>
  </p:transition>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212976"/>
            <a:ext cx="7772400" cy="1143000"/>
          </a:xfrm>
        </p:spPr>
        <p:txBody>
          <a:bodyPr/>
          <a:lstStyle/>
          <a:p>
            <a:pPr algn="just"/>
            <a:r>
              <a:rPr lang="pt-BR" dirty="0">
                <a:solidFill>
                  <a:schemeClr val="bg1"/>
                </a:solidFill>
              </a:rPr>
              <a:t>https://www.youtube.com/watch?v=QHde4OWQnt0</a:t>
            </a:r>
            <a:br>
              <a:rPr lang="pt-BR" dirty="0">
                <a:solidFill>
                  <a:schemeClr val="bg1"/>
                </a:solidFill>
              </a:rPr>
            </a:br>
            <a:endParaRPr lang="pt-BR" dirty="0">
              <a:solidFill>
                <a:schemeClr val="bg1"/>
              </a:solidFill>
            </a:endParaRPr>
          </a:p>
        </p:txBody>
      </p:sp>
    </p:spTree>
    <p:extLst>
      <p:ext uri="{BB962C8B-B14F-4D97-AF65-F5344CB8AC3E}">
        <p14:creationId xmlns:p14="http://schemas.microsoft.com/office/powerpoint/2010/main" val="1854030131"/>
      </p:ext>
    </p:extLst>
  </p:cSld>
  <p:clrMapOvr>
    <a:masterClrMapping/>
  </p:clrMapOvr>
  <p:transition spd="slow">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sz="half" idx="1"/>
            <p:extLst>
              <p:ext uri="{D42A27DB-BD31-4B8C-83A1-F6EECF244321}">
                <p14:modId xmlns:p14="http://schemas.microsoft.com/office/powerpoint/2010/main" val="4023021692"/>
              </p:ext>
            </p:extLst>
          </p:nvPr>
        </p:nvGraphicFramePr>
        <p:xfrm>
          <a:off x="827584" y="2060848"/>
          <a:ext cx="7558608" cy="2864224"/>
        </p:xfrm>
        <a:graphic>
          <a:graphicData uri="http://schemas.openxmlformats.org/drawingml/2006/table">
            <a:tbl>
              <a:tblPr/>
              <a:tblGrid>
                <a:gridCol w="3779304">
                  <a:extLst>
                    <a:ext uri="{9D8B030D-6E8A-4147-A177-3AD203B41FA5}">
                      <a16:colId xmlns:a16="http://schemas.microsoft.com/office/drawing/2014/main" val="3619469987"/>
                    </a:ext>
                  </a:extLst>
                </a:gridCol>
                <a:gridCol w="3779304">
                  <a:extLst>
                    <a:ext uri="{9D8B030D-6E8A-4147-A177-3AD203B41FA5}">
                      <a16:colId xmlns:a16="http://schemas.microsoft.com/office/drawing/2014/main" val="2300352232"/>
                    </a:ext>
                  </a:extLst>
                </a:gridCol>
              </a:tblGrid>
              <a:tr h="1545704">
                <a:tc>
                  <a:txBody>
                    <a:bodyPr/>
                    <a:lstStyle/>
                    <a:p>
                      <a:r>
                        <a:rPr lang="pt-BR" sz="1600" b="1" dirty="0">
                          <a:effectLst/>
                        </a:rPr>
                        <a:t>O ROTEIRO DE MARCO BROTTO</a:t>
                      </a:r>
                      <a:br>
                        <a:rPr lang="pt-BR" sz="1600" dirty="0">
                          <a:effectLst/>
                        </a:rPr>
                      </a:br>
                      <a:r>
                        <a:rPr lang="pt-BR" sz="1600" dirty="0">
                          <a:effectLst/>
                        </a:rPr>
                        <a:t>ONDE: Oslo, Tromsø e Sommarøy, na Noruega, e Kilpisjarvi, na Finlândia. Também oferece viagens para o Alasca.</a:t>
                      </a:r>
                      <a:br>
                        <a:rPr lang="pt-BR" sz="1600" dirty="0">
                          <a:effectLst/>
                        </a:rPr>
                      </a:br>
                      <a:r>
                        <a:rPr lang="pt-BR" sz="1600" dirty="0">
                          <a:effectLst/>
                        </a:rPr>
                        <a:t>DURAÇÃO: nove dias.</a:t>
                      </a:r>
                      <a:br>
                        <a:rPr lang="pt-BR" sz="1600" dirty="0">
                          <a:effectLst/>
                        </a:rPr>
                      </a:br>
                      <a:r>
                        <a:rPr lang="pt-BR" sz="1600" dirty="0">
                          <a:effectLst/>
                        </a:rPr>
                        <a:t>SAÍDAS EM:  abril de 2016 (Noruega) e setembro e fevereiro de 2016 (Alasca)</a:t>
                      </a:r>
                      <a:br>
                        <a:rPr lang="pt-BR" sz="1600" dirty="0">
                          <a:effectLst/>
                        </a:rPr>
                      </a:br>
                      <a:r>
                        <a:rPr lang="pt-BR" sz="1600" dirty="0">
                          <a:effectLst/>
                        </a:rPr>
                        <a:t>PREÇO:  R$ 16,6 mil (Noruega e Finlândia) ou R$ 17,8 mil (Alasca).</a:t>
                      </a:r>
                      <a:br>
                        <a:rPr lang="pt-BR" sz="1600" dirty="0">
                          <a:effectLst/>
                        </a:rPr>
                      </a:br>
                      <a:r>
                        <a:rPr lang="pt-BR" sz="1600" dirty="0">
                          <a:effectLst/>
                        </a:rPr>
                        <a:t>SITE: </a:t>
                      </a:r>
                      <a:r>
                        <a:rPr lang="pt-BR" sz="1600" u="none" strike="noStrike" dirty="0">
                          <a:solidFill>
                            <a:srgbClr val="428BCA"/>
                          </a:solidFill>
                          <a:effectLst/>
                          <a:hlinkClick r:id="rId2"/>
                        </a:rPr>
                        <a:t>insight.tur.br</a:t>
                      </a:r>
                      <a:endParaRPr lang="pt-BR" sz="1600" dirty="0">
                        <a:effectLst/>
                      </a:endParaRPr>
                    </a:p>
                  </a:txBody>
                  <a:tcPr marL="44824" marR="44824" marT="22412" marB="22412" anchor="ctr">
                    <a:lnL>
                      <a:noFill/>
                    </a:lnL>
                    <a:lnR>
                      <a:noFill/>
                    </a:lnR>
                    <a:lnT>
                      <a:noFill/>
                    </a:lnT>
                    <a:lnB>
                      <a:noFill/>
                    </a:lnB>
                    <a:solidFill>
                      <a:srgbClr val="FFFFFF"/>
                    </a:solidFill>
                  </a:tcPr>
                </a:tc>
                <a:tc>
                  <a:txBody>
                    <a:bodyPr/>
                    <a:lstStyle/>
                    <a:p>
                      <a:r>
                        <a:rPr lang="pt-BR" sz="1600" b="1" dirty="0">
                          <a:effectLst/>
                        </a:rPr>
                        <a:t>O ROTEIRO DE DANIEL JAPOR</a:t>
                      </a:r>
                      <a:br>
                        <a:rPr lang="pt-BR" sz="1600" dirty="0">
                          <a:effectLst/>
                        </a:rPr>
                      </a:br>
                      <a:r>
                        <a:rPr lang="pt-BR" sz="1600" dirty="0">
                          <a:effectLst/>
                        </a:rPr>
                        <a:t>ONDE: Oslo, Svolvær Tromsø, Grøtfjord e Sommarøy, na Noruega, e Kilpisjarvi, na Finlândia.</a:t>
                      </a:r>
                      <a:br>
                        <a:rPr lang="pt-BR" sz="1600" dirty="0">
                          <a:effectLst/>
                        </a:rPr>
                      </a:br>
                      <a:r>
                        <a:rPr lang="pt-BR" sz="1600" dirty="0">
                          <a:effectLst/>
                        </a:rPr>
                        <a:t>DURAÇÃO: 13 dias.</a:t>
                      </a:r>
                      <a:br>
                        <a:rPr lang="pt-BR" sz="1600" dirty="0">
                          <a:effectLst/>
                        </a:rPr>
                      </a:br>
                      <a:r>
                        <a:rPr lang="pt-BR" sz="1600" dirty="0">
                          <a:effectLst/>
                        </a:rPr>
                        <a:t>SAÍDAS EM: setembro, outubro, novembro e dezembro (roteiro de outono), ou janeiro, fevereiro e março (roteiro de inverno).</a:t>
                      </a:r>
                      <a:br>
                        <a:rPr lang="pt-BR" sz="1600" dirty="0">
                          <a:effectLst/>
                        </a:rPr>
                      </a:br>
                      <a:r>
                        <a:rPr lang="pt-BR" sz="1600" dirty="0">
                          <a:effectLst/>
                        </a:rPr>
                        <a:t>PREÇO: R$ 15 mil.</a:t>
                      </a:r>
                      <a:br>
                        <a:rPr lang="pt-BR" sz="1600" dirty="0">
                          <a:effectLst/>
                        </a:rPr>
                      </a:br>
                      <a:r>
                        <a:rPr lang="pt-BR" sz="1600" dirty="0">
                          <a:effectLst/>
                        </a:rPr>
                        <a:t>SITE: </a:t>
                      </a:r>
                      <a:r>
                        <a:rPr lang="pt-BR" sz="1600" u="none" strike="noStrike" dirty="0">
                          <a:solidFill>
                            <a:srgbClr val="428BCA"/>
                          </a:solidFill>
                          <a:effectLst/>
                          <a:hlinkClick r:id="rId3"/>
                        </a:rPr>
                        <a:t>geotrip.com.br</a:t>
                      </a:r>
                      <a:br>
                        <a:rPr lang="pt-BR" sz="900" dirty="0">
                          <a:effectLst/>
                        </a:rPr>
                      </a:br>
                      <a:endParaRPr lang="pt-BR" sz="900" dirty="0">
                        <a:effectLst/>
                      </a:endParaRPr>
                    </a:p>
                  </a:txBody>
                  <a:tcPr marL="44824" marR="44824" marT="22412" marB="22412" anchor="ctr">
                    <a:lnL>
                      <a:noFill/>
                    </a:lnL>
                    <a:lnR>
                      <a:noFill/>
                    </a:lnR>
                    <a:lnT>
                      <a:noFill/>
                    </a:lnT>
                    <a:lnB>
                      <a:noFill/>
                    </a:lnB>
                    <a:solidFill>
                      <a:srgbClr val="FFFFFF"/>
                    </a:solidFill>
                  </a:tcPr>
                </a:tc>
                <a:extLst>
                  <a:ext uri="{0D108BD9-81ED-4DB2-BD59-A6C34878D82A}">
                    <a16:rowId xmlns:a16="http://schemas.microsoft.com/office/drawing/2014/main" val="4178907310"/>
                  </a:ext>
                </a:extLst>
              </a:tr>
            </a:tbl>
          </a:graphicData>
        </a:graphic>
      </p:graphicFrame>
    </p:spTree>
    <p:extLst>
      <p:ext uri="{BB962C8B-B14F-4D97-AF65-F5344CB8AC3E}">
        <p14:creationId xmlns:p14="http://schemas.microsoft.com/office/powerpoint/2010/main" val="3540737220"/>
      </p:ext>
    </p:extLst>
  </p:cSld>
  <p:clrMapOvr>
    <a:masterClrMapping/>
  </p:clrMapOvr>
  <p:transition spd="slow">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pt-BR"/>
          </a:p>
        </p:txBody>
      </p:sp>
      <p:pic>
        <p:nvPicPr>
          <p:cNvPr id="7" name="Content Placeholder 6"/>
          <p:cNvPicPr>
            <a:picLocks noGrp="1" noChangeAspect="1"/>
          </p:cNvPicPr>
          <p:nvPr>
            <p:ph sz="half" idx="2"/>
          </p:nvPr>
        </p:nvPicPr>
        <p:blipFill>
          <a:blip r:embed="rId2"/>
          <a:stretch>
            <a:fillRect/>
          </a:stretch>
        </p:blipFill>
        <p:spPr>
          <a:xfrm>
            <a:off x="0" y="1999567"/>
            <a:ext cx="5962612" cy="2286112"/>
          </a:xfrm>
          <a:prstGeom prst="rect">
            <a:avLst/>
          </a:prstGeom>
        </p:spPr>
      </p:pic>
      <p:pic>
        <p:nvPicPr>
          <p:cNvPr id="6" name="Picture 5"/>
          <p:cNvPicPr>
            <a:picLocks noChangeAspect="1"/>
          </p:cNvPicPr>
          <p:nvPr/>
        </p:nvPicPr>
        <p:blipFill>
          <a:blip r:embed="rId3"/>
          <a:stretch>
            <a:fillRect/>
          </a:stretch>
        </p:blipFill>
        <p:spPr>
          <a:xfrm>
            <a:off x="5949151" y="2132856"/>
            <a:ext cx="3209379" cy="2178253"/>
          </a:xfrm>
          <a:prstGeom prst="rect">
            <a:avLst/>
          </a:prstGeom>
        </p:spPr>
      </p:pic>
      <p:pic>
        <p:nvPicPr>
          <p:cNvPr id="8" name="Picture 7"/>
          <p:cNvPicPr>
            <a:picLocks noChangeAspect="1"/>
          </p:cNvPicPr>
          <p:nvPr/>
        </p:nvPicPr>
        <p:blipFill>
          <a:blip r:embed="rId4"/>
          <a:stretch>
            <a:fillRect/>
          </a:stretch>
        </p:blipFill>
        <p:spPr>
          <a:xfrm>
            <a:off x="0" y="4118688"/>
            <a:ext cx="4993697" cy="2766366"/>
          </a:xfrm>
          <a:prstGeom prst="rect">
            <a:avLst/>
          </a:prstGeom>
        </p:spPr>
      </p:pic>
      <p:pic>
        <p:nvPicPr>
          <p:cNvPr id="9" name="Picture 8"/>
          <p:cNvPicPr>
            <a:picLocks noChangeAspect="1"/>
          </p:cNvPicPr>
          <p:nvPr/>
        </p:nvPicPr>
        <p:blipFill>
          <a:blip r:embed="rId5"/>
          <a:stretch>
            <a:fillRect/>
          </a:stretch>
        </p:blipFill>
        <p:spPr>
          <a:xfrm>
            <a:off x="4973646" y="4144118"/>
            <a:ext cx="2047274" cy="2766366"/>
          </a:xfrm>
          <a:prstGeom prst="rect">
            <a:avLst/>
          </a:prstGeom>
        </p:spPr>
      </p:pic>
      <p:pic>
        <p:nvPicPr>
          <p:cNvPr id="10" name="Picture 9"/>
          <p:cNvPicPr>
            <a:picLocks noChangeAspect="1"/>
          </p:cNvPicPr>
          <p:nvPr/>
        </p:nvPicPr>
        <p:blipFill>
          <a:blip r:embed="rId6"/>
          <a:stretch>
            <a:fillRect/>
          </a:stretch>
        </p:blipFill>
        <p:spPr>
          <a:xfrm>
            <a:off x="0" y="0"/>
            <a:ext cx="9144000" cy="2132856"/>
          </a:xfrm>
          <a:prstGeom prst="rect">
            <a:avLst/>
          </a:prstGeom>
        </p:spPr>
      </p:pic>
      <p:pic>
        <p:nvPicPr>
          <p:cNvPr id="11" name="Picture 10"/>
          <p:cNvPicPr>
            <a:picLocks noChangeAspect="1"/>
          </p:cNvPicPr>
          <p:nvPr/>
        </p:nvPicPr>
        <p:blipFill>
          <a:blip r:embed="rId7"/>
          <a:stretch>
            <a:fillRect/>
          </a:stretch>
        </p:blipFill>
        <p:spPr>
          <a:xfrm>
            <a:off x="7020920" y="4265712"/>
            <a:ext cx="2300364" cy="2592288"/>
          </a:xfrm>
          <a:prstGeom prst="rect">
            <a:avLst/>
          </a:prstGeom>
        </p:spPr>
      </p:pic>
    </p:spTree>
    <p:extLst>
      <p:ext uri="{BB962C8B-B14F-4D97-AF65-F5344CB8AC3E}">
        <p14:creationId xmlns:p14="http://schemas.microsoft.com/office/powerpoint/2010/main" val="4166711920"/>
      </p:ext>
    </p:extLst>
  </p:cSld>
  <p:clrMapOvr>
    <a:masterClrMapping/>
  </p:clrMapOvr>
  <p:transition spd="slow">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67544" y="332656"/>
            <a:ext cx="7772400" cy="6186309"/>
          </a:xfrm>
          <a:prstGeom prst="rect">
            <a:avLst/>
          </a:prstGeom>
        </p:spPr>
        <p:txBody>
          <a:bodyPr wrap="square">
            <a:spAutoFit/>
          </a:bodyPr>
          <a:lstStyle/>
          <a:p>
            <a:pPr algn="just"/>
            <a:r>
              <a:rPr lang="pt-BR" sz="3600" dirty="0">
                <a:solidFill>
                  <a:schemeClr val="bg1"/>
                </a:solidFill>
                <a:latin typeface="Open Sans"/>
              </a:rPr>
              <a:t>Latitude próxima à 66 Graus Norte, preferencialmente acima disso.</a:t>
            </a:r>
          </a:p>
          <a:p>
            <a:pPr algn="just"/>
            <a:endParaRPr lang="pt-BR" sz="3600" dirty="0">
              <a:solidFill>
                <a:schemeClr val="bg1"/>
              </a:solidFill>
              <a:latin typeface="Open Sans"/>
            </a:endParaRPr>
          </a:p>
          <a:p>
            <a:pPr algn="just"/>
            <a:r>
              <a:rPr lang="pt-BR" sz="3600" dirty="0">
                <a:solidFill>
                  <a:schemeClr val="bg1"/>
                </a:solidFill>
                <a:latin typeface="Open Sans"/>
              </a:rPr>
              <a:t>Céu limpo e sem nuvens. </a:t>
            </a:r>
          </a:p>
          <a:p>
            <a:pPr algn="just"/>
            <a:endParaRPr lang="pt-BR" sz="3600" dirty="0">
              <a:solidFill>
                <a:schemeClr val="bg1"/>
              </a:solidFill>
              <a:latin typeface="Open Sans"/>
            </a:endParaRPr>
          </a:p>
          <a:p>
            <a:pPr algn="just"/>
            <a:r>
              <a:rPr lang="pt-BR" sz="3600" dirty="0">
                <a:solidFill>
                  <a:schemeClr val="bg1"/>
                </a:solidFill>
                <a:latin typeface="Open Sans"/>
              </a:rPr>
              <a:t>Quanto mais frio melhor e sem interferência de outras luzes, principalmente das cidades. </a:t>
            </a:r>
          </a:p>
          <a:p>
            <a:pPr algn="just"/>
            <a:endParaRPr lang="pt-BR" sz="3600" dirty="0">
              <a:solidFill>
                <a:schemeClr val="bg1"/>
              </a:solidFill>
              <a:latin typeface="Open Sans"/>
            </a:endParaRPr>
          </a:p>
          <a:p>
            <a:pPr algn="just"/>
            <a:r>
              <a:rPr lang="pt-BR" sz="3600" dirty="0">
                <a:solidFill>
                  <a:schemeClr val="bg1"/>
                </a:solidFill>
                <a:latin typeface="Open Sans"/>
              </a:rPr>
              <a:t>Fuja do centro.</a:t>
            </a:r>
          </a:p>
        </p:txBody>
      </p:sp>
    </p:spTree>
    <p:extLst>
      <p:ext uri="{BB962C8B-B14F-4D97-AF65-F5344CB8AC3E}">
        <p14:creationId xmlns:p14="http://schemas.microsoft.com/office/powerpoint/2010/main" val="2969438894"/>
      </p:ext>
    </p:extLst>
  </p:cSld>
  <p:clrMapOvr>
    <a:masterClrMapping/>
  </p:clrMapOvr>
  <p:transition spd="slow">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708920"/>
            <a:ext cx="7772400" cy="1143000"/>
          </a:xfrm>
        </p:spPr>
        <p:txBody>
          <a:bodyPr/>
          <a:lstStyle/>
          <a:p>
            <a:r>
              <a:rPr lang="pt-BR" dirty="0">
                <a:solidFill>
                  <a:schemeClr val="bg1"/>
                </a:solidFill>
              </a:rPr>
              <a:t>https://www.youtube.com/watch?time_continue=44&amp;v=PBJAR3-UvSQhttp</a:t>
            </a:r>
            <a:r>
              <a:rPr lang="pt-BR" dirty="0"/>
              <a:t>://</a:t>
            </a:r>
            <a:endParaRPr lang="pt-BR" dirty="0">
              <a:solidFill>
                <a:schemeClr val="bg1"/>
              </a:solidFill>
            </a:endParaRPr>
          </a:p>
        </p:txBody>
      </p:sp>
    </p:spTree>
    <p:extLst>
      <p:ext uri="{BB962C8B-B14F-4D97-AF65-F5344CB8AC3E}">
        <p14:creationId xmlns:p14="http://schemas.microsoft.com/office/powerpoint/2010/main" val="1981349942"/>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
          <p:cNvSpPr>
            <a:spLocks noGrp="1" noChangeArrowheads="1"/>
          </p:cNvSpPr>
          <p:nvPr>
            <p:ph type="title"/>
          </p:nvPr>
        </p:nvSpPr>
        <p:spPr>
          <a:xfrm>
            <a:off x="457200" y="274638"/>
            <a:ext cx="8229600" cy="1143000"/>
          </a:xfrm>
        </p:spPr>
        <p:txBody>
          <a:bodyPr/>
          <a:lstStyle/>
          <a:p>
            <a:pPr algn="l"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altLang="pt-BR" b="1">
                <a:solidFill>
                  <a:srgbClr val="FFFFFF"/>
                </a:solidFill>
              </a:rPr>
              <a:t>Mecanismo</a:t>
            </a:r>
          </a:p>
        </p:txBody>
      </p:sp>
      <p:pic>
        <p:nvPicPr>
          <p:cNvPr id="19459" name="Imagem 5" descr="magnetosfera_esquema.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1550" y="1268413"/>
            <a:ext cx="7272338" cy="525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49851250"/>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nodeType="withEffect">
                                  <p:stCondLst>
                                    <p:cond delay="0"/>
                                  </p:stCondLst>
                                  <p:childTnLst>
                                    <p:set>
                                      <p:cBhvr additive="repl">
                                        <p:cTn id="6" dur="1" fill="hold">
                                          <p:stCondLst>
                                            <p:cond delay="0"/>
                                          </p:stCondLst>
                                        </p:cTn>
                                        <p:tgtEl>
                                          <p:spTgt spid="153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
          <p:cNvSpPr>
            <a:spLocks noGrp="1" noChangeArrowheads="1"/>
          </p:cNvSpPr>
          <p:nvPr>
            <p:ph type="title"/>
          </p:nvPr>
        </p:nvSpPr>
        <p:spPr>
          <a:xfrm>
            <a:off x="457200" y="274638"/>
            <a:ext cx="8229600" cy="1143000"/>
          </a:xfrm>
        </p:spPr>
        <p:txBody>
          <a:bodyPr/>
          <a:lstStyle/>
          <a:p>
            <a:pPr algn="l"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altLang="pt-BR" b="1">
                <a:solidFill>
                  <a:srgbClr val="FFFFFF"/>
                </a:solidFill>
              </a:rPr>
              <a:t>Mecanismo</a:t>
            </a:r>
          </a:p>
        </p:txBody>
      </p:sp>
      <p:pic>
        <p:nvPicPr>
          <p:cNvPr id="20483" name="Picture 8" descr="F:\Auroras polares SA\Geomagnetic storm - Wikipedia, the free encyclopedia_files\400px-Magnetosphere_renditio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544" y="1628800"/>
            <a:ext cx="8154331" cy="4464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15493243"/>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nodeType="withEffect">
                                  <p:stCondLst>
                                    <p:cond delay="0"/>
                                  </p:stCondLst>
                                  <p:childTnLst>
                                    <p:set>
                                      <p:cBhvr additive="repl">
                                        <p:cTn id="6" dur="1" fill="hold">
                                          <p:stCondLst>
                                            <p:cond delay="0"/>
                                          </p:stCondLst>
                                        </p:cTn>
                                        <p:tgtEl>
                                          <p:spTgt spid="153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pt-BR"/>
          </a:p>
        </p:txBody>
      </p:sp>
      <p:pic>
        <p:nvPicPr>
          <p:cNvPr id="5" name="Content Placeholder 4"/>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2853036" y="0"/>
            <a:ext cx="14850072" cy="6822418"/>
          </a:xfrm>
        </p:spPr>
      </p:pic>
    </p:spTree>
    <p:extLst>
      <p:ext uri="{BB962C8B-B14F-4D97-AF65-F5344CB8AC3E}">
        <p14:creationId xmlns:p14="http://schemas.microsoft.com/office/powerpoint/2010/main" val="2682818124"/>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
          <p:cNvSpPr>
            <a:spLocks noGrp="1" noChangeArrowheads="1"/>
          </p:cNvSpPr>
          <p:nvPr>
            <p:ph type="title"/>
          </p:nvPr>
        </p:nvSpPr>
        <p:spPr>
          <a:xfrm>
            <a:off x="1403648" y="476672"/>
            <a:ext cx="8229600" cy="1143000"/>
          </a:xfrm>
        </p:spPr>
        <p:txBody>
          <a:bodyPr/>
          <a:lstStyle/>
          <a:p>
            <a:pPr algn="l"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altLang="pt-BR" b="1" dirty="0">
                <a:solidFill>
                  <a:srgbClr val="FFFFFF"/>
                </a:solidFill>
              </a:rPr>
              <a:t>Desvendando o mistério</a:t>
            </a:r>
          </a:p>
        </p:txBody>
      </p:sp>
      <p:pic>
        <p:nvPicPr>
          <p:cNvPr id="8" name="Picture 2"/>
          <p:cNvPicPr>
            <a:picLocks noChangeAspect="1" noChangeArrowheads="1"/>
          </p:cNvPicPr>
          <p:nvPr/>
        </p:nvPicPr>
        <p:blipFill>
          <a:blip r:embed="rId3" cstate="print">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2555776" y="1772816"/>
            <a:ext cx="4154613" cy="4152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1745894"/>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5361" name="Rectangle 1"/>
          <p:cNvSpPr>
            <a:spLocks noGrp="1" noChangeArrowheads="1"/>
          </p:cNvSpPr>
          <p:nvPr>
            <p:ph type="title"/>
          </p:nvPr>
        </p:nvSpPr>
        <p:spPr>
          <a:xfrm>
            <a:off x="2339752" y="332656"/>
            <a:ext cx="8229600" cy="1143000"/>
          </a:xfrm>
        </p:spPr>
        <p:txBody>
          <a:bodyPr/>
          <a:lstStyle/>
          <a:p>
            <a:pPr algn="l"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altLang="pt-BR" b="1" dirty="0">
                <a:solidFill>
                  <a:srgbClr val="FFFFFF"/>
                </a:solidFill>
              </a:rPr>
              <a:t>Auroras artificiais</a:t>
            </a:r>
          </a:p>
        </p:txBody>
      </p:sp>
      <p:sp>
        <p:nvSpPr>
          <p:cNvPr id="5" name="CaixaDeTexto 4"/>
          <p:cNvSpPr txBox="1">
            <a:spLocks noChangeArrowheads="1"/>
          </p:cNvSpPr>
          <p:nvPr/>
        </p:nvSpPr>
        <p:spPr bwMode="auto">
          <a:xfrm>
            <a:off x="2735288" y="5949280"/>
            <a:ext cx="640871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pt-BR" altLang="pt-BR" dirty="0">
                <a:solidFill>
                  <a:schemeClr val="bg1"/>
                </a:solidFill>
              </a:rPr>
              <a:t> resultado de um teste nuclear estadunidense</a:t>
            </a:r>
          </a:p>
        </p:txBody>
      </p:sp>
      <p:pic>
        <p:nvPicPr>
          <p:cNvPr id="76802" name="Picture 2" descr="Ficheiro:Starfish Prime aurora from Honolulu 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91680" y="1628800"/>
            <a:ext cx="60960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82367579"/>
      </p:ext>
    </p:extLst>
  </p:cSld>
  <p:clrMapOvr>
    <a:masterClrMapping/>
  </p:clrMapOvr>
  <p:transition spd="med"/>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Arial"/>
        <a:ea typeface=""/>
        <a:cs typeface=""/>
      </a:majorFont>
      <a:minorFont>
        <a:latin typeface="Arial"/>
        <a:ea typeface=""/>
        <a:cs typeface=""/>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pt-BR" sz="1600" b="1" i="0" u="none" strike="noStrike" cap="none" normalizeH="0" baseline="0" smtClean="0">
            <a:ln>
              <a:noFill/>
            </a:ln>
            <a:solidFill>
              <a:srgbClr val="FF0066"/>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pt-BR" sz="1600" b="1" i="0" u="none" strike="noStrike" cap="none" normalizeH="0" baseline="0" smtClean="0">
            <a:ln>
              <a:noFill/>
            </a:ln>
            <a:solidFill>
              <a:srgbClr val="FF0066"/>
            </a:solidFill>
            <a:effectLst/>
            <a:latin typeface="Arial" charset="0"/>
          </a:defRPr>
        </a:defPPr>
      </a:lstStyle>
    </a:lnDef>
  </a:objectDefaults>
  <a:extraClrSchemeLst>
    <a:extraClrScheme>
      <a:clrScheme name="Blank Presentat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o Offic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o Offic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C:\MSOffice\Templates\Blank Presentation.pot</Template>
  <TotalTime>9524</TotalTime>
  <Words>2185</Words>
  <Application>Microsoft Office PowerPoint</Application>
  <PresentationFormat>On-screen Show (4:3)</PresentationFormat>
  <Paragraphs>184</Paragraphs>
  <Slides>47</Slides>
  <Notes>27</Notes>
  <HiddenSlides>3</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47</vt:i4>
      </vt:variant>
    </vt:vector>
  </HeadingPairs>
  <TitlesOfParts>
    <vt:vector size="53" baseType="lpstr">
      <vt:lpstr>Arial</vt:lpstr>
      <vt:lpstr>Century Gothic</vt:lpstr>
      <vt:lpstr>Open Sans</vt:lpstr>
      <vt:lpstr>Times New Roman</vt:lpstr>
      <vt:lpstr>Wingdings</vt:lpstr>
      <vt:lpstr>Blank Presentation</vt:lpstr>
      <vt:lpstr>PowerPoint Presentation</vt:lpstr>
      <vt:lpstr>O que é?</vt:lpstr>
      <vt:lpstr>Desvendando o mistério</vt:lpstr>
      <vt:lpstr>Desvendando o mistério</vt:lpstr>
      <vt:lpstr>Mecanismo</vt:lpstr>
      <vt:lpstr>Mecanismo</vt:lpstr>
      <vt:lpstr>PowerPoint Presentation</vt:lpstr>
      <vt:lpstr>Desvendando o mistério</vt:lpstr>
      <vt:lpstr>Auroras artificiais</vt:lpstr>
      <vt:lpstr>Onde é melhor ver?</vt:lpstr>
      <vt:lpstr>Hemisfério Norte</vt:lpstr>
      <vt:lpstr>PowerPoint Presentation</vt:lpstr>
      <vt:lpstr>PowerPoint Presentation</vt:lpstr>
      <vt:lpstr>PowerPoint Presentation</vt:lpstr>
      <vt:lpstr>PowerPoint Presentation</vt:lpstr>
      <vt:lpstr>4 -Dinamarca. </vt:lpstr>
      <vt:lpstr>PowerPoint Presentation</vt:lpstr>
      <vt:lpstr>PowerPoint Presentation</vt:lpstr>
      <vt:lpstr>PowerPoint Presentation</vt:lpstr>
      <vt:lpstr>PowerPoint Presentation</vt:lpstr>
      <vt:lpstr>Hemisfério Sul</vt:lpstr>
      <vt:lpstr>PowerPoint Presentation</vt:lpstr>
      <vt:lpstr>PowerPoint Presentation</vt:lpstr>
      <vt:lpstr>PowerPoint Presentation</vt:lpstr>
      <vt:lpstr>Para correr menos riscos possíveis de não encontrar a Aurora Boreal, a região da Lapônia Norueguesa e Finlandesa além do incrível estado Norte Americano do Alasca.</vt:lpstr>
      <vt:lpstr>Dicas para caçar Aurora Boreal</vt:lpstr>
      <vt:lpstr>Qual a melhor Lua para eu ver a Aurora?   Tente escolher datas próximas ao período de LUA NOVA, se você tiver uma lua muito luminosa pode atrapalhar a visualização caso a força da Aurora esteja baixa.   </vt:lpstr>
      <vt:lpstr>Mas então nas outras fases da Lua eu não consigo ver?</vt:lpstr>
      <vt:lpstr>Fuja da poluição luminosa. Luzes artificiais e “Luzes do Norte” não combinam. Assim como a LUA CHEIA e a iluminação artificial das cidades atrapalham muito o sucesso das caçada, raramente você conseguirá ver uma Aurora em locais iluminados e essas luzes atrapalharão suas fotos. </vt:lpstr>
      <vt:lpstr>Mas vai estar frio?</vt:lpstr>
      <vt:lpstr>PowerPoint Presentation</vt:lpstr>
      <vt:lpstr>PowerPoint Presentation</vt:lpstr>
      <vt:lpstr>PowerPoint Presentation</vt:lpstr>
      <vt:lpstr>PowerPoint Presentation</vt:lpstr>
      <vt:lpstr>http://ciram.epagri.sc.gov.br/index.php?option=com_content&amp;view=article&amp;id=1498&amp;Itemid=661</vt:lpstr>
      <vt:lpstr>Mas é certeza que eu vou ver?</vt:lpstr>
      <vt:lpstr>Fevereiro/Março: dias e noites, o clima é mais ameno do que entre Novembro e Janeiro  Nesta epoca a procura por brasileiros é maior, devido ao feriado de carnaval. A procura de pacotes para esta dasta aumenta exponencialmente</vt:lpstr>
      <vt:lpstr>- Setembro: a temperatura está agradável, o céu fica lindo, as arvores estão em tons de marrom e vermelho e estamos próximo do equinócio época que estatisticamente ocorre muitas auroras (15°C)  - Outubro: Tem sido o mês com maior precipitação na ultima década, um mês difícil. Eu considero um mês arriscado , principalmente a segunda quinzena. -   - Novembro: É um caso sério , inicia as neves mais frequentes , no Alasca a temperatura despenca e até meados do mês ainda estamos sujeitos a muitas chuvas. Escandinávia chuvas.No Alaska em novembro pegamos uma semana de temperaturas próximas a -30C. </vt:lpstr>
      <vt:lpstr>Dezembro: Lembre que o solstício de inverno é por volta do dia 21 dezembro , a noite mais longa do ano. Um detalhe muito importante, estar mais tempo escuro aumenta a chance de você ver a aurora boreal por que teremos mais tempo de escuridão e mais tempo com chances de ter o céu limpo mas isso não interfere se terá aurora ou não.   O efeito colateral de você passar dias de escuridão, muito frio e estar em um lugar desconhecido é desafiador. Dias no escuro deixam quem não está acostumado com o organismo mais lento e algumas pessoas sofrem até depressão. </vt:lpstr>
      <vt:lpstr>Pessoas que fazem isso</vt:lpstr>
      <vt:lpstr>https://www.youtube.com/watch?v=UBrwqSpSih4</vt:lpstr>
      <vt:lpstr>DANIEL JAPER </vt:lpstr>
      <vt:lpstr>https://www.youtube.com/watch?v=QHde4OWQnt0 </vt:lpstr>
      <vt:lpstr>PowerPoint Presentation</vt:lpstr>
      <vt:lpstr>PowerPoint Presentation</vt:lpstr>
      <vt:lpstr>PowerPoint Presentation</vt:lpstr>
      <vt:lpstr>https://www.youtube.com/watch?time_continue=44&amp;v=PBJAR3-UvSQhttp://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Calendários</dc:title>
  <dc:creator>Iagusp</dc:creator>
  <cp:lastModifiedBy>Tamara Galindo</cp:lastModifiedBy>
  <cp:revision>517</cp:revision>
  <cp:lastPrinted>2000-05-01T12:23:36Z</cp:lastPrinted>
  <dcterms:created xsi:type="dcterms:W3CDTF">1995-06-17T23:31:02Z</dcterms:created>
  <dcterms:modified xsi:type="dcterms:W3CDTF">2016-07-29T23:41:53Z</dcterms:modified>
</cp:coreProperties>
</file>